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64" r:id="rId2"/>
    <p:sldId id="1877" r:id="rId3"/>
    <p:sldId id="1878" r:id="rId4"/>
    <p:sldId id="1879" r:id="rId5"/>
    <p:sldId id="1880" r:id="rId6"/>
    <p:sldId id="758" r:id="rId7"/>
    <p:sldId id="1881" r:id="rId8"/>
    <p:sldId id="1882" r:id="rId9"/>
    <p:sldId id="1891" r:id="rId10"/>
    <p:sldId id="1893" r:id="rId11"/>
    <p:sldId id="1895" r:id="rId12"/>
    <p:sldId id="1898" r:id="rId13"/>
    <p:sldId id="1915" r:id="rId14"/>
    <p:sldId id="1917" r:id="rId15"/>
    <p:sldId id="1883" r:id="rId16"/>
    <p:sldId id="1902" r:id="rId17"/>
    <p:sldId id="1919" r:id="rId18"/>
    <p:sldId id="1842" r:id="rId19"/>
    <p:sldId id="1885" r:id="rId20"/>
    <p:sldId id="837" r:id="rId21"/>
    <p:sldId id="1886" r:id="rId22"/>
    <p:sldId id="1825" r:id="rId23"/>
    <p:sldId id="1838" r:id="rId24"/>
    <p:sldId id="1837" r:id="rId25"/>
    <p:sldId id="290" r:id="rId26"/>
    <p:sldId id="815" r:id="rId27"/>
    <p:sldId id="826" r:id="rId28"/>
    <p:sldId id="82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wanath Ramakirishna" initials="vR" lastIdx="21" clrIdx="0">
    <p:extLst>
      <p:ext uri="{19B8F6BF-5375-455C-9EA6-DF929625EA0E}">
        <p15:presenceInfo xmlns:p15="http://schemas.microsoft.com/office/powerpoint/2012/main" userId="viswanath Ramakirish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484"/>
    <a:srgbClr val="8FBAEE"/>
    <a:srgbClr val="4D84BC"/>
    <a:srgbClr val="222A35"/>
    <a:srgbClr val="1AA4AD"/>
    <a:srgbClr val="FFFFFF"/>
    <a:srgbClr val="333F50"/>
    <a:srgbClr val="A6A6A6"/>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1698" autoAdjust="0"/>
  </p:normalViewPr>
  <p:slideViewPr>
    <p:cSldViewPr snapToGrid="0">
      <p:cViewPr varScale="1">
        <p:scale>
          <a:sx n="79" d="100"/>
          <a:sy n="79" d="100"/>
        </p:scale>
        <p:origin x="108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DB608-A818-4823-BFCB-F53E1C199543}" type="datetimeFigureOut">
              <a:rPr lang="en-US" smtClean="0"/>
              <a:t>3/31/2020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A157AF-4813-45AA-8448-93BA54EE6A9E}" type="slidenum">
              <a:rPr lang="en-US" smtClean="0"/>
              <a:t>‹#›</a:t>
            </a:fld>
            <a:endParaRPr lang="en-US"/>
          </a:p>
        </p:txBody>
      </p:sp>
    </p:spTree>
    <p:extLst>
      <p:ext uri="{BB962C8B-B14F-4D97-AF65-F5344CB8AC3E}">
        <p14:creationId xmlns:p14="http://schemas.microsoft.com/office/powerpoint/2010/main" val="110641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EDD699-994D-4874-8F77-46CDADC777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561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endParaRPr lang="en-US" sz="1200" b="0" i="0" kern="1200" dirty="0">
              <a:solidFill>
                <a:schemeClr val="tx1"/>
              </a:solidFill>
              <a:effectLst/>
              <a:latin typeface="+mn-lt"/>
              <a:ea typeface="+mn-ea"/>
              <a:cs typeface="+mn-cs"/>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9180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A157AF-4813-45AA-8448-93BA54EE6A9E}" type="slidenum">
              <a:rPr lang="en-US" smtClean="0"/>
              <a:t>20</a:t>
            </a:fld>
            <a:endParaRPr lang="en-US"/>
          </a:p>
        </p:txBody>
      </p:sp>
    </p:spTree>
    <p:extLst>
      <p:ext uri="{BB962C8B-B14F-4D97-AF65-F5344CB8AC3E}">
        <p14:creationId xmlns:p14="http://schemas.microsoft.com/office/powerpoint/2010/main" val="1441098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r>
              <a:rPr lang="en-US" sz="1200" b="0" i="0" kern="1200" dirty="0">
                <a:solidFill>
                  <a:schemeClr val="tx1"/>
                </a:solidFill>
                <a:effectLst/>
                <a:latin typeface="+mn-lt"/>
                <a:ea typeface="+mn-ea"/>
                <a:cs typeface="+mn-cs"/>
              </a:rPr>
              <a:t>Pricing for Syndicated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ESRI – GIS data, Demographics &amp; Consumer Behavior Data - $2500 for 5 users, 2500 credits. Based on usage, no. of credits and price can increase to up to $10,000</a:t>
            </a: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27</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6776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A157AF-4813-45AA-8448-93BA54EE6A9E}" type="slidenum">
              <a:rPr lang="en-US" smtClean="0"/>
              <a:t>4</a:t>
            </a:fld>
            <a:endParaRPr lang="en-US"/>
          </a:p>
        </p:txBody>
      </p:sp>
    </p:spTree>
    <p:extLst>
      <p:ext uri="{BB962C8B-B14F-4D97-AF65-F5344CB8AC3E}">
        <p14:creationId xmlns:p14="http://schemas.microsoft.com/office/powerpoint/2010/main" val="3744319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mn-lt"/>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5843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3A157AF-4813-45AA-8448-93BA54EE6A9E}" type="slidenum">
              <a:rPr lang="en-US" smtClean="0"/>
              <a:t>7</a:t>
            </a:fld>
            <a:endParaRPr lang="en-US"/>
          </a:p>
        </p:txBody>
      </p:sp>
    </p:spTree>
    <p:extLst>
      <p:ext uri="{BB962C8B-B14F-4D97-AF65-F5344CB8AC3E}">
        <p14:creationId xmlns:p14="http://schemas.microsoft.com/office/powerpoint/2010/main" val="1264327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endParaRPr lang="en-US" sz="1200" b="0" i="0" kern="1200" dirty="0">
              <a:solidFill>
                <a:schemeClr val="tx1"/>
              </a:solidFill>
              <a:effectLst/>
              <a:latin typeface="+mn-lt"/>
              <a:ea typeface="+mn-ea"/>
              <a:cs typeface="+mn-cs"/>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3898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mn-lt"/>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35686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mn-lt"/>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4635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860425" y="1122363"/>
            <a:ext cx="5381625" cy="30273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710248" y="4318039"/>
            <a:ext cx="5681980" cy="353294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mn-lt"/>
              <a:ea typeface="Calibri"/>
              <a:cs typeface="Calibri"/>
              <a:sym typeface="Calibri"/>
            </a:endParaRPr>
          </a:p>
        </p:txBody>
      </p:sp>
      <p:sp>
        <p:nvSpPr>
          <p:cNvPr id="259" name="Shape 259"/>
          <p:cNvSpPr txBox="1">
            <a:spLocks noGrp="1"/>
          </p:cNvSpPr>
          <p:nvPr>
            <p:ph type="sldNum" idx="12"/>
          </p:nvPr>
        </p:nvSpPr>
        <p:spPr>
          <a:xfrm>
            <a:off x="4023092" y="8522366"/>
            <a:ext cx="3077739" cy="450185"/>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7412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070868-5E97-4ECA-A322-424D969095D3}" type="slidenum">
              <a:rPr lang="en-IN" smtClean="0"/>
              <a:t>18</a:t>
            </a:fld>
            <a:endParaRPr lang="en-IN" dirty="0"/>
          </a:p>
        </p:txBody>
      </p:sp>
    </p:spTree>
    <p:extLst>
      <p:ext uri="{BB962C8B-B14F-4D97-AF65-F5344CB8AC3E}">
        <p14:creationId xmlns:p14="http://schemas.microsoft.com/office/powerpoint/2010/main" val="23176111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page">
    <p:spTree>
      <p:nvGrpSpPr>
        <p:cNvPr id="1" name=""/>
        <p:cNvGrpSpPr/>
        <p:nvPr/>
      </p:nvGrpSpPr>
      <p:grpSpPr>
        <a:xfrm>
          <a:off x="0" y="0"/>
          <a:ext cx="0" cy="0"/>
          <a:chOff x="0" y="0"/>
          <a:chExt cx="0" cy="0"/>
        </a:xfrm>
      </p:grpSpPr>
      <p:sp>
        <p:nvSpPr>
          <p:cNvPr id="6" name="Round Same Side Corner Rectangle 5"/>
          <p:cNvSpPr/>
          <p:nvPr/>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9C81C4B-C5DA-4899-A75E-9654BAB68B9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4082382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a:t>Click to edit Master title style</a:t>
            </a:r>
          </a:p>
        </p:txBody>
      </p:sp>
      <p:sp>
        <p:nvSpPr>
          <p:cNvPr id="3" name="Rectangle 10"/>
          <p:cNvSpPr>
            <a:spLocks noGrp="1" noChangeArrowheads="1"/>
          </p:cNvSpPr>
          <p:nvPr>
            <p:ph type="ftr" sz="quarter" idx="10"/>
          </p:nvPr>
        </p:nvSpPr>
        <p:spPr>
          <a:xfrm>
            <a:off x="292107" y="6408738"/>
            <a:ext cx="1790700" cy="247650"/>
          </a:xfrm>
          <a:prstGeom prst="rect">
            <a:avLst/>
          </a:prstGeom>
          <a:ln/>
        </p:spPr>
        <p:txBody>
          <a:bodyPr/>
          <a:lstStyle>
            <a:lvl1pPr>
              <a:defRPr/>
            </a:lvl1pPr>
          </a:lstStyle>
          <a:p>
            <a:pPr>
              <a:defRPr/>
            </a:pPr>
            <a:endParaRPr lang="de-DE">
              <a:solidFill>
                <a:srgbClr val="000000"/>
              </a:solidFill>
            </a:endParaRPr>
          </a:p>
        </p:txBody>
      </p:sp>
    </p:spTree>
    <p:extLst>
      <p:ext uri="{BB962C8B-B14F-4D97-AF65-F5344CB8AC3E}">
        <p14:creationId xmlns:p14="http://schemas.microsoft.com/office/powerpoint/2010/main" val="184846851"/>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rp Slide">
    <p:spTree>
      <p:nvGrpSpPr>
        <p:cNvPr id="1" name=""/>
        <p:cNvGrpSpPr/>
        <p:nvPr/>
      </p:nvGrpSpPr>
      <p:grpSpPr>
        <a:xfrm>
          <a:off x="0" y="0"/>
          <a:ext cx="0" cy="0"/>
          <a:chOff x="0" y="0"/>
          <a:chExt cx="0" cy="0"/>
        </a:xfrm>
      </p:grpSpPr>
      <p:pic>
        <p:nvPicPr>
          <p:cNvPr id="4" name="Picture 3"/>
          <p:cNvPicPr preferRelativeResize="0">
            <a:picLocks/>
          </p:cNvPicPr>
          <p:nvPr userDrawn="1"/>
        </p:nvPicPr>
        <p:blipFill>
          <a:blip r:embed="rId2" cstate="print">
            <a:extLst>
              <a:ext uri="{28A0092B-C50C-407E-A947-70E740481C1C}">
                <a14:useLocalDpi xmlns:a14="http://schemas.microsoft.com/office/drawing/2010/main"/>
              </a:ext>
            </a:extLst>
          </a:blip>
          <a:stretch>
            <a:fillRect/>
          </a:stretch>
        </p:blipFill>
        <p:spPr>
          <a:xfrm>
            <a:off x="1" y="201168"/>
            <a:ext cx="12191999" cy="384048"/>
          </a:xfrm>
          <a:prstGeom prst="rect">
            <a:avLst/>
          </a:prstGeom>
        </p:spPr>
      </p:pic>
      <p:sp>
        <p:nvSpPr>
          <p:cNvPr id="15" name="Slide Number Placeholder 14"/>
          <p:cNvSpPr>
            <a:spLocks noGrp="1"/>
          </p:cNvSpPr>
          <p:nvPr>
            <p:ph type="sldNum" sz="quarter" idx="13"/>
          </p:nvPr>
        </p:nvSpPr>
        <p:spPr>
          <a:xfrm>
            <a:off x="11257934" y="6492875"/>
            <a:ext cx="934065" cy="365125"/>
          </a:xfrm>
          <a:prstGeom prst="rect">
            <a:avLst/>
          </a:prstGeom>
        </p:spPr>
        <p:txBody>
          <a:bodyPr/>
          <a:lstStyle/>
          <a:p>
            <a:fld id="{017F978A-4048-4358-9343-69F8E58C9EF5}" type="slidenum">
              <a:rPr lang="en-US" smtClean="0"/>
              <a:t>‹#›</a:t>
            </a:fld>
            <a:endParaRPr lang="en-US" dirty="0"/>
          </a:p>
        </p:txBody>
      </p:sp>
      <p:sp>
        <p:nvSpPr>
          <p:cNvPr id="7" name="Rectangle 6"/>
          <p:cNvSpPr/>
          <p:nvPr/>
        </p:nvSpPr>
        <p:spPr>
          <a:xfrm>
            <a:off x="10763251" y="20032"/>
            <a:ext cx="1219200" cy="841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791303" y="34546"/>
            <a:ext cx="1181623" cy="871657"/>
          </a:xfrm>
          <a:prstGeom prst="rect">
            <a:avLst/>
          </a:prstGeom>
        </p:spPr>
      </p:pic>
      <p:sp>
        <p:nvSpPr>
          <p:cNvPr id="9" name="Footer Placeholder 4">
            <a:extLst>
              <a:ext uri="{FF2B5EF4-FFF2-40B4-BE49-F238E27FC236}">
                <a16:creationId xmlns:a16="http://schemas.microsoft.com/office/drawing/2014/main" id="{2983E211-5213-4681-8E3B-8A9EC47660E0}"/>
              </a:ext>
            </a:extLst>
          </p:cNvPr>
          <p:cNvSpPr>
            <a:spLocks noGrp="1"/>
          </p:cNvSpPr>
          <p:nvPr>
            <p:ph type="ftr" sz="quarter" idx="11"/>
          </p:nvPr>
        </p:nvSpPr>
        <p:spPr>
          <a:xfrm>
            <a:off x="-1556529" y="6546663"/>
            <a:ext cx="4114800" cy="365125"/>
          </a:xfrm>
        </p:spPr>
        <p:txBody>
          <a:bodyPr/>
          <a:lstStyle>
            <a:lvl1pPr>
              <a:defRPr sz="1050"/>
            </a:lvl1pPr>
          </a:lstStyle>
          <a:p>
            <a:r>
              <a:rPr lang="en-US" dirty="0"/>
              <a:t>Confidential</a:t>
            </a:r>
          </a:p>
        </p:txBody>
      </p:sp>
    </p:spTree>
    <p:extLst>
      <p:ext uri="{BB962C8B-B14F-4D97-AF65-F5344CB8AC3E}">
        <p14:creationId xmlns:p14="http://schemas.microsoft.com/office/powerpoint/2010/main" val="2857218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A5524-D4D8-4CEC-B464-BA151660B2D6}"/>
              </a:ext>
            </a:extLst>
          </p:cNvPr>
          <p:cNvSpPr>
            <a:spLocks noGrp="1"/>
          </p:cNvSpPr>
          <p:nvPr>
            <p:ph type="ctrTitle"/>
          </p:nvPr>
        </p:nvSpPr>
        <p:spPr>
          <a:xfrm>
            <a:off x="1524000" y="1122363"/>
            <a:ext cx="9144000" cy="2387600"/>
          </a:xfrm>
        </p:spPr>
        <p:txBody>
          <a:bodyPr anchor="b"/>
          <a:lstStyle>
            <a:lvl1pPr algn="ctr">
              <a:defRPr sz="6001"/>
            </a:lvl1pPr>
          </a:lstStyle>
          <a:p>
            <a:r>
              <a:rPr lang="en-US"/>
              <a:t>Click to edit Master title style</a:t>
            </a:r>
            <a:endParaRPr lang="en-IN"/>
          </a:p>
        </p:txBody>
      </p:sp>
      <p:sp>
        <p:nvSpPr>
          <p:cNvPr id="3" name="Subtitle 2">
            <a:extLst>
              <a:ext uri="{FF2B5EF4-FFF2-40B4-BE49-F238E27FC236}">
                <a16:creationId xmlns:a16="http://schemas.microsoft.com/office/drawing/2014/main" id="{C5C3E0E8-0895-4319-B05E-F3BE3F6A7C93}"/>
              </a:ext>
            </a:extLst>
          </p:cNvPr>
          <p:cNvSpPr>
            <a:spLocks noGrp="1"/>
          </p:cNvSpPr>
          <p:nvPr>
            <p:ph type="subTitle" idx="1"/>
          </p:nvPr>
        </p:nvSpPr>
        <p:spPr>
          <a:xfrm>
            <a:off x="1524000" y="3602038"/>
            <a:ext cx="9144000" cy="1655762"/>
          </a:xfrm>
        </p:spPr>
        <p:txBody>
          <a:bodyPr/>
          <a:lstStyle>
            <a:lvl1pPr marL="0" indent="0" algn="ctr">
              <a:buNone/>
              <a:defRPr sz="2400"/>
            </a:lvl1pPr>
            <a:lvl2pPr marL="457239" indent="0" algn="ctr">
              <a:buNone/>
              <a:defRPr sz="2000"/>
            </a:lvl2pPr>
            <a:lvl3pPr marL="914478" indent="0" algn="ctr">
              <a:buNone/>
              <a:defRPr sz="1800"/>
            </a:lvl3pPr>
            <a:lvl4pPr marL="1371718" indent="0" algn="ctr">
              <a:buNone/>
              <a:defRPr sz="1600"/>
            </a:lvl4pPr>
            <a:lvl5pPr marL="1828957" indent="0" algn="ctr">
              <a:buNone/>
              <a:defRPr sz="1600"/>
            </a:lvl5pPr>
            <a:lvl6pPr marL="2286196" indent="0" algn="ctr">
              <a:buNone/>
              <a:defRPr sz="1600"/>
            </a:lvl6pPr>
            <a:lvl7pPr marL="2743435" indent="0" algn="ctr">
              <a:buNone/>
              <a:defRPr sz="1600"/>
            </a:lvl7pPr>
            <a:lvl8pPr marL="3200675" indent="0" algn="ctr">
              <a:buNone/>
              <a:defRPr sz="1600"/>
            </a:lvl8pPr>
            <a:lvl9pPr marL="3657914"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1EB1A07-708B-4B3C-A438-0B4197687B2B}"/>
              </a:ext>
            </a:extLst>
          </p:cNvPr>
          <p:cNvSpPr>
            <a:spLocks noGrp="1"/>
          </p:cNvSpPr>
          <p:nvPr>
            <p:ph type="dt" sz="half" idx="10"/>
          </p:nvPr>
        </p:nvSpPr>
        <p:spPr/>
        <p:txBody>
          <a:bodyPr/>
          <a:lstStyle/>
          <a:p>
            <a:fld id="{A468E8E7-7C84-4770-88EE-8F7A233BC520}" type="datetimeFigureOut">
              <a:rPr lang="en-IN" smtClean="0"/>
              <a:t>31-03-2020</a:t>
            </a:fld>
            <a:endParaRPr lang="en-IN" dirty="0"/>
          </a:p>
        </p:txBody>
      </p:sp>
      <p:sp>
        <p:nvSpPr>
          <p:cNvPr id="5" name="Footer Placeholder 4">
            <a:extLst>
              <a:ext uri="{FF2B5EF4-FFF2-40B4-BE49-F238E27FC236}">
                <a16:creationId xmlns:a16="http://schemas.microsoft.com/office/drawing/2014/main" id="{4EF6011F-9BBA-4780-A996-087EBEEC93B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6B6AC16-C875-4A19-9740-04CFA798229B}"/>
              </a:ext>
            </a:extLst>
          </p:cNvPr>
          <p:cNvSpPr>
            <a:spLocks noGrp="1"/>
          </p:cNvSpPr>
          <p:nvPr>
            <p:ph type="sldNum" sz="quarter" idx="12"/>
          </p:nvPr>
        </p:nvSpPr>
        <p:spPr>
          <a:xfrm>
            <a:off x="121650" y="6527800"/>
            <a:ext cx="228600" cy="177800"/>
          </a:xfrm>
          <a:prstGeom prst="rect">
            <a:avLst/>
          </a:prstGeom>
        </p:spPr>
        <p:txBody>
          <a:bodyPr/>
          <a:lstStyle/>
          <a:p>
            <a:fld id="{1CF2DADB-5E55-4B36-9378-886000F21484}" type="slidenum">
              <a:rPr lang="en-IN" smtClean="0"/>
              <a:t>‹#›</a:t>
            </a:fld>
            <a:endParaRPr lang="en-IN" dirty="0"/>
          </a:p>
        </p:txBody>
      </p:sp>
    </p:spTree>
    <p:extLst>
      <p:ext uri="{BB962C8B-B14F-4D97-AF65-F5344CB8AC3E}">
        <p14:creationId xmlns:p14="http://schemas.microsoft.com/office/powerpoint/2010/main" val="130160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ver page">
    <p:spTree>
      <p:nvGrpSpPr>
        <p:cNvPr id="1" name=""/>
        <p:cNvGrpSpPr/>
        <p:nvPr/>
      </p:nvGrpSpPr>
      <p:grpSpPr>
        <a:xfrm>
          <a:off x="0" y="0"/>
          <a:ext cx="0" cy="0"/>
          <a:chOff x="0" y="0"/>
          <a:chExt cx="0" cy="0"/>
        </a:xfrm>
      </p:grpSpPr>
      <p:sp>
        <p:nvSpPr>
          <p:cNvPr id="6" name="Round Same Side Corner Rectangle 5"/>
          <p:cNvSpPr/>
          <p:nvPr userDrawn="1"/>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sp>
        <p:nvSpPr>
          <p:cNvPr id="37" name="Title 1"/>
          <p:cNvSpPr>
            <a:spLocks noGrp="1"/>
          </p:cNvSpPr>
          <p:nvPr>
            <p:ph type="title" hasCustomPrompt="1"/>
          </p:nvPr>
        </p:nvSpPr>
        <p:spPr>
          <a:xfrm>
            <a:off x="821343" y="696616"/>
            <a:ext cx="3879577" cy="1145350"/>
          </a:xfrm>
        </p:spPr>
        <p:txBody>
          <a:bodyPr>
            <a:noAutofit/>
          </a:bodyPr>
          <a:lstStyle>
            <a:lvl1pPr algn="l">
              <a:defRPr sz="3200">
                <a:solidFill>
                  <a:schemeClr val="bg1"/>
                </a:solidFill>
                <a:latin typeface="Arial" panose="020B0604020202020204" pitchFamily="34" charset="0"/>
                <a:cs typeface="Arial" panose="020B0604020202020204" pitchFamily="34" charset="0"/>
              </a:defRPr>
            </a:lvl1pPr>
          </a:lstStyle>
          <a:p>
            <a:r>
              <a:rPr lang="en-US" dirty="0"/>
              <a:t>Cover page title</a:t>
            </a:r>
          </a:p>
        </p:txBody>
      </p:sp>
      <p:sp>
        <p:nvSpPr>
          <p:cNvPr id="2" name="Rectangle 1">
            <a:extLst>
              <a:ext uri="{FF2B5EF4-FFF2-40B4-BE49-F238E27FC236}">
                <a16:creationId xmlns:a16="http://schemas.microsoft.com/office/drawing/2014/main" id="{4BE69B08-3482-49FC-A617-0DB4DAC84B53}"/>
              </a:ext>
            </a:extLst>
          </p:cNvPr>
          <p:cNvSpPr/>
          <p:nvPr userDrawn="1"/>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prstClr val="white"/>
              </a:solidFill>
              <a:latin typeface="Arial" panose="020B0604020202020204" pitchFamily="34" charset="0"/>
            </a:endParaRPr>
          </a:p>
        </p:txBody>
      </p:sp>
      <p:pic>
        <p:nvPicPr>
          <p:cNvPr id="4" name="Picture 3">
            <a:extLst>
              <a:ext uri="{FF2B5EF4-FFF2-40B4-BE49-F238E27FC236}">
                <a16:creationId xmlns:a16="http://schemas.microsoft.com/office/drawing/2014/main" id="{09C81C4B-C5DA-4899-A75E-9654BAB68B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id="{5B0B0397-412B-4B04-A5E8-7B4CD5A1C0EE}"/>
              </a:ext>
            </a:extLst>
          </p:cNvPr>
          <p:cNvSpPr>
            <a:spLocks noGrp="1"/>
          </p:cNvSpPr>
          <p:nvPr>
            <p:ph sz="quarter" idx="12" hasCustomPrompt="1"/>
          </p:nvPr>
        </p:nvSpPr>
        <p:spPr>
          <a:xfrm>
            <a:off x="821343" y="2126743"/>
            <a:ext cx="4254313" cy="457200"/>
          </a:xfrm>
        </p:spPr>
        <p:txBody>
          <a:bodyPr anchor="ctr">
            <a:noAutofit/>
          </a:bodyPr>
          <a:lstStyle>
            <a:lvl1pPr marL="0" indent="0">
              <a:buNone/>
              <a:defRPr sz="2000">
                <a:solidFill>
                  <a:schemeClr val="bg1"/>
                </a:solidFill>
                <a:effectLst/>
                <a:latin typeface="Arial" panose="020B0604020202020204" pitchFamily="34" charset="0"/>
                <a:cs typeface="Arial" panose="020B0604020202020204" pitchFamily="34" charset="0"/>
              </a:defRPr>
            </a:lvl1pPr>
          </a:lstStyle>
          <a:p>
            <a:pPr lvl="0"/>
            <a:r>
              <a:rPr lang="en-US" dirty="0"/>
              <a:t>Presenter Name</a:t>
            </a:r>
          </a:p>
        </p:txBody>
      </p:sp>
      <p:sp>
        <p:nvSpPr>
          <p:cNvPr id="11" name="Content Placeholder 59">
            <a:extLst>
              <a:ext uri="{FF2B5EF4-FFF2-40B4-BE49-F238E27FC236}">
                <a16:creationId xmlns:a16="http://schemas.microsoft.com/office/drawing/2014/main" id="{359C7133-707C-454A-9CAC-5B147D950A90}"/>
              </a:ext>
            </a:extLst>
          </p:cNvPr>
          <p:cNvSpPr>
            <a:spLocks noGrp="1"/>
          </p:cNvSpPr>
          <p:nvPr>
            <p:ph sz="quarter" idx="11" hasCustomPrompt="1"/>
          </p:nvPr>
        </p:nvSpPr>
        <p:spPr>
          <a:xfrm>
            <a:off x="821343" y="2868720"/>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Designation</a:t>
            </a:r>
          </a:p>
        </p:txBody>
      </p:sp>
      <p:sp>
        <p:nvSpPr>
          <p:cNvPr id="8" name="Content Placeholder 59">
            <a:extLst>
              <a:ext uri="{FF2B5EF4-FFF2-40B4-BE49-F238E27FC236}">
                <a16:creationId xmlns:a16="http://schemas.microsoft.com/office/drawing/2014/main" id="{359C7133-707C-454A-9CAC-5B147D950A90}"/>
              </a:ext>
            </a:extLst>
          </p:cNvPr>
          <p:cNvSpPr>
            <a:spLocks noGrp="1"/>
          </p:cNvSpPr>
          <p:nvPr>
            <p:ph sz="quarter" idx="13" hasCustomPrompt="1"/>
          </p:nvPr>
        </p:nvSpPr>
        <p:spPr>
          <a:xfrm>
            <a:off x="821343" y="3580454"/>
            <a:ext cx="2637248" cy="426958"/>
          </a:xfrm>
        </p:spPr>
        <p:txBody>
          <a:bodyPr anchor="ctr">
            <a:noAutofit/>
          </a:bodyPr>
          <a:lstStyle>
            <a:lvl1pPr marL="0" indent="0">
              <a:buNone/>
              <a:defRPr sz="1600">
                <a:solidFill>
                  <a:schemeClr val="bg1"/>
                </a:solidFill>
                <a:effectLst/>
                <a:latin typeface="Arial" panose="020B0604020202020204" pitchFamily="34"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3658672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8" name="Title 1">
            <a:extLst>
              <a:ext uri="{FF2B5EF4-FFF2-40B4-BE49-F238E27FC236}">
                <a16:creationId xmlns:a16="http://schemas.microsoft.com/office/drawing/2014/main"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02480" y="361022"/>
            <a:ext cx="2987040" cy="2112180"/>
          </a:xfrm>
          <a:prstGeom prst="rect">
            <a:avLst/>
          </a:prstGeom>
        </p:spPr>
      </p:pic>
      <p:sp>
        <p:nvSpPr>
          <p:cNvPr id="92" name="Oval 91"/>
          <p:cNvSpPr/>
          <p:nvPr/>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2404531439"/>
      </p:ext>
    </p:extLst>
  </p:cSld>
  <p:clrMapOvr>
    <a:masterClrMapping/>
  </p:clrMapOvr>
  <p:extLst>
    <p:ext uri="{DCECCB84-F9BA-43D5-87BE-67443E8EF086}">
      <p15:sldGuideLst xmlns:p15="http://schemas.microsoft.com/office/powerpoint/2012/main">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3973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5" name="Title 26">
            <a:extLst>
              <a:ext uri="{FF2B5EF4-FFF2-40B4-BE49-F238E27FC236}">
                <a16:creationId xmlns:a16="http://schemas.microsoft.com/office/drawing/2014/main" id="{9E7EBA95-D0B0-4EA6-8151-B221D8152ECB}"/>
              </a:ext>
            </a:extLst>
          </p:cNvPr>
          <p:cNvSpPr>
            <a:spLocks noGrp="1"/>
          </p:cNvSpPr>
          <p:nvPr>
            <p:ph type="title"/>
          </p:nvPr>
        </p:nvSpPr>
        <p:spPr>
          <a:xfrm>
            <a:off x="599655" y="58925"/>
            <a:ext cx="10940304" cy="408349"/>
          </a:xfrm>
        </p:spPr>
        <p:txBody>
          <a:bodyPr/>
          <a:lstStyle/>
          <a:p>
            <a:r>
              <a:rPr lang="en-US"/>
              <a:t>Click to edit Master title style</a:t>
            </a:r>
            <a:endParaRPr lang="en-US" dirty="0"/>
          </a:p>
        </p:txBody>
      </p:sp>
      <p:sp>
        <p:nvSpPr>
          <p:cNvPr id="6" name="Title 4">
            <a:extLst>
              <a:ext uri="{FF2B5EF4-FFF2-40B4-BE49-F238E27FC236}">
                <a16:creationId xmlns:a16="http://schemas.microsoft.com/office/drawing/2014/main" id="{8C19F0BD-CBF1-4551-925C-A110073FD9E5}"/>
              </a:ext>
            </a:extLst>
          </p:cNvPr>
          <p:cNvSpPr txBox="1">
            <a:spLocks/>
          </p:cNvSpPr>
          <p:nvPr/>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id="{3A39E8C3-E1BC-4BC7-9F05-F0E50DB6BBFD}"/>
              </a:ext>
            </a:extLst>
          </p:cNvPr>
          <p:cNvSpPr txBox="1">
            <a:spLocks/>
          </p:cNvSpPr>
          <p:nvPr/>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id="{EE973D23-688C-4E1E-8684-22CAFB14E27F}"/>
              </a:ext>
            </a:extLst>
          </p:cNvPr>
          <p:cNvSpPr/>
          <p:nvPr/>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id="{999FB243-5890-4642-A892-C7486A1F57B2}"/>
              </a:ext>
            </a:extLst>
          </p:cNvPr>
          <p:cNvSpPr/>
          <p:nvPr/>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id="{B42DC063-D1F5-4C30-AAE8-AD2967B11447}"/>
              </a:ext>
            </a:extLst>
          </p:cNvPr>
          <p:cNvSpPr/>
          <p:nvPr/>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id="{4DD9C469-1688-449B-BB2D-D3A713ED39EC}"/>
              </a:ext>
            </a:extLst>
          </p:cNvPr>
          <p:cNvSpPr/>
          <p:nvPr/>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id="{86B62ACF-08A4-4D19-B150-0AABA3AD131A}"/>
              </a:ext>
            </a:extLst>
          </p:cNvPr>
          <p:cNvSpPr/>
          <p:nvPr/>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id="{A8B048A2-16C7-44F6-A62D-2782C6F8C4EE}"/>
              </a:ext>
            </a:extLst>
          </p:cNvPr>
          <p:cNvSpPr/>
          <p:nvPr/>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id="{45DCFF48-7B26-44FA-9E19-59FE00E0EDF3}"/>
              </a:ext>
            </a:extLst>
          </p:cNvPr>
          <p:cNvSpPr/>
          <p:nvPr/>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id="{84FD6AEF-3BC9-4B69-94AD-5748F17BD6BC}"/>
              </a:ext>
            </a:extLst>
          </p:cNvPr>
          <p:cNvSpPr/>
          <p:nvPr/>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id="{EA204FA4-B6FE-46CC-8B10-5C70EA312BF4}"/>
              </a:ext>
            </a:extLst>
          </p:cNvPr>
          <p:cNvSpPr/>
          <p:nvPr/>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id="{1B6B26E6-9CF4-42A9-9E28-714E99452A1D}"/>
              </a:ext>
            </a:extLst>
          </p:cNvPr>
          <p:cNvSpPr/>
          <p:nvPr/>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id="{68AA6DB8-1711-4140-A1F4-2FDA5D684765}"/>
              </a:ext>
            </a:extLst>
          </p:cNvPr>
          <p:cNvSpPr/>
          <p:nvPr/>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id="{6A86F7E7-4D4C-43C6-A693-BE52619C8C20}"/>
              </a:ext>
            </a:extLst>
          </p:cNvPr>
          <p:cNvSpPr/>
          <p:nvPr/>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id="{4F10F334-6E7F-4900-BCD0-2E1DA2FB5D1E}"/>
              </a:ext>
            </a:extLst>
          </p:cNvPr>
          <p:cNvSpPr/>
          <p:nvPr/>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id="{9F37BB4B-EA83-4602-B031-1EE80792E11B}"/>
              </a:ext>
            </a:extLst>
          </p:cNvPr>
          <p:cNvSpPr/>
          <p:nvPr/>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id="{EAD2806B-9005-4D6C-9F8D-64CAB5AA3399}"/>
              </a:ext>
            </a:extLst>
          </p:cNvPr>
          <p:cNvSpPr/>
          <p:nvPr/>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id="{96A6E859-301A-4D57-8858-6F4BB2178673}"/>
              </a:ext>
            </a:extLst>
          </p:cNvPr>
          <p:cNvSpPr/>
          <p:nvPr/>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id="{B7901222-FC3B-4A4F-BB8B-05E51FA1BDB8}"/>
              </a:ext>
            </a:extLst>
          </p:cNvPr>
          <p:cNvSpPr/>
          <p:nvPr/>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id="{0AEE760A-E7E5-4D0D-954C-0E7C6382E3FA}"/>
              </a:ext>
            </a:extLst>
          </p:cNvPr>
          <p:cNvSpPr/>
          <p:nvPr/>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Tree>
    <p:extLst>
      <p:ext uri="{BB962C8B-B14F-4D97-AF65-F5344CB8AC3E}">
        <p14:creationId xmlns:p14="http://schemas.microsoft.com/office/powerpoint/2010/main" val="2136121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our column layout">
    <p:spTree>
      <p:nvGrpSpPr>
        <p:cNvPr id="1" name=""/>
        <p:cNvGrpSpPr/>
        <p:nvPr/>
      </p:nvGrpSpPr>
      <p:grpSpPr>
        <a:xfrm>
          <a:off x="0" y="0"/>
          <a:ext cx="0" cy="0"/>
          <a:chOff x="0" y="0"/>
          <a:chExt cx="0" cy="0"/>
        </a:xfrm>
      </p:grpSpPr>
      <p:pic>
        <p:nvPicPr>
          <p:cNvPr id="6" name="cover 2.jpg"/>
          <p:cNvPicPr>
            <a:picLocks noChangeAspect="1"/>
          </p:cNvPicPr>
          <p:nvPr/>
        </p:nvPicPr>
        <p:blipFill rotWithShape="1">
          <a:blip r:embed="rId2" cstate="hqprint">
            <a:alphaModFix amt="10000"/>
            <a:extLst>
              <a:ext uri="{BEBA8EAE-BF5A-486C-A8C5-ECC9F3942E4B}">
                <a14:imgProps xmlns:a14="http://schemas.microsoft.com/office/drawing/2010/main">
                  <a14:imgLayer r:embed="rId3">
                    <a14:imgEffect>
                      <a14:brightnessContrast bright="-69000"/>
                    </a14:imgEffect>
                  </a14:imgLayer>
                </a14:imgProps>
              </a:ext>
              <a:ext uri="{28A0092B-C50C-407E-A947-70E740481C1C}">
                <a14:useLocalDpi xmlns:a14="http://schemas.microsoft.com/office/drawing/2010/main"/>
              </a:ext>
            </a:extLst>
          </a:blip>
          <a:srcRect/>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3303601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4710" y="4484"/>
            <a:ext cx="6215310" cy="6853516"/>
          </a:xfrm>
          <a:prstGeom prst="rect">
            <a:avLst/>
          </a:prstGeom>
          <a:ln w="12700">
            <a:miter lim="400000"/>
          </a:ln>
        </p:spPr>
      </p:pic>
      <p:sp>
        <p:nvSpPr>
          <p:cNvPr id="63" name="Rectangle 62"/>
          <p:cNvSpPr/>
          <p:nvPr/>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id="{89097DD5-8847-43DE-B3AE-BE5A64A94902}"/>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D0CB488-30EA-4015-9174-1E0A80F1A15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190555166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D35920-50C1-4782-9856-992F2694213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820279" y="5128616"/>
            <a:ext cx="2559043" cy="1809537"/>
          </a:xfrm>
          <a:prstGeom prst="rect">
            <a:avLst/>
          </a:prstGeom>
        </p:spPr>
      </p:pic>
      <p:sp>
        <p:nvSpPr>
          <p:cNvPr id="7" name="Freeform: Shape 6"/>
          <p:cNvSpPr/>
          <p:nvPr/>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p:nvGrpSpPr>
        <p:grpSpPr bwMode="auto">
          <a:xfrm>
            <a:off x="892045" y="1597544"/>
            <a:ext cx="915165" cy="626101"/>
            <a:chOff x="1322" y="702"/>
            <a:chExt cx="744" cy="509"/>
          </a:xfrm>
          <a:solidFill>
            <a:schemeClr val="bg1"/>
          </a:solidFill>
        </p:grpSpPr>
        <p:sp>
          <p:nvSpPr>
            <p:cNvPr id="9" name="Freeform 6"/>
            <p:cNvSpPr>
              <a:spLocks noEditPoints="1"/>
            </p:cNvSpPr>
            <p:nvPr/>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5690970"/>
      </p:ext>
    </p:extLst>
  </p:cSld>
  <p:clrMapOvr>
    <a:masterClrMapping/>
  </p:clrMapOvr>
  <p:extLst>
    <p:ext uri="{DCECCB84-F9BA-43D5-87BE-67443E8EF086}">
      <p15:sldGuideLst xmlns:p15="http://schemas.microsoft.com/office/powerpoint/2012/main">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03919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33C5-71AC-48E2-821A-35B48D24FC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0278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Label Only">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70364" y="6409358"/>
            <a:ext cx="712304" cy="365125"/>
          </a:xfrm>
          <a:prstGeom prst="rect">
            <a:avLst/>
          </a:prstGeom>
        </p:spPr>
        <p:txBody>
          <a:bodyPr/>
          <a:lstStyle/>
          <a:p>
            <a:fld id="{A4A1916C-D2C9-415B-B273-81792AF0231B}" type="slidenum">
              <a:rPr lang="en-IN" smtClean="0"/>
              <a:t>‹#›</a:t>
            </a:fld>
            <a:endParaRPr lang="en-IN" dirty="0"/>
          </a:p>
        </p:txBody>
      </p:sp>
      <p:sp>
        <p:nvSpPr>
          <p:cNvPr id="5" name="AutoShape 6" descr="data:image/jpeg;base64,/9j/4AAQSkZJRgABAQAAAQABAAD/2wCEAAkGBxMHBhIUBwgUExMXGB8aFxgYGBweHBsbIB0iHB4bISIiHignHyElICEeITIhJykvLi4xIB8zPjgsNyktLisBCgoKBQUFDgUFDisZExkrKysrKysrKysrKysrKysrKysrKysrKysrKysrKysrKysrKysrKysrKysrKysrKysrK//AABEIALEBHQMBIgACEQEDEQH/xAAbAAEBAQEBAQEBAAAAAAAAAAAABwYFBAIBA//EAEoQAAEDAgQCBAsDCgQEBwAAAAEAAgMEEQUGEiEHMRMiQVEUFTI3VmFxdJOy0jNzgSM1NkJSYpGhscE0cnXRg6LC8AgWJENTgpL/xAAUAQEAAAAAAAAAAAAAAAAAAAAA/8QAFBEBAAAAAAAAAAAAAAAAAAAAAP/aAAwDAQACEQMRAD8AuKIiAiIgIiICIiAiIgIiICIiAiIgIiICIiAiIgIiICIiAiIgIiICIiAiIgIiICIiDmw43DNj0lIxx6ZkYkcLbaXGw3/suksLhvnjrPc4vmK3SAiIgIiICIiAiIgIiICIiAiIgIiICL8JsNyuPiGa6HDXWrscpo3fsmVmr+F7oOyiyTuJmEtO+YIv+b6V9RcSMKldZuYYfxJH9QEGrRc2gzBSYl+b8Xp5f8krHf0K6SAiIgIiICIiAiIgIiICIiDC4b546z3OL5it0sLhvnjrPc4vmK3SAiIgIiICIiAiIgIiICIiAiLA554jtwaq8Ey9TGrr3bCNoLmsP79u0c9I7OZCDW45jlPgFCZcYrGxRjtdzPqAG7j6gCVPHcQcQzZIWcP8BPR3saqfZg7CQOW3Pm4/urn8OsptzzCMSznVvqnl7gyF20TNLrchzG3kiw77qwxRNhjDYWBrQLAAWAHcAgmTOGFVjT9WdM3TzX/9qLqRj+x/Bo/FdvDeFOE4f5OCtkPfI5z7/gTb+AW1RBw4sm4fE20eAUwH3TP9l8z5Lw6cflcv0x/4Tf8AZd5EGHxDhLhNa64wnond8b3tt7BfT/Jch/DWtwU6sn5znjA5RT9dnf7B/wDkqnogjGGcVq7CKmePNOC9OynkMc09OD1SO0i1je37v9lTMs5so80U+rBa9slvKbye32tO49vJZThkNWa8eDhceFn/AKl/TNPCunxCq8Iy5MaCsabtfFswu9bRyvvu23M3BQUJFL8vcQZ8DxRtDxGgEMp2jqRtFKOVyeQ/zCw7w1U9p1Nu03CD9REQEREBERBiMXzLX0tfNHS4DK8NMgjkERLTszozfXuLmTVt2D8ds3yd1IsyYF0ud5ZYctHS57dcr2R1IlsBe0Zs6Ow7Wu37lXRy2CDDYb546z3OL5it0sLhvnjrPc4vmK3SAubjmOQ4FA1+IGTS46RojfIb2vyY0ke1dJZDiXUilweMilrJXa7NbSvkYb6TvIWAkMHsO9tkHZwLMUGPF/i4ydS2rXFJH5V7W1tbfkeXJdZYLhXG8R1Dqyvq5Hu0EsnZM1kY61mxmYBz+3U71N2C3qAiIgIiICIiAiKY5/zZPi2LjCslPvUP+3mHKFnaLjke93ZcAdY7B+Z0zpUYxjJwzIXWnO09QD1YRydY947XdnIXdy0WSsjQZQw53Rflah4JlncOs4ncgdzb9n8ble3JWUoMn4O2HD2XdzkkI60ju8+ruHYu7N9k72FBguBnm8i+8l+cqgKf8DPN5F95L85VAQEREBERAREQTnhj+lmO+9/UqMpzwx/SzHfe/qVGQcnM2XafM+FugxenD2nkf1mO5amnsI/72U2wLHKjhjjTKDNk5koX/wCGqTfqD9l3qGwI/VvfyeVfXIzVl2HNGCSU+Jsu13Jw8pjhye31j+e4OxKDrA6hsV+qUcNMfmy7jbsFzQ7rx/4WTkHs5hgvz28n2Ob2AKroCIiAiIgnebsBLqqeeXDcNjYCHmo0vNS0Cx1gBg/KC23W7vYqGDcKT5pgp3ZpnfUMoGzNkYGU0lNqmqbtadQfqBu4ktBaCG237bVgbBBhsN88dZ7nF8xW6WFw3zx1nucXzFbpAXBzdWGio2FuYYaC7ra5WsIdseqNThv2/gu8slxHk04VG0VAYZJNAApxPK4lp6sTCQA6wJ1HYAFB5ciVD6vMVc9+YIa5vRwBr4iywIM1wWNe7SdxubX/AAW3WB4XUbKSWpHTv6VjIYjE+nEL2RMD+jc4AkPc7U68gNjp7LLfICIiAiIgIizWf83x5NwF00wDpHdWGO+73/7DmT/chBxeJ2cpML6Ohy2NeIVNmsA36Np21nuPO19hYuOw36vD7JseUMJ036Spk608p3L3c7XO+kG9vxPMrj8LsoSUAkr8ynXX1PWcXDeNh5M9RO17chZvZvQkBfE32TvYV9r4m+yd7CgwXAzzeRfeS/OVQFP+Bnm8i+8l+cqgICIiAiIgIiIJzwx/SzHfe/qVGU54Y/pZjvvf1KjICIiDCcWMnnMeDibDLtrab8pC5vlOtvov+Fx3H2le/hpm0Zuy22STaePqTt5WeBzt3O5/xHYtYo/mNh4a8RGV1O21BWnRUgcmSG51fx64/wCIEFgRfjXB7QWG4O4IX6gIiIMJimGYhNmNz8v64Gh41OqJmvicLDUWRaHub28nR77lbsct1JczRD/zlKJ6xjgZG6wX1gYA5rRHFKYx0TLHrAEi+q58resjYIMNhvnjrPc4vmK3SwuG+eOs9zi+YrdICx/EaRkFPSvFTPFUNmJp3QwmY6+jdqa6MeUwtvcCx2G4WwWV4gviZRU5kqZo6gTA0pgj6STpdDgRotZzdBdqvYW7Rsg8XD2oFbiVXJW1VRJVlkQk6WnNOGx3k6MMYd7X6Qk3NytusfkJkjp6mTEzVPqHiMPknhbC0tbr0sjY1xADbuJ3vdy2CAiIgIiIPPiFbHh1DJLWyhkcbS5zj2AC5UmynTOz/md+L5gGiipyRSxvtp6t7vdfbq+UT+0B2NX9M+Vsmf8ANzMIwaUiniIfWSN9R8n16dtt7uI/ZW4zThUMGQaimhf0EIgMYLWudpbaw6rQXO9dhc7oPXgma6PHagswrEWyPDdWncEtvbUAQNTb7ahsu0pplXGIcZxuk8IxtklVE+bS1lLNE3Q5luiaXtGkNsDpJJNgqWgL4m+yd7CvtfE32TvYUGC4GebyL7yX5yqAp/wM83kX3kvzlUBAXMzK+SPApjRGYSBt29A1jpLg8mh/VJ9q6a5GbaTw3LszC6MAgX6VzmssCD1nNIIHrBQY7IOKV1bjtsVxtpj0E+DTBrar2lojZYDkSLqkKT8McToq3HGCky7HHP0Zd00MzpmtHax5dvGT2NN/aqwgIiIJzwx/SzHfe/qVGU54Y/pZjvvf1KjICIp1mZwpcyznG6/Eoo3Bhp/BulMburpcyzGus/UCd7XBCCirlZpwKPMuAzU1aOrI2wPa13Nrh6wbFfzybHNFlamGLueZujGvWbvud7OPa4CwPrXZQZzh9hdVguVooMfqGSSx3aHMJI0A9UEkC5A25crLRoiAiIgxGOwwRV0oqM1iCCaZrJoCIzeTQ0lgcRdmpmku57G923W2HLZTzMfivD8blOK4fUh894do5DG8v069A8kufpYHOAubb9qoUTBHGBEwNaBYACwAHIAdiDD4b546z3OL5it0sLhvnjrPc4vmK3SAslxD6LwWm6RtSakzWpfBnNbL0mh2qxd1Q3Rq1F21lrVxMyvFO6CXxLNVPjeSwQ6bsJaWlx1PaCLEjt5oOXkOd3T1MdfU13Ts0aoqt0TtLTq0vjMbQC124J7222tvr1kMrYmcVzfXOqMIfTPbBTi0tukLS6Y76Xubpve1rHc3vtbXoCIiAsXxSzecr4FpoOtVzno4Gjc3OxfbttcW7yWha2vrGYfRPlrJQyNjS5zjyAAuSpZw/on55zbJjGMRkQsJZRRk7AC4Lrer5if2Qg1fDLKAyll8Co61TKdc773Jcf1b9ob/ADNz2rtZqrG4fl2oknq3wtawkvjALx/lBBBceQv2kLqrk5rEDsuVAxiFz4DGeka0EuLfUBvfusgxOVKIYdmWnGK0tfEZNb4enmikY+Yt67nFo1NlLLnT5PlWVMUpyDVjGcwQyxS1VVExrhHJU1NOTHta4ijJe55G2t24F1VkBfE32TvYV9r4m+yd7CgwXAzzeRfeS/OVQFP+Bnm8i+8l+cqgIC5uYqJ2I4PJHDBBI5wFmztLojYg9YDchdJcPO1G6vyxPHT1LY3EDdztDSAQSwu/VDhdt/Wg4OEivgzPSMrTSimDJrtpBIGA2Zp6QE279P8A9lulPMlU0MWOjwXKNJSu0u/KxVUUjvZpaAbHvVDQEREE54Y/pZjvvf1KjKc8Mf0sx33v6lRkBTDONPHFmlzsYzN4K18kWhnhb4rwhlpOq07Ev5ONuR3VPWFmxOlwnNVf4RSVFTJIY9YZSukDG9EAI9QvcHd1tvKPPmg7+S6WahyrTR4pUdLK1nXeHl+o3JvqPlbW3XbXCyNSChynTRskkcGtsDIwxutqNgWEktsLAAnkAu6gIiICIiCeYpliqOa5qnD6M6n2Ak8OLDoH6ob4O7QOfVDlQhy3UuzG+N+LVfhOOPAYZJIogCHMmY2IF9+kGoAHqNsN3O52VRabtQYbDfPHWe5xfMVulhcN88dZ7nF8xW6QFlc/zuZSQMo6mqbPJLpibTOY1zzpJOpz2kBgAJJ9i1SynEWldUYTG6ChmkfHJrbJDPHC+GzSC/VIQLWJaWnYgoPPkHXDXVUeKTVfhLWxlzKh8T7MOvS6N8bG6mk6gb8i3s7dmp9wmqhiAqpTTVTnksBqKiRsnS21dWNzAG6Gb+TcXcdyqCgIix/ErOAyrgwFINdXMdFPHzJcdtVu4XHtJA7UGY4i18mdMzR4NgshDARJWSN/VaDfR+Gxt+0WjsKp2HUMeGUEcNFEGxxtDWgdgGymv/h/pNOAVktZH/6l1U9sr3eUdLWmxP8Amc4+0lVNAXjxemdWYZIyCsdA5zbCRtrsPeLr2LwY9CKjB5WyYf4SC2xhu0a/3buIA/EoMHgOWjgGcKd+JVcFXLJra2dzpun2YTYN1Pj5Xuer+KpamGUsPgqM0MfheTX0RppHxyvD4SNRjvodZ5J2c03aCLketU9AXxN9k72Ffa+JvsnewoMFwM83kX3kvzlUBT/gZ5vIvvJfnKoCAuLnGQRZbnMjIyLC/SxulZzG5Y0XdbnYLtLy4nFLPQvbh1U2KUjqvczWAb9rbi/8UEu4c0NPHmlhpaxj3NbK8aaGaBxdKQXAucNOhliGN52PqVbWJpqCvps4UbsYxqOoj0TCzI2w2JDLXb0hMnI8h1bHvW2QEREE54Y/pZjvvf1KjKdcLutmfHXDl4aR/AuVFQFOsyZgdgGZKnwOtpYi/Q6TpIal7jZgAJLeoNu63r3VFUm4h1fTZndHV5kY2JgYPBX01Q9mpzQev0RAkLuYa4kepBRst4gcVwKGZ08che2+uMODDvzAduB7V01ycp1QrcuU74Zo3tczZ0UZjYRew0sO7R6l1kBERAREQTvOVOGTTuGT4A9x6tXI+lALrCzyJDc27iL7Khs8kKTZrpqWLNDqinrJX1DZ7uZJDHMyIMY3W+xcx7IQHtJs4kuIIBsqyOSDDYb546z3OL5it0sLhvnjrPc4vmK3SAuLmnLMGaaJkWKGTQ14eAx2m5HK/eB3FdpEHIwDAGYHr8HrKiQODRaWUvDQ29tIOzee9u4dy66LhZvzZTZSw0y4rPY/qRi2t57mj+/IIP65rzHBlXBn1GKSWaNmtHlPd2NaO0n+QuTsFheHmAT5jxs4xmyOz3f4SE3tEzkHW9nL2l3Mi3iy5lqp4hY43Ec7Q6KZv+GpDexHMFwPZ3nm8gcmgA14Cw2CCe8FfzLX/wCoT/0YqGp5wV/Mtf8A6hN/RioaAvPiFIK6ifG+V7A4W1McWuHsI5H1r0IgzeB5NhwTEDLSV1UXOcXPD5nOa9xGkucDzNgN/UFpERAXxN9k72Ffa+JvsnewoMFwM83kX3kvzlUBT/gZ5vIvvJfnKoCAvNiNJ4dROj8Ikj1frRu0uG99j2L0ogyGCZPdguZ3VDKsVDXtIc+cF1QzbZrJL20fu6R7SteiICIiCdcK/wA/477+/wDq5UVTrhX+f8d9/f8A1cqKgLkyZdglxB00jXF7pY5T1jbXG3Q027rdi6yIPDguFR4JhUcFA0iOMaWgm5te/Ne5EQEREBERB4pMJgkqJHvoYy+RobI7QLvaOQcbXIHrXtREGCwmUScZK7SD1aSIG4I31X2uNxvzGy3qlufuHNbmDNLqrBcbbTgxtYRqka46b89I5LiM4WY0wdXOh+LOgtq5uL49S4LEXYriUUI/ecAfwHM/gpDNwnxmcfls5XHcZZl46HgdWUlVrdiFHKe6Rsjm37yLb/ig1OJcU5canMHDrBpKuT/5nNLY2+uzrf8AMW/ivXlbhmfGQrM8VvhtZsQD9nGRysNg63ZsGju7V+0eAY7QU4ZQ4xh0bByayAtA/ANX9/FmYfSCh+E76UFART/xZmH0gofhO+lPFmYfSCh+E76UHxwV/Mtf/qE39GKhqV5fybjeXqeRmG49RBskrpXXjceu61/1eWw2XU8WZh9IKH4TvpQUBFP/ABZmH0gofhO+lPFmYfSCh+E76UFART/xZmH0gofhO+lPFmYfSCh+E76UFAXxN9k72FYLxZmH0gofhO+lfjsKzC5tjmCh+E76UH7wM83kX3kvzlUBSzLmTsby3hbYMLx6iEYJIDo3E3cbnfT3rp+LMw+kFD8J30oKAin/AIszD6QUPwnfSnizMPpBQ/Cd9KCgIp/4szD6QUPwnfSnizMPpBQ/Cd9KCgIp/wCLMw+kFD8J30p4szD6QUPwnfSg/lwr/P8Ajvv7/wCrlRVKsFyZjeC1NS+hx2iDqiUyyXjcbvN726uw35Lq+LMw+kFD8J30oKAin/izMPpBQ/Cd9KeLMw+kFD8J30oKAin/AIszD6QUPwnfSnizMPpBQ/Cd9KCgIuLlanraeieMz1sM0mu7TE0tAZYbEEDe9/5LtICIiAiIgIiICIiAiIgIiICIiAiIgIiICIiAiIgIiICIiAiIgIiICIstxBwXxxh0PR0hke2eLlzEZlZ0vbyLAb+pBqUUqxPA62OukdhlFJ+SrH1EIBs1zWQwhkdyfJeQ9v8AFeIZcqqWojbXUMkzGzTPeTGZQ4yRU7iQ0SN2MglAN9rcigsSIiAiIgIiICIiAiIgIiICIiAiIgIiICIiAiIgIiICIiAiIgIiICIiAiIgIiICIiAiIg//2Q=="/>
          <p:cNvSpPr>
            <a:spLocks noChangeAspect="1" noChangeArrowheads="1"/>
          </p:cNvSpPr>
          <p:nvPr userDrawn="1"/>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Rectangle 6"/>
          <p:cNvSpPr/>
          <p:nvPr userDrawn="1"/>
        </p:nvSpPr>
        <p:spPr>
          <a:xfrm>
            <a:off x="1" y="138905"/>
            <a:ext cx="12192000" cy="4347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8" descr="https://upload.wikimedia.org/wikipedia/en/d/d3/LatentView_Analytics_Logo_2010.JP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0996686" y="487"/>
            <a:ext cx="896850" cy="70517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250677" y="80023"/>
            <a:ext cx="7182295" cy="562168"/>
          </a:xfrm>
          <a:solidFill>
            <a:schemeClr val="bg1"/>
          </a:solidFill>
        </p:spPr>
        <p:txBody>
          <a:bodyPr>
            <a:noAutofit/>
          </a:bodyPr>
          <a:lstStyle>
            <a:lvl1pPr algn="ctr">
              <a:defRPr lang="en-US" sz="2745" b="1" kern="1200" spc="-96" dirty="0">
                <a:ln w="3175">
                  <a:noFill/>
                </a:ln>
                <a:solidFill>
                  <a:schemeClr val="tx2">
                    <a:lumMod val="60000"/>
                    <a:lumOff val="40000"/>
                  </a:schemeClr>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637389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CC82F69-6481-4FDB-B80F-F69D48C67F0C}"/>
              </a:ext>
            </a:extLst>
          </p:cNvPr>
          <p:cNvSpPr/>
          <p:nvPr/>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id="{D8011362-B18C-424D-A9DF-C8A495F0FC03}"/>
              </a:ext>
            </a:extLst>
          </p:cNvPr>
          <p:cNvSpPr/>
          <p:nvPr/>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1681767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 id="2147483671" r:id="rId10"/>
    <p:sldLayoutId id="2147483672" r:id="rId11"/>
    <p:sldLayoutId id="2147483673" r:id="rId12"/>
    <p:sldLayoutId id="2147483675" r:id="rId13"/>
    <p:sldLayoutId id="2147483676" r:id="rId14"/>
  </p:sldLayoutIdLst>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536">
          <p15:clr>
            <a:srgbClr val="F26B43"/>
          </p15:clr>
        </p15:guide>
        <p15:guide id="3" pos="1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jpeg"/><Relationship Id="rId11" Type="http://schemas.openxmlformats.org/officeDocument/2006/relationships/image" Target="../media/image42.jpg"/><Relationship Id="rId5" Type="http://schemas.openxmlformats.org/officeDocument/2006/relationships/image" Target="../media/image36.pn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microsoft.com/office/2007/relationships/hdphoto" Target="../media/hdphoto4.wdp"/><Relationship Id="rId13" Type="http://schemas.microsoft.com/office/2007/relationships/hdphoto" Target="../media/hdphoto5.wdp"/><Relationship Id="rId3" Type="http://schemas.openxmlformats.org/officeDocument/2006/relationships/image" Target="../media/image51.png"/><Relationship Id="rId7" Type="http://schemas.openxmlformats.org/officeDocument/2006/relationships/image" Target="../media/image54.png"/><Relationship Id="rId12" Type="http://schemas.openxmlformats.org/officeDocument/2006/relationships/image" Target="../media/image58.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7.png"/><Relationship Id="rId5" Type="http://schemas.microsoft.com/office/2007/relationships/hdphoto" Target="../media/hdphoto3.wdp"/><Relationship Id="rId15" Type="http://schemas.openxmlformats.org/officeDocument/2006/relationships/image" Target="../media/image9.jpg"/><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55.png"/><Relationship Id="rId14" Type="http://schemas.openxmlformats.org/officeDocument/2006/relationships/image" Target="../media/image5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jpeg"/></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8.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jpeg"/></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733391" y="4044236"/>
            <a:ext cx="2637248" cy="426958"/>
          </a:xfrm>
        </p:spPr>
        <p:txBody>
          <a:bodyPr/>
          <a:lstStyle/>
          <a:p>
            <a:r>
              <a:rPr lang="en-US" dirty="0"/>
              <a:t>March 2020</a:t>
            </a:r>
          </a:p>
        </p:txBody>
      </p:sp>
      <p:sp>
        <p:nvSpPr>
          <p:cNvPr id="10" name="Title 3">
            <a:extLst>
              <a:ext uri="{FF2B5EF4-FFF2-40B4-BE49-F238E27FC236}">
                <a16:creationId xmlns:a16="http://schemas.microsoft.com/office/drawing/2014/main" id="{070F0A48-69DE-4366-9564-AFEA2CFE9A41}"/>
              </a:ext>
            </a:extLst>
          </p:cNvPr>
          <p:cNvSpPr>
            <a:spLocks noGrp="1"/>
          </p:cNvSpPr>
          <p:nvPr>
            <p:ph type="title"/>
          </p:nvPr>
        </p:nvSpPr>
        <p:spPr>
          <a:xfrm>
            <a:off x="733391" y="1178114"/>
            <a:ext cx="11314167" cy="1131384"/>
          </a:xfrm>
        </p:spPr>
        <p:txBody>
          <a:bodyPr/>
          <a:lstStyle/>
          <a:p>
            <a:r>
              <a:rPr lang="en-US" sz="2800" dirty="0" err="1"/>
              <a:t>LatentView</a:t>
            </a:r>
            <a:r>
              <a:rPr lang="en-US" sz="2800" dirty="0"/>
              <a:t> Analytics </a:t>
            </a:r>
            <a:br>
              <a:rPr lang="en-US" sz="2800" dirty="0"/>
            </a:br>
            <a:br>
              <a:rPr lang="en-US" sz="2800" dirty="0"/>
            </a:br>
            <a:r>
              <a:rPr lang="en-US" sz="2800" i="1" dirty="0">
                <a:latin typeface="+mn-lt"/>
              </a:rPr>
              <a:t>Proposal for Unilever Project Pinpoint</a:t>
            </a:r>
            <a:br>
              <a:rPr lang="en-US" sz="2800" dirty="0"/>
            </a:br>
            <a:endParaRPr lang="en-US" sz="2800" dirty="0"/>
          </a:p>
        </p:txBody>
      </p:sp>
      <p:pic>
        <p:nvPicPr>
          <p:cNvPr id="3" name="Picture 2">
            <a:extLst>
              <a:ext uri="{FF2B5EF4-FFF2-40B4-BE49-F238E27FC236}">
                <a16:creationId xmlns:a16="http://schemas.microsoft.com/office/drawing/2014/main" id="{7E9E1DC2-8EE7-49C7-9441-DBB1C641B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96" y="4657435"/>
            <a:ext cx="2113395" cy="2113395"/>
          </a:xfrm>
          <a:prstGeom prst="rect">
            <a:avLst/>
          </a:prstGeom>
        </p:spPr>
      </p:pic>
    </p:spTree>
    <p:extLst>
      <p:ext uri="{BB962C8B-B14F-4D97-AF65-F5344CB8AC3E}">
        <p14:creationId xmlns:p14="http://schemas.microsoft.com/office/powerpoint/2010/main" val="48123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5569CFAF-966E-4A3A-A14A-CFEEDF679EE3}"/>
              </a:ext>
            </a:extLst>
          </p:cNvPr>
          <p:cNvSpPr/>
          <p:nvPr/>
        </p:nvSpPr>
        <p:spPr>
          <a:xfrm>
            <a:off x="8700655" y="1573835"/>
            <a:ext cx="2244436" cy="4182444"/>
          </a:xfrm>
          <a:prstGeom prst="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70" name="Straight Arrow Connector 69">
            <a:extLst>
              <a:ext uri="{FF2B5EF4-FFF2-40B4-BE49-F238E27FC236}">
                <a16:creationId xmlns:a16="http://schemas.microsoft.com/office/drawing/2014/main" id="{A7C2D4DD-4063-4595-A254-659A108E7CDB}"/>
              </a:ext>
            </a:extLst>
          </p:cNvPr>
          <p:cNvCxnSpPr>
            <a:stCxn id="49" idx="0"/>
            <a:endCxn id="6" idx="2"/>
          </p:cNvCxnSpPr>
          <p:nvPr/>
        </p:nvCxnSpPr>
        <p:spPr>
          <a:xfrm flipV="1">
            <a:off x="4311771" y="2189714"/>
            <a:ext cx="0" cy="2553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C4A275F-DDC4-4928-B8C1-72A049616F91}"/>
              </a:ext>
            </a:extLst>
          </p:cNvPr>
          <p:cNvSpPr/>
          <p:nvPr/>
        </p:nvSpPr>
        <p:spPr bwMode="auto">
          <a:xfrm>
            <a:off x="3605188" y="3293967"/>
            <a:ext cx="1413165" cy="528992"/>
          </a:xfrm>
          <a:prstGeom prst="rect">
            <a:avLst/>
          </a:prstGeom>
          <a:solidFill>
            <a:schemeClr val="bg2"/>
          </a:solidFill>
          <a:ln w="12700">
            <a:noFill/>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Module</a:t>
            </a:r>
          </a:p>
        </p:txBody>
      </p:sp>
      <p:sp>
        <p:nvSpPr>
          <p:cNvPr id="3" name="Title 2">
            <a:extLst>
              <a:ext uri="{FF2B5EF4-FFF2-40B4-BE49-F238E27FC236}">
                <a16:creationId xmlns:a16="http://schemas.microsoft.com/office/drawing/2014/main" id="{587BC038-51A8-40C4-BCD1-0A46205F0538}"/>
              </a:ext>
            </a:extLst>
          </p:cNvPr>
          <p:cNvSpPr>
            <a:spLocks noGrp="1"/>
          </p:cNvSpPr>
          <p:nvPr>
            <p:ph type="title"/>
          </p:nvPr>
        </p:nvSpPr>
        <p:spPr/>
        <p:txBody>
          <a:bodyPr/>
          <a:lstStyle/>
          <a:p>
            <a:r>
              <a:rPr lang="en-US" dirty="0"/>
              <a:t>Solution Architecture Overview</a:t>
            </a:r>
          </a:p>
        </p:txBody>
      </p:sp>
      <p:sp>
        <p:nvSpPr>
          <p:cNvPr id="6" name="Rectangle 5">
            <a:extLst>
              <a:ext uri="{FF2B5EF4-FFF2-40B4-BE49-F238E27FC236}">
                <a16:creationId xmlns:a16="http://schemas.microsoft.com/office/drawing/2014/main" id="{8818434C-BD1D-4611-83E3-B55FEA677C55}"/>
              </a:ext>
            </a:extLst>
          </p:cNvPr>
          <p:cNvSpPr/>
          <p:nvPr/>
        </p:nvSpPr>
        <p:spPr bwMode="auto">
          <a:xfrm>
            <a:off x="3605188" y="1660722"/>
            <a:ext cx="1413165" cy="528992"/>
          </a:xfrm>
          <a:prstGeom prst="rect">
            <a:avLst/>
          </a:prstGeom>
          <a:solidFill>
            <a:schemeClr val="bg2"/>
          </a:solidFill>
          <a:ln w="12700">
            <a:noFill/>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Transformation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prstClr val="black"/>
                </a:solidFill>
                <a:latin typeface="Arial" panose="020B0604020202020204" pitchFamily="34" charset="0"/>
                <a:cs typeface="Arial" panose="020B0604020202020204" pitchFamily="34" charset="0"/>
              </a:rPr>
              <a:t>Module</a:t>
            </a:r>
            <a:endParaRPr kumimoji="0" lang="en-IN"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0" name="Picture 9">
            <a:extLst>
              <a:ext uri="{FF2B5EF4-FFF2-40B4-BE49-F238E27FC236}">
                <a16:creationId xmlns:a16="http://schemas.microsoft.com/office/drawing/2014/main" id="{68899140-9C2B-410B-8A87-36E76DD595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300" y="3052519"/>
            <a:ext cx="1005897" cy="1005897"/>
          </a:xfrm>
          <a:prstGeom prst="rect">
            <a:avLst/>
          </a:prstGeom>
        </p:spPr>
      </p:pic>
      <p:sp>
        <p:nvSpPr>
          <p:cNvPr id="11" name="Rectangle 10">
            <a:extLst>
              <a:ext uri="{FF2B5EF4-FFF2-40B4-BE49-F238E27FC236}">
                <a16:creationId xmlns:a16="http://schemas.microsoft.com/office/drawing/2014/main" id="{3248AFB3-70EC-45B2-931A-3415D355223A}"/>
              </a:ext>
            </a:extLst>
          </p:cNvPr>
          <p:cNvSpPr/>
          <p:nvPr/>
        </p:nvSpPr>
        <p:spPr bwMode="auto">
          <a:xfrm>
            <a:off x="6785725" y="3680414"/>
            <a:ext cx="1554480" cy="617853"/>
          </a:xfrm>
          <a:prstGeom prst="rect">
            <a:avLst/>
          </a:prstGeom>
          <a:solidFill>
            <a:schemeClr val="accent1"/>
          </a:solidFill>
          <a:ln w="12700">
            <a:noFill/>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DRIVER IDENTIFICATION FRAMEWORK</a:t>
            </a:r>
          </a:p>
        </p:txBody>
      </p:sp>
      <p:sp>
        <p:nvSpPr>
          <p:cNvPr id="12" name="Rectangle 11">
            <a:extLst>
              <a:ext uri="{FF2B5EF4-FFF2-40B4-BE49-F238E27FC236}">
                <a16:creationId xmlns:a16="http://schemas.microsoft.com/office/drawing/2014/main" id="{E3DD190C-6784-4610-A3F9-483DEB9CB0D3}"/>
              </a:ext>
            </a:extLst>
          </p:cNvPr>
          <p:cNvSpPr/>
          <p:nvPr/>
        </p:nvSpPr>
        <p:spPr bwMode="auto">
          <a:xfrm>
            <a:off x="6770171" y="4571529"/>
            <a:ext cx="1554480" cy="760671"/>
          </a:xfrm>
          <a:prstGeom prst="rect">
            <a:avLst/>
          </a:prstGeom>
          <a:solidFill>
            <a:schemeClr val="accent1"/>
          </a:solidFill>
          <a:ln w="12700">
            <a:noFill/>
            <a:round/>
            <a:headEnd/>
            <a:tailEnd/>
          </a:ln>
        </p:spPr>
        <p:txBody>
          <a:bodyPr rtlCol="0" anchor="ctr"/>
          <a:lstStyle/>
          <a:p>
            <a:pPr lvl="0" algn="ctr">
              <a:defRPr/>
            </a:pPr>
            <a:r>
              <a:rPr lang="en-IN" sz="1100" b="1" dirty="0">
                <a:solidFill>
                  <a:prstClr val="white"/>
                </a:solidFill>
                <a:latin typeface="Arial" panose="020B0604020202020204" pitchFamily="34" charset="0"/>
                <a:cs typeface="Arial" panose="020B0604020202020204" pitchFamily="34" charset="0"/>
              </a:rPr>
              <a:t>OUTLET</a:t>
            </a:r>
          </a:p>
          <a:p>
            <a:pPr lvl="0" algn="ctr">
              <a:defRPr/>
            </a:pPr>
            <a:r>
              <a:rPr lang="en-IN" sz="1100" b="1" dirty="0">
                <a:solidFill>
                  <a:prstClr val="white"/>
                </a:solidFill>
                <a:latin typeface="Arial" panose="020B0604020202020204" pitchFamily="34" charset="0"/>
                <a:cs typeface="Arial" panose="020B0604020202020204" pitchFamily="34" charset="0"/>
              </a:rPr>
              <a:t>SELECTION</a:t>
            </a:r>
          </a:p>
          <a:p>
            <a:pPr lvl="0" algn="ctr">
              <a:defRPr/>
            </a:pPr>
            <a:r>
              <a:rPr lang="en-IN" sz="1100" b="1" dirty="0">
                <a:solidFill>
                  <a:prstClr val="white"/>
                </a:solidFill>
                <a:latin typeface="Arial" panose="020B0604020202020204" pitchFamily="34" charset="0"/>
                <a:cs typeface="Arial" panose="020B0604020202020204" pitchFamily="34" charset="0"/>
              </a:rPr>
              <a:t>MODULE</a:t>
            </a:r>
          </a:p>
        </p:txBody>
      </p:sp>
      <p:sp>
        <p:nvSpPr>
          <p:cNvPr id="15" name="Rectangle 14">
            <a:extLst>
              <a:ext uri="{FF2B5EF4-FFF2-40B4-BE49-F238E27FC236}">
                <a16:creationId xmlns:a16="http://schemas.microsoft.com/office/drawing/2014/main" id="{BFD19A8C-090C-45F1-B8FF-165E382D03D1}"/>
              </a:ext>
            </a:extLst>
          </p:cNvPr>
          <p:cNvSpPr/>
          <p:nvPr/>
        </p:nvSpPr>
        <p:spPr bwMode="auto">
          <a:xfrm>
            <a:off x="8797571" y="4693700"/>
            <a:ext cx="2046284" cy="528992"/>
          </a:xfrm>
          <a:prstGeom prst="rect">
            <a:avLst/>
          </a:prstGeom>
          <a:solidFill>
            <a:schemeClr val="accent4"/>
          </a:solidFill>
          <a:ln w="12700">
            <a:noFill/>
            <a:round/>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dirty="0">
                <a:solidFill>
                  <a:prstClr val="white"/>
                </a:solidFill>
                <a:latin typeface="Arial" panose="020B0604020202020204" pitchFamily="34" charset="0"/>
                <a:cs typeface="Arial" panose="020B0604020202020204" pitchFamily="34" charset="0"/>
              </a:rPr>
              <a:t>High Potential Areas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High</a:t>
            </a:r>
            <a:r>
              <a:rPr lang="en-IN" sz="1050" dirty="0">
                <a:solidFill>
                  <a:prstClr val="white"/>
                </a:solidFill>
                <a:latin typeface="Arial" panose="020B0604020202020204" pitchFamily="34" charset="0"/>
                <a:cs typeface="Arial" panose="020B0604020202020204" pitchFamily="34" charset="0"/>
              </a:rPr>
              <a:t> Potential Stores/Outlet</a:t>
            </a:r>
            <a:endParaRPr kumimoji="0" lang="en-IN"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B5FBA223-98E9-47F6-8222-2277F348A5DC}"/>
              </a:ext>
            </a:extLst>
          </p:cNvPr>
          <p:cNvSpPr/>
          <p:nvPr/>
        </p:nvSpPr>
        <p:spPr bwMode="auto">
          <a:xfrm>
            <a:off x="428801" y="4938267"/>
            <a:ext cx="1246909" cy="568851"/>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44546A">
                    <a:lumMod val="75000"/>
                  </a:srgbClr>
                </a:solidFill>
                <a:effectLst/>
                <a:uLnTx/>
                <a:uFillTx/>
                <a:latin typeface="Arial" panose="020B0604020202020204" pitchFamily="34" charset="0"/>
                <a:ea typeface="+mn-ea"/>
                <a:cs typeface="Arial" panose="020B0604020202020204" pitchFamily="34" charset="0"/>
              </a:rPr>
              <a:t>Demographics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800" b="1" i="1" dirty="0">
                <a:solidFill>
                  <a:srgbClr val="44546A">
                    <a:lumMod val="75000"/>
                  </a:srgbClr>
                </a:solidFill>
                <a:latin typeface="Arial" panose="020B0604020202020204" pitchFamily="34" charset="0"/>
                <a:cs typeface="Arial" panose="020B0604020202020204" pitchFamily="34" charset="0"/>
              </a:rPr>
              <a:t>Population</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1" i="1" u="none" strike="noStrike" kern="1200" cap="none" spc="0" normalizeH="0" baseline="0" noProof="0" dirty="0">
                <a:ln>
                  <a:noFill/>
                </a:ln>
                <a:solidFill>
                  <a:srgbClr val="44546A">
                    <a:lumMod val="75000"/>
                  </a:srgbClr>
                </a:solidFill>
                <a:effectLst/>
                <a:uLnTx/>
                <a:uFillTx/>
                <a:latin typeface="Arial" panose="020B0604020202020204" pitchFamily="34" charset="0"/>
                <a:ea typeface="+mn-ea"/>
                <a:cs typeface="Arial" panose="020B0604020202020204" pitchFamily="34" charset="0"/>
              </a:rPr>
              <a:t>Age etc.</a:t>
            </a:r>
          </a:p>
        </p:txBody>
      </p:sp>
      <p:sp>
        <p:nvSpPr>
          <p:cNvPr id="41" name="Rectangle 40">
            <a:extLst>
              <a:ext uri="{FF2B5EF4-FFF2-40B4-BE49-F238E27FC236}">
                <a16:creationId xmlns:a16="http://schemas.microsoft.com/office/drawing/2014/main" id="{62DF4766-B758-4D60-9DA2-C39976F0E213}"/>
              </a:ext>
            </a:extLst>
          </p:cNvPr>
          <p:cNvSpPr/>
          <p:nvPr/>
        </p:nvSpPr>
        <p:spPr bwMode="auto">
          <a:xfrm>
            <a:off x="1625769" y="3330329"/>
            <a:ext cx="1097280" cy="457200"/>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lvl="0" algn="ctr">
              <a:defRPr/>
            </a:pPr>
            <a:r>
              <a:rPr lang="en-IN" sz="1100" b="1" dirty="0">
                <a:solidFill>
                  <a:srgbClr val="44546A">
                    <a:lumMod val="75000"/>
                  </a:srgbClr>
                </a:solidFill>
                <a:latin typeface="Arial" panose="020B0604020202020204" pitchFamily="34" charset="0"/>
                <a:cs typeface="Arial" panose="020B0604020202020204" pitchFamily="34" charset="0"/>
              </a:rPr>
              <a:t>Weather</a:t>
            </a:r>
          </a:p>
          <a:p>
            <a:pPr marL="171450" lvl="0" indent="-171450">
              <a:buFont typeface="Arial" panose="020B0604020202020204" pitchFamily="34" charset="0"/>
              <a:buChar char="•"/>
              <a:defRPr/>
            </a:pPr>
            <a:r>
              <a:rPr lang="en-IN" sz="800" b="1" i="1" dirty="0">
                <a:solidFill>
                  <a:srgbClr val="44546A">
                    <a:lumMod val="75000"/>
                  </a:srgbClr>
                </a:solidFill>
                <a:latin typeface="Arial" panose="020B0604020202020204" pitchFamily="34" charset="0"/>
                <a:cs typeface="Arial" panose="020B0604020202020204" pitchFamily="34" charset="0"/>
              </a:rPr>
              <a:t>Temperature</a:t>
            </a:r>
          </a:p>
          <a:p>
            <a:pPr marL="171450" lvl="0" indent="-171450">
              <a:buFont typeface="Arial" panose="020B0604020202020204" pitchFamily="34" charset="0"/>
              <a:buChar char="•"/>
              <a:defRPr/>
            </a:pPr>
            <a:r>
              <a:rPr lang="en-IN" sz="800" b="1" i="1" dirty="0">
                <a:solidFill>
                  <a:srgbClr val="44546A">
                    <a:lumMod val="75000"/>
                  </a:srgbClr>
                </a:solidFill>
                <a:latin typeface="Arial" panose="020B0604020202020204" pitchFamily="34" charset="0"/>
                <a:cs typeface="Arial" panose="020B0604020202020204" pitchFamily="34" charset="0"/>
              </a:rPr>
              <a:t>Humidity etc</a:t>
            </a:r>
          </a:p>
        </p:txBody>
      </p:sp>
      <p:sp>
        <p:nvSpPr>
          <p:cNvPr id="42" name="Rectangle 41">
            <a:extLst>
              <a:ext uri="{FF2B5EF4-FFF2-40B4-BE49-F238E27FC236}">
                <a16:creationId xmlns:a16="http://schemas.microsoft.com/office/drawing/2014/main" id="{1C298D71-7C34-47E2-B3E5-D468392C12CA}"/>
              </a:ext>
            </a:extLst>
          </p:cNvPr>
          <p:cNvSpPr/>
          <p:nvPr/>
        </p:nvSpPr>
        <p:spPr bwMode="auto">
          <a:xfrm>
            <a:off x="456699" y="3311286"/>
            <a:ext cx="1097280" cy="475572"/>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rgbClr val="44546A">
                    <a:lumMod val="75000"/>
                  </a:srgbClr>
                </a:solidFill>
                <a:latin typeface="Arial" panose="020B0604020202020204" pitchFamily="34" charset="0"/>
                <a:cs typeface="Arial" panose="020B0604020202020204" pitchFamily="34" charset="0"/>
              </a:rPr>
              <a:t>GIS Data (Location)</a:t>
            </a:r>
          </a:p>
        </p:txBody>
      </p:sp>
      <p:sp>
        <p:nvSpPr>
          <p:cNvPr id="43" name="Rectangle 42">
            <a:extLst>
              <a:ext uri="{FF2B5EF4-FFF2-40B4-BE49-F238E27FC236}">
                <a16:creationId xmlns:a16="http://schemas.microsoft.com/office/drawing/2014/main" id="{135B63F8-DB57-4BB2-95B1-88526CD45CA4}"/>
              </a:ext>
            </a:extLst>
          </p:cNvPr>
          <p:cNvSpPr/>
          <p:nvPr/>
        </p:nvSpPr>
        <p:spPr bwMode="auto">
          <a:xfrm>
            <a:off x="482078" y="3926129"/>
            <a:ext cx="1097280" cy="399638"/>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rgbClr val="44546A">
                    <a:lumMod val="75000"/>
                  </a:srgbClr>
                </a:solidFill>
                <a:latin typeface="Arial" panose="020B0604020202020204" pitchFamily="34" charset="0"/>
                <a:cs typeface="Arial" panose="020B0604020202020204" pitchFamily="34" charset="0"/>
              </a:rPr>
              <a:t>Competitor </a:t>
            </a:r>
          </a:p>
          <a:p>
            <a:pPr algn="ctr"/>
            <a:r>
              <a:rPr lang="en-IN" sz="1000" b="1" dirty="0">
                <a:solidFill>
                  <a:srgbClr val="44546A">
                    <a:lumMod val="75000"/>
                  </a:srgbClr>
                </a:solidFill>
                <a:latin typeface="Arial" panose="020B0604020202020204" pitchFamily="34" charset="0"/>
                <a:cs typeface="Arial" panose="020B0604020202020204" pitchFamily="34" charset="0"/>
              </a:rPr>
              <a:t>Information</a:t>
            </a:r>
          </a:p>
        </p:txBody>
      </p:sp>
      <p:sp>
        <p:nvSpPr>
          <p:cNvPr id="44" name="Rectangle 43">
            <a:extLst>
              <a:ext uri="{FF2B5EF4-FFF2-40B4-BE49-F238E27FC236}">
                <a16:creationId xmlns:a16="http://schemas.microsoft.com/office/drawing/2014/main" id="{9646DBCC-493D-40CA-AFDB-866B98959D42}"/>
              </a:ext>
            </a:extLst>
          </p:cNvPr>
          <p:cNvSpPr/>
          <p:nvPr/>
        </p:nvSpPr>
        <p:spPr bwMode="auto">
          <a:xfrm>
            <a:off x="1766334" y="5585694"/>
            <a:ext cx="945452" cy="590205"/>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rgbClr val="44546A">
                    <a:lumMod val="75000"/>
                  </a:srgbClr>
                </a:solidFill>
                <a:latin typeface="Arial" panose="020B0604020202020204" pitchFamily="34" charset="0"/>
                <a:cs typeface="Arial" panose="020B0604020202020204" pitchFamily="34" charset="0"/>
              </a:rPr>
              <a:t>Product Reviews/</a:t>
            </a:r>
          </a:p>
          <a:p>
            <a:pPr algn="ctr"/>
            <a:r>
              <a:rPr lang="en-IN" sz="1000" b="1" dirty="0">
                <a:solidFill>
                  <a:srgbClr val="44546A">
                    <a:lumMod val="75000"/>
                  </a:srgbClr>
                </a:solidFill>
                <a:latin typeface="Arial" panose="020B0604020202020204" pitchFamily="34" charset="0"/>
                <a:cs typeface="Arial" panose="020B0604020202020204" pitchFamily="34" charset="0"/>
              </a:rPr>
              <a:t>Ratings</a:t>
            </a:r>
          </a:p>
        </p:txBody>
      </p:sp>
      <p:sp>
        <p:nvSpPr>
          <p:cNvPr id="46" name="Rectangle 45">
            <a:extLst>
              <a:ext uri="{FF2B5EF4-FFF2-40B4-BE49-F238E27FC236}">
                <a16:creationId xmlns:a16="http://schemas.microsoft.com/office/drawing/2014/main" id="{F541CC8B-5497-43B7-BE56-36C7FAA586DC}"/>
              </a:ext>
            </a:extLst>
          </p:cNvPr>
          <p:cNvSpPr/>
          <p:nvPr/>
        </p:nvSpPr>
        <p:spPr>
          <a:xfrm>
            <a:off x="364293" y="2961197"/>
            <a:ext cx="2468880" cy="151931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Syndicated Data</a:t>
            </a:r>
          </a:p>
        </p:txBody>
      </p:sp>
      <p:sp>
        <p:nvSpPr>
          <p:cNvPr id="47" name="Rectangle 46">
            <a:extLst>
              <a:ext uri="{FF2B5EF4-FFF2-40B4-BE49-F238E27FC236}">
                <a16:creationId xmlns:a16="http://schemas.microsoft.com/office/drawing/2014/main" id="{3A208B0D-7DB7-44A3-A320-8E072071BF38}"/>
              </a:ext>
            </a:extLst>
          </p:cNvPr>
          <p:cNvSpPr/>
          <p:nvPr/>
        </p:nvSpPr>
        <p:spPr>
          <a:xfrm>
            <a:off x="364293" y="4582013"/>
            <a:ext cx="2468880" cy="170624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Public Data</a:t>
            </a:r>
          </a:p>
        </p:txBody>
      </p:sp>
      <p:sp>
        <p:nvSpPr>
          <p:cNvPr id="49" name="Rectangle 48">
            <a:extLst>
              <a:ext uri="{FF2B5EF4-FFF2-40B4-BE49-F238E27FC236}">
                <a16:creationId xmlns:a16="http://schemas.microsoft.com/office/drawing/2014/main" id="{A77C6DAC-2143-46DF-B87A-01AA0FD1F18B}"/>
              </a:ext>
            </a:extLst>
          </p:cNvPr>
          <p:cNvSpPr/>
          <p:nvPr/>
        </p:nvSpPr>
        <p:spPr bwMode="auto">
          <a:xfrm>
            <a:off x="3605188" y="4743147"/>
            <a:ext cx="1413165" cy="528992"/>
          </a:xfrm>
          <a:prstGeom prst="rect">
            <a:avLst/>
          </a:prstGeom>
          <a:solidFill>
            <a:schemeClr val="bg2"/>
          </a:solidFill>
          <a:ln w="12700">
            <a:noFill/>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*NLP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Module</a:t>
            </a:r>
          </a:p>
        </p:txBody>
      </p:sp>
      <p:cxnSp>
        <p:nvCxnSpPr>
          <p:cNvPr id="51" name="Connector: Elbow 50">
            <a:extLst>
              <a:ext uri="{FF2B5EF4-FFF2-40B4-BE49-F238E27FC236}">
                <a16:creationId xmlns:a16="http://schemas.microsoft.com/office/drawing/2014/main" id="{20C28C94-7809-44F6-8E9B-113113BA0E49}"/>
              </a:ext>
            </a:extLst>
          </p:cNvPr>
          <p:cNvCxnSpPr>
            <a:cxnSpLocks/>
            <a:stCxn id="44" idx="3"/>
            <a:endCxn id="49" idx="1"/>
          </p:cNvCxnSpPr>
          <p:nvPr/>
        </p:nvCxnSpPr>
        <p:spPr>
          <a:xfrm flipV="1">
            <a:off x="2711786" y="5007643"/>
            <a:ext cx="893402" cy="873154"/>
          </a:xfrm>
          <a:prstGeom prst="bentConnector3">
            <a:avLst>
              <a:gd name="adj1" fmla="val 440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4D7E36AD-C131-4FAF-AFC8-7D58492CB0FE}"/>
              </a:ext>
            </a:extLst>
          </p:cNvPr>
          <p:cNvCxnSpPr>
            <a:cxnSpLocks/>
            <a:stCxn id="79" idx="3"/>
            <a:endCxn id="48" idx="1"/>
          </p:cNvCxnSpPr>
          <p:nvPr/>
        </p:nvCxnSpPr>
        <p:spPr>
          <a:xfrm flipV="1">
            <a:off x="2660904" y="3558463"/>
            <a:ext cx="944284" cy="1664230"/>
          </a:xfrm>
          <a:prstGeom prst="bentConnector3">
            <a:avLst>
              <a:gd name="adj1" fmla="val 33159"/>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7435EF7A-3017-4C34-92B2-D31BF1475CD3}"/>
              </a:ext>
            </a:extLst>
          </p:cNvPr>
          <p:cNvSpPr/>
          <p:nvPr/>
        </p:nvSpPr>
        <p:spPr>
          <a:xfrm>
            <a:off x="3294873" y="1228737"/>
            <a:ext cx="3182258" cy="484632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7F7F7F"/>
              </a:solidFill>
              <a:effectLst/>
              <a:uLnTx/>
              <a:uFillTx/>
              <a:latin typeface="Arial" panose="020B0604020202020204" pitchFamily="34" charset="0"/>
              <a:ea typeface="+mn-ea"/>
              <a:cs typeface="Arial" panose="020B0604020202020204" pitchFamily="34" charset="0"/>
            </a:endParaRPr>
          </a:p>
        </p:txBody>
      </p:sp>
      <p:sp>
        <p:nvSpPr>
          <p:cNvPr id="72" name="Rectangle 71">
            <a:extLst>
              <a:ext uri="{FF2B5EF4-FFF2-40B4-BE49-F238E27FC236}">
                <a16:creationId xmlns:a16="http://schemas.microsoft.com/office/drawing/2014/main" id="{42C049C6-21EC-49F7-9FA8-D5D068065612}"/>
              </a:ext>
            </a:extLst>
          </p:cNvPr>
          <p:cNvSpPr/>
          <p:nvPr/>
        </p:nvSpPr>
        <p:spPr>
          <a:xfrm>
            <a:off x="6477131" y="1228736"/>
            <a:ext cx="2066013" cy="484632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1957A3"/>
              </a:solidFill>
              <a:effectLst/>
              <a:uLnTx/>
              <a:uFillTx/>
              <a:latin typeface="Arial" panose="020B0604020202020204" pitchFamily="34" charset="0"/>
              <a:ea typeface="+mn-ea"/>
              <a:cs typeface="Arial" panose="020B0604020202020204" pitchFamily="34" charset="0"/>
            </a:endParaRPr>
          </a:p>
        </p:txBody>
      </p:sp>
      <p:cxnSp>
        <p:nvCxnSpPr>
          <p:cNvPr id="75" name="Connector: Elbow 74">
            <a:extLst>
              <a:ext uri="{FF2B5EF4-FFF2-40B4-BE49-F238E27FC236}">
                <a16:creationId xmlns:a16="http://schemas.microsoft.com/office/drawing/2014/main" id="{93BC968D-45EA-4C45-8052-B509A042D55E}"/>
              </a:ext>
            </a:extLst>
          </p:cNvPr>
          <p:cNvCxnSpPr>
            <a:cxnSpLocks/>
            <a:stCxn id="6" idx="3"/>
            <a:endCxn id="10" idx="1"/>
          </p:cNvCxnSpPr>
          <p:nvPr/>
        </p:nvCxnSpPr>
        <p:spPr>
          <a:xfrm>
            <a:off x="5018353" y="1925218"/>
            <a:ext cx="287947" cy="16302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D060E24A-A54D-48E6-88AF-AF610F459E85}"/>
              </a:ext>
            </a:extLst>
          </p:cNvPr>
          <p:cNvCxnSpPr>
            <a:cxnSpLocks/>
            <a:stCxn id="10" idx="0"/>
            <a:endCxn id="61" idx="1"/>
          </p:cNvCxnSpPr>
          <p:nvPr/>
        </p:nvCxnSpPr>
        <p:spPr>
          <a:xfrm rot="5400000" flipH="1" flipV="1">
            <a:off x="7112545" y="1328375"/>
            <a:ext cx="420849" cy="30274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FB22BB27-E47E-4597-BA21-BEF8AFFE5BBA}"/>
              </a:ext>
            </a:extLst>
          </p:cNvPr>
          <p:cNvSpPr/>
          <p:nvPr/>
        </p:nvSpPr>
        <p:spPr>
          <a:xfrm>
            <a:off x="8543145" y="1228736"/>
            <a:ext cx="2504492" cy="484632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1AA4AD"/>
              </a:solidFill>
              <a:effectLst/>
              <a:uLnTx/>
              <a:uFillTx/>
              <a:latin typeface="Arial" panose="020B0604020202020204" pitchFamily="34" charset="0"/>
              <a:ea typeface="+mn-ea"/>
              <a:cs typeface="Arial" panose="020B0604020202020204" pitchFamily="34" charset="0"/>
            </a:endParaRPr>
          </a:p>
        </p:txBody>
      </p:sp>
      <p:sp>
        <p:nvSpPr>
          <p:cNvPr id="87" name="Rectangle 86">
            <a:extLst>
              <a:ext uri="{FF2B5EF4-FFF2-40B4-BE49-F238E27FC236}">
                <a16:creationId xmlns:a16="http://schemas.microsoft.com/office/drawing/2014/main" id="{DF656893-89B9-45A6-BCB3-620D32CB8004}"/>
              </a:ext>
            </a:extLst>
          </p:cNvPr>
          <p:cNvSpPr/>
          <p:nvPr/>
        </p:nvSpPr>
        <p:spPr>
          <a:xfrm>
            <a:off x="3294872" y="769558"/>
            <a:ext cx="7752765" cy="45632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LOCATION</a:t>
            </a:r>
            <a:r>
              <a:rPr kumimoji="0" lang="en-US" sz="1800" b="1" i="0" u="none" strike="noStrike" kern="1200" cap="none" spc="0" normalizeH="0" noProof="0" dirty="0">
                <a:ln>
                  <a:noFill/>
                </a:ln>
                <a:solidFill>
                  <a:prstClr val="white"/>
                </a:solidFill>
                <a:effectLst/>
                <a:uLnTx/>
                <a:uFillTx/>
                <a:latin typeface="Arial" panose="020B0604020202020204" pitchFamily="34" charset="0"/>
                <a:ea typeface="+mn-ea"/>
                <a:cs typeface="Arial" panose="020B0604020202020204" pitchFamily="34" charset="0"/>
              </a:rPr>
              <a:t> PINPOINT PLATFORM</a:t>
            </a:r>
            <a:endPar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89" name="Connector: Elbow 88">
            <a:extLst>
              <a:ext uri="{FF2B5EF4-FFF2-40B4-BE49-F238E27FC236}">
                <a16:creationId xmlns:a16="http://schemas.microsoft.com/office/drawing/2014/main" id="{7F2007FC-16E7-45CE-8E25-FCD91D6AB6B2}"/>
              </a:ext>
            </a:extLst>
          </p:cNvPr>
          <p:cNvCxnSpPr>
            <a:cxnSpLocks/>
            <a:stCxn id="10" idx="3"/>
            <a:endCxn id="11" idx="1"/>
          </p:cNvCxnSpPr>
          <p:nvPr/>
        </p:nvCxnSpPr>
        <p:spPr>
          <a:xfrm>
            <a:off x="6312197" y="3555468"/>
            <a:ext cx="473528" cy="43387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284D04F1-3471-470F-9381-AFF4F41FB757}"/>
              </a:ext>
            </a:extLst>
          </p:cNvPr>
          <p:cNvCxnSpPr>
            <a:cxnSpLocks/>
            <a:stCxn id="10" idx="2"/>
            <a:endCxn id="12" idx="1"/>
          </p:cNvCxnSpPr>
          <p:nvPr/>
        </p:nvCxnSpPr>
        <p:spPr>
          <a:xfrm rot="16200000" flipH="1">
            <a:off x="5842986" y="4024679"/>
            <a:ext cx="893449" cy="9609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4D47A98-E3CC-4716-BEEA-CC885C0D085F}"/>
              </a:ext>
            </a:extLst>
          </p:cNvPr>
          <p:cNvSpPr txBox="1"/>
          <p:nvPr/>
        </p:nvSpPr>
        <p:spPr>
          <a:xfrm>
            <a:off x="4997986" y="3984866"/>
            <a:ext cx="1599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12248"/>
                </a:solidFill>
                <a:effectLst/>
                <a:uLnTx/>
                <a:uFillTx/>
                <a:latin typeface="Arial" panose="020B0604020202020204" pitchFamily="34" charset="0"/>
                <a:ea typeface="+mn-ea"/>
                <a:cs typeface="Arial" panose="020B0604020202020204" pitchFamily="34" charset="0"/>
              </a:rPr>
              <a:t>Centralized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12248"/>
                </a:solidFill>
                <a:effectLst/>
                <a:uLnTx/>
                <a:uFillTx/>
                <a:latin typeface="Arial" panose="020B0604020202020204" pitchFamily="34" charset="0"/>
                <a:ea typeface="+mn-ea"/>
                <a:cs typeface="Arial" panose="020B0604020202020204" pitchFamily="34" charset="0"/>
              </a:rPr>
              <a:t>Data Storage</a:t>
            </a:r>
          </a:p>
        </p:txBody>
      </p:sp>
      <p:sp>
        <p:nvSpPr>
          <p:cNvPr id="111" name="Rectangle 110">
            <a:extLst>
              <a:ext uri="{FF2B5EF4-FFF2-40B4-BE49-F238E27FC236}">
                <a16:creationId xmlns:a16="http://schemas.microsoft.com/office/drawing/2014/main" id="{C27943BC-FA35-4F00-B28A-678FDD3938FC}"/>
              </a:ext>
            </a:extLst>
          </p:cNvPr>
          <p:cNvSpPr/>
          <p:nvPr/>
        </p:nvSpPr>
        <p:spPr>
          <a:xfrm>
            <a:off x="3302643" y="5969480"/>
            <a:ext cx="7752765" cy="318777"/>
          </a:xfrm>
          <a:prstGeom prst="rect">
            <a:avLst/>
          </a:prstGeom>
          <a:solidFill>
            <a:srgbClr val="FFC00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SECURITY MANAGEMENT, USER AND ROLE MANAGEMENT**</a:t>
            </a:r>
          </a:p>
        </p:txBody>
      </p:sp>
      <p:sp>
        <p:nvSpPr>
          <p:cNvPr id="61" name="Rectangle 60">
            <a:extLst>
              <a:ext uri="{FF2B5EF4-FFF2-40B4-BE49-F238E27FC236}">
                <a16:creationId xmlns:a16="http://schemas.microsoft.com/office/drawing/2014/main" id="{24B05A2E-14EE-48C1-9093-0FE97C4AE62E}"/>
              </a:ext>
            </a:extLst>
          </p:cNvPr>
          <p:cNvSpPr/>
          <p:nvPr/>
        </p:nvSpPr>
        <p:spPr bwMode="auto">
          <a:xfrm>
            <a:off x="8836690" y="2540230"/>
            <a:ext cx="1165231" cy="182880"/>
          </a:xfrm>
          <a:prstGeom prst="rect">
            <a:avLst/>
          </a:prstGeom>
          <a:solidFill>
            <a:schemeClr val="accent4"/>
          </a:solidFill>
          <a:ln w="12700">
            <a:noFill/>
            <a:round/>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Outlet Drilldown</a:t>
            </a:r>
          </a:p>
        </p:txBody>
      </p:sp>
      <p:sp>
        <p:nvSpPr>
          <p:cNvPr id="79" name="Rectangle 78">
            <a:extLst>
              <a:ext uri="{FF2B5EF4-FFF2-40B4-BE49-F238E27FC236}">
                <a16:creationId xmlns:a16="http://schemas.microsoft.com/office/drawing/2014/main" id="{F56A24AC-D1BF-4A62-8692-404250EEF69E}"/>
              </a:ext>
            </a:extLst>
          </p:cNvPr>
          <p:cNvSpPr/>
          <p:nvPr/>
        </p:nvSpPr>
        <p:spPr bwMode="auto">
          <a:xfrm>
            <a:off x="1791726" y="5028426"/>
            <a:ext cx="869178" cy="388533"/>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rgbClr val="44546A">
                    <a:lumMod val="75000"/>
                  </a:srgbClr>
                </a:solidFill>
                <a:latin typeface="Arial" panose="020B0604020202020204" pitchFamily="34" charset="0"/>
                <a:cs typeface="Arial" panose="020B0604020202020204" pitchFamily="34" charset="0"/>
              </a:rPr>
              <a:t>Location Categories</a:t>
            </a:r>
          </a:p>
        </p:txBody>
      </p:sp>
      <p:sp>
        <p:nvSpPr>
          <p:cNvPr id="82" name="Rectangle 81">
            <a:extLst>
              <a:ext uri="{FF2B5EF4-FFF2-40B4-BE49-F238E27FC236}">
                <a16:creationId xmlns:a16="http://schemas.microsoft.com/office/drawing/2014/main" id="{02C0FCB8-BF5C-4D7F-9BC1-045BD765BCEB}"/>
              </a:ext>
            </a:extLst>
          </p:cNvPr>
          <p:cNvSpPr/>
          <p:nvPr/>
        </p:nvSpPr>
        <p:spPr bwMode="auto">
          <a:xfrm>
            <a:off x="428059" y="5587816"/>
            <a:ext cx="1246909" cy="589262"/>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rgbClr val="44546A">
                    <a:lumMod val="75000"/>
                  </a:srgbClr>
                </a:solidFill>
                <a:latin typeface="Arial" panose="020B0604020202020204" pitchFamily="34" charset="0"/>
                <a:cs typeface="Arial" panose="020B0604020202020204" pitchFamily="34" charset="0"/>
              </a:rPr>
              <a:t>Events/</a:t>
            </a:r>
          </a:p>
          <a:p>
            <a:pPr algn="ctr"/>
            <a:r>
              <a:rPr lang="en-IN" sz="1000" b="1" dirty="0">
                <a:solidFill>
                  <a:srgbClr val="44546A">
                    <a:lumMod val="75000"/>
                  </a:srgbClr>
                </a:solidFill>
                <a:latin typeface="Arial" panose="020B0604020202020204" pitchFamily="34" charset="0"/>
                <a:cs typeface="Arial" panose="020B0604020202020204" pitchFamily="34" charset="0"/>
              </a:rPr>
              <a:t>Functions</a:t>
            </a:r>
          </a:p>
          <a:p>
            <a:pPr algn="ctr"/>
            <a:r>
              <a:rPr lang="en-IN" sz="1000" b="1" dirty="0">
                <a:solidFill>
                  <a:srgbClr val="44546A">
                    <a:lumMod val="75000"/>
                  </a:srgbClr>
                </a:solidFill>
                <a:latin typeface="Arial" panose="020B0604020202020204" pitchFamily="34" charset="0"/>
                <a:cs typeface="Arial" panose="020B0604020202020204" pitchFamily="34" charset="0"/>
              </a:rPr>
              <a:t>Tracker</a:t>
            </a:r>
          </a:p>
        </p:txBody>
      </p:sp>
      <p:cxnSp>
        <p:nvCxnSpPr>
          <p:cNvPr id="93" name="Connector: Elbow 92">
            <a:extLst>
              <a:ext uri="{FF2B5EF4-FFF2-40B4-BE49-F238E27FC236}">
                <a16:creationId xmlns:a16="http://schemas.microsoft.com/office/drawing/2014/main" id="{BB154A23-4570-482C-9D3A-9C5FB60C3DF1}"/>
              </a:ext>
            </a:extLst>
          </p:cNvPr>
          <p:cNvCxnSpPr>
            <a:stCxn id="49" idx="3"/>
            <a:endCxn id="10" idx="1"/>
          </p:cNvCxnSpPr>
          <p:nvPr/>
        </p:nvCxnSpPr>
        <p:spPr>
          <a:xfrm flipV="1">
            <a:off x="5018353" y="3555468"/>
            <a:ext cx="287947" cy="14521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360DB38-AE33-4C2F-8D97-8C35AAF5091B}"/>
              </a:ext>
            </a:extLst>
          </p:cNvPr>
          <p:cNvCxnSpPr>
            <a:stCxn id="48" idx="3"/>
            <a:endCxn id="10" idx="1"/>
          </p:cNvCxnSpPr>
          <p:nvPr/>
        </p:nvCxnSpPr>
        <p:spPr>
          <a:xfrm flipV="1">
            <a:off x="5018353" y="3555468"/>
            <a:ext cx="287947" cy="2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A80CC943-0F7E-4DB5-908F-C9D62D94D371}"/>
              </a:ext>
            </a:extLst>
          </p:cNvPr>
          <p:cNvSpPr/>
          <p:nvPr/>
        </p:nvSpPr>
        <p:spPr bwMode="auto">
          <a:xfrm>
            <a:off x="8816082" y="1646148"/>
            <a:ext cx="2009263" cy="521736"/>
          </a:xfrm>
          <a:prstGeom prst="rect">
            <a:avLst/>
          </a:prstGeom>
          <a:solidFill>
            <a:schemeClr val="accent1"/>
          </a:solidFill>
          <a:ln w="12700">
            <a:noFill/>
            <a:round/>
            <a:headEnd/>
            <a:tailEnd/>
          </a:ln>
        </p:spPr>
        <p:txBody>
          <a:bodyPr rtlCol="0" anchor="ctr"/>
          <a:lstStyle/>
          <a:p>
            <a:pPr algn="ctr"/>
            <a:r>
              <a:rPr lang="en-IN" sz="1100" b="1" dirty="0">
                <a:solidFill>
                  <a:prstClr val="white"/>
                </a:solidFill>
                <a:latin typeface="Arial" panose="020B0604020202020204" pitchFamily="34" charset="0"/>
                <a:cs typeface="Arial" panose="020B0604020202020204" pitchFamily="34" charset="0"/>
              </a:rPr>
              <a:t>MAP EXISTING ICE CREAM CABINETS</a:t>
            </a:r>
          </a:p>
        </p:txBody>
      </p:sp>
      <p:cxnSp>
        <p:nvCxnSpPr>
          <p:cNvPr id="129" name="Straight Arrow Connector 128">
            <a:extLst>
              <a:ext uri="{FF2B5EF4-FFF2-40B4-BE49-F238E27FC236}">
                <a16:creationId xmlns:a16="http://schemas.microsoft.com/office/drawing/2014/main" id="{01789046-6947-4975-85F2-FF24FEB768A1}"/>
              </a:ext>
            </a:extLst>
          </p:cNvPr>
          <p:cNvCxnSpPr>
            <a:cxnSpLocks/>
            <a:stCxn id="12" idx="3"/>
            <a:endCxn id="15" idx="1"/>
          </p:cNvCxnSpPr>
          <p:nvPr/>
        </p:nvCxnSpPr>
        <p:spPr>
          <a:xfrm>
            <a:off x="8324651" y="4951865"/>
            <a:ext cx="472920" cy="6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5" name="TextBox 134">
            <a:hlinkClick r:id="" action="ppaction://noaction"/>
            <a:extLst>
              <a:ext uri="{FF2B5EF4-FFF2-40B4-BE49-F238E27FC236}">
                <a16:creationId xmlns:a16="http://schemas.microsoft.com/office/drawing/2014/main" id="{552075B8-A9F0-4CC9-B115-9C1F689ECD06}"/>
              </a:ext>
            </a:extLst>
          </p:cNvPr>
          <p:cNvSpPr txBox="1"/>
          <p:nvPr/>
        </p:nvSpPr>
        <p:spPr>
          <a:xfrm>
            <a:off x="11117862" y="1193495"/>
            <a:ext cx="91778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USERS</a:t>
            </a:r>
          </a:p>
        </p:txBody>
      </p:sp>
      <p:sp>
        <p:nvSpPr>
          <p:cNvPr id="136" name="Title 2">
            <a:extLst>
              <a:ext uri="{FF2B5EF4-FFF2-40B4-BE49-F238E27FC236}">
                <a16:creationId xmlns:a16="http://schemas.microsoft.com/office/drawing/2014/main" id="{46C33B8A-4C55-4CA3-85A8-02D366D82B88}"/>
              </a:ext>
            </a:extLst>
          </p:cNvPr>
          <p:cNvSpPr txBox="1">
            <a:spLocks/>
          </p:cNvSpPr>
          <p:nvPr/>
        </p:nvSpPr>
        <p:spPr>
          <a:xfrm>
            <a:off x="11117862" y="2905591"/>
            <a:ext cx="939050" cy="43716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1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j-ea"/>
                <a:cs typeface="Arial" panose="020B0604020202020204" pitchFamily="34" charset="0"/>
              </a:rPr>
              <a:t>Sales Leadership</a:t>
            </a:r>
          </a:p>
        </p:txBody>
      </p:sp>
      <p:pic>
        <p:nvPicPr>
          <p:cNvPr id="137" name="Picture 136">
            <a:extLst>
              <a:ext uri="{FF2B5EF4-FFF2-40B4-BE49-F238E27FC236}">
                <a16:creationId xmlns:a16="http://schemas.microsoft.com/office/drawing/2014/main" id="{C00A4F6D-BB47-48B0-982B-4965C24618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30394" y="2545904"/>
            <a:ext cx="445365" cy="445365"/>
          </a:xfrm>
          <a:prstGeom prst="rect">
            <a:avLst/>
          </a:prstGeom>
        </p:spPr>
      </p:pic>
      <p:sp>
        <p:nvSpPr>
          <p:cNvPr id="138" name="Title 2">
            <a:extLst>
              <a:ext uri="{FF2B5EF4-FFF2-40B4-BE49-F238E27FC236}">
                <a16:creationId xmlns:a16="http://schemas.microsoft.com/office/drawing/2014/main" id="{B9816093-6730-4A18-B1B9-C2BFCDAA1EB8}"/>
              </a:ext>
            </a:extLst>
          </p:cNvPr>
          <p:cNvSpPr txBox="1">
            <a:spLocks/>
          </p:cNvSpPr>
          <p:nvPr/>
        </p:nvSpPr>
        <p:spPr>
          <a:xfrm>
            <a:off x="10992637" y="4230465"/>
            <a:ext cx="1083102" cy="43716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1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j-ea"/>
                <a:cs typeface="Arial" panose="020B0604020202020204" pitchFamily="34" charset="0"/>
              </a:rPr>
              <a:t>Regional</a:t>
            </a:r>
            <a:r>
              <a:rPr kumimoji="0" lang="en-US" sz="1100" b="0" i="0" u="none" strike="noStrike" kern="1200" cap="none" spc="0" normalizeH="0" noProof="0" dirty="0">
                <a:ln>
                  <a:noFill/>
                </a:ln>
                <a:solidFill>
                  <a:prstClr val="black">
                    <a:lumMod val="95000"/>
                    <a:lumOff val="5000"/>
                  </a:prstClr>
                </a:solidFill>
                <a:effectLst/>
                <a:uLnTx/>
                <a:uFillTx/>
                <a:latin typeface="Arial" panose="020B0604020202020204" pitchFamily="34" charset="0"/>
                <a:ea typeface="+mj-ea"/>
                <a:cs typeface="Arial" panose="020B0604020202020204" pitchFamily="34" charset="0"/>
              </a:rPr>
              <a:t> Heads</a:t>
            </a:r>
            <a:endParaRPr kumimoji="0" lang="en-US" sz="11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j-ea"/>
              <a:cs typeface="Arial" panose="020B0604020202020204" pitchFamily="34" charset="0"/>
            </a:endParaRPr>
          </a:p>
        </p:txBody>
      </p:sp>
      <p:pic>
        <p:nvPicPr>
          <p:cNvPr id="139" name="Picture 138">
            <a:extLst>
              <a:ext uri="{FF2B5EF4-FFF2-40B4-BE49-F238E27FC236}">
                <a16:creationId xmlns:a16="http://schemas.microsoft.com/office/drawing/2014/main" id="{73E7A2A7-02DC-40E8-9E10-CD29CF5563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3710" y="3745952"/>
            <a:ext cx="377935" cy="498157"/>
          </a:xfrm>
          <a:prstGeom prst="rect">
            <a:avLst/>
          </a:prstGeom>
        </p:spPr>
      </p:pic>
      <p:pic>
        <p:nvPicPr>
          <p:cNvPr id="140" name="Picture 139">
            <a:extLst>
              <a:ext uri="{FF2B5EF4-FFF2-40B4-BE49-F238E27FC236}">
                <a16:creationId xmlns:a16="http://schemas.microsoft.com/office/drawing/2014/main" id="{B47202CE-4DCC-43DD-83F4-597E834655CE}"/>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315710" y="1678364"/>
            <a:ext cx="435935" cy="435935"/>
          </a:xfrm>
          <a:prstGeom prst="rect">
            <a:avLst/>
          </a:prstGeom>
        </p:spPr>
      </p:pic>
      <p:sp>
        <p:nvSpPr>
          <p:cNvPr id="141" name="Title 2">
            <a:extLst>
              <a:ext uri="{FF2B5EF4-FFF2-40B4-BE49-F238E27FC236}">
                <a16:creationId xmlns:a16="http://schemas.microsoft.com/office/drawing/2014/main" id="{91146AFB-2C56-4B20-9DFB-0F4365467A68}"/>
              </a:ext>
            </a:extLst>
          </p:cNvPr>
          <p:cNvSpPr txBox="1">
            <a:spLocks/>
          </p:cNvSpPr>
          <p:nvPr/>
        </p:nvSpPr>
        <p:spPr>
          <a:xfrm>
            <a:off x="10872485" y="1992731"/>
            <a:ext cx="1355688" cy="43716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1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j-ea"/>
                <a:cs typeface="Arial" panose="020B0604020202020204" pitchFamily="34" charset="0"/>
              </a:rPr>
              <a:t>Sales Team</a:t>
            </a:r>
          </a:p>
        </p:txBody>
      </p:sp>
      <p:cxnSp>
        <p:nvCxnSpPr>
          <p:cNvPr id="144" name="Straight Arrow Connector 143">
            <a:extLst>
              <a:ext uri="{FF2B5EF4-FFF2-40B4-BE49-F238E27FC236}">
                <a16:creationId xmlns:a16="http://schemas.microsoft.com/office/drawing/2014/main" id="{A7C72C21-1225-4C4B-A3AE-E3D507BBBE3D}"/>
              </a:ext>
            </a:extLst>
          </p:cNvPr>
          <p:cNvCxnSpPr>
            <a:stCxn id="41" idx="3"/>
            <a:endCxn id="48" idx="1"/>
          </p:cNvCxnSpPr>
          <p:nvPr/>
        </p:nvCxnSpPr>
        <p:spPr>
          <a:xfrm flipV="1">
            <a:off x="2723049" y="3558463"/>
            <a:ext cx="882139" cy="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6F132BDF-6877-4865-A1BD-109CC6DEB8E4}"/>
              </a:ext>
            </a:extLst>
          </p:cNvPr>
          <p:cNvSpPr/>
          <p:nvPr/>
        </p:nvSpPr>
        <p:spPr bwMode="auto">
          <a:xfrm>
            <a:off x="8810187" y="3776438"/>
            <a:ext cx="2031548" cy="437184"/>
          </a:xfrm>
          <a:prstGeom prst="rect">
            <a:avLst/>
          </a:prstGeom>
          <a:solidFill>
            <a:schemeClr val="accent4"/>
          </a:solidFill>
          <a:ln w="12700">
            <a:noFill/>
            <a:round/>
            <a:headEnd/>
            <a:tailEnd/>
          </a:ln>
        </p:spPr>
        <p:txBody>
          <a:bodyPr rtlCol="0" anchor="ctr"/>
          <a:lstStyle/>
          <a:p>
            <a:pPr lvl="0">
              <a:defRPr/>
            </a:pPr>
            <a:r>
              <a:rPr lang="en-IN" sz="1050" dirty="0">
                <a:solidFill>
                  <a:prstClr val="white"/>
                </a:solidFill>
                <a:latin typeface="Arial" panose="020B0604020202020204" pitchFamily="34" charset="0"/>
                <a:cs typeface="Arial" panose="020B0604020202020204" pitchFamily="34" charset="0"/>
              </a:rPr>
              <a:t>Key Drivers</a:t>
            </a:r>
          </a:p>
        </p:txBody>
      </p:sp>
      <p:cxnSp>
        <p:nvCxnSpPr>
          <p:cNvPr id="150" name="Straight Arrow Connector 149">
            <a:extLst>
              <a:ext uri="{FF2B5EF4-FFF2-40B4-BE49-F238E27FC236}">
                <a16:creationId xmlns:a16="http://schemas.microsoft.com/office/drawing/2014/main" id="{83E376E2-9781-43DD-893D-911BE940B4F8}"/>
              </a:ext>
            </a:extLst>
          </p:cNvPr>
          <p:cNvCxnSpPr>
            <a:cxnSpLocks/>
            <a:stCxn id="11" idx="3"/>
            <a:endCxn id="148" idx="1"/>
          </p:cNvCxnSpPr>
          <p:nvPr/>
        </p:nvCxnSpPr>
        <p:spPr>
          <a:xfrm>
            <a:off x="8340205" y="3989341"/>
            <a:ext cx="469982" cy="5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750D3870-DC23-4F65-A0AA-1C7713331A3F}"/>
              </a:ext>
            </a:extLst>
          </p:cNvPr>
          <p:cNvCxnSpPr>
            <a:cxnSpLocks/>
            <a:endCxn id="6" idx="1"/>
          </p:cNvCxnSpPr>
          <p:nvPr/>
        </p:nvCxnSpPr>
        <p:spPr>
          <a:xfrm>
            <a:off x="2823601" y="1925218"/>
            <a:ext cx="781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B46C727F-87F3-46E9-BB71-69D43A51ADDA}"/>
              </a:ext>
            </a:extLst>
          </p:cNvPr>
          <p:cNvSpPr/>
          <p:nvPr/>
        </p:nvSpPr>
        <p:spPr bwMode="auto">
          <a:xfrm>
            <a:off x="1697143" y="3922426"/>
            <a:ext cx="949868" cy="399638"/>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rgbClr val="44546A">
                    <a:lumMod val="75000"/>
                  </a:srgbClr>
                </a:solidFill>
                <a:latin typeface="Arial" panose="020B0604020202020204" pitchFamily="34" charset="0"/>
                <a:cs typeface="Arial" panose="020B0604020202020204" pitchFamily="34" charset="0"/>
              </a:rPr>
              <a:t>Consumer</a:t>
            </a:r>
          </a:p>
          <a:p>
            <a:pPr algn="ctr"/>
            <a:r>
              <a:rPr lang="en-IN" sz="1000" b="1" dirty="0">
                <a:solidFill>
                  <a:srgbClr val="44546A">
                    <a:lumMod val="75000"/>
                  </a:srgbClr>
                </a:solidFill>
                <a:latin typeface="Arial" panose="020B0604020202020204" pitchFamily="34" charset="0"/>
                <a:cs typeface="Arial" panose="020B0604020202020204" pitchFamily="34" charset="0"/>
              </a:rPr>
              <a:t>Segments</a:t>
            </a:r>
          </a:p>
        </p:txBody>
      </p:sp>
      <p:cxnSp>
        <p:nvCxnSpPr>
          <p:cNvPr id="30" name="Connector: Elbow 29">
            <a:extLst>
              <a:ext uri="{FF2B5EF4-FFF2-40B4-BE49-F238E27FC236}">
                <a16:creationId xmlns:a16="http://schemas.microsoft.com/office/drawing/2014/main" id="{53DE5E91-1189-4FAA-A11A-E357D4D288B6}"/>
              </a:ext>
            </a:extLst>
          </p:cNvPr>
          <p:cNvCxnSpPr>
            <a:cxnSpLocks/>
            <a:stCxn id="10" idx="0"/>
            <a:endCxn id="106" idx="1"/>
          </p:cNvCxnSpPr>
          <p:nvPr/>
        </p:nvCxnSpPr>
        <p:spPr>
          <a:xfrm rot="5400000" flipH="1" flipV="1">
            <a:off x="6739914" y="976352"/>
            <a:ext cx="1145503" cy="30068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1D74DCEE-E4D4-47EE-ADDA-E8F64A82BDEA}"/>
              </a:ext>
            </a:extLst>
          </p:cNvPr>
          <p:cNvSpPr/>
          <p:nvPr/>
        </p:nvSpPr>
        <p:spPr bwMode="auto">
          <a:xfrm>
            <a:off x="8832575" y="2786348"/>
            <a:ext cx="1280160" cy="182880"/>
          </a:xfrm>
          <a:prstGeom prst="rect">
            <a:avLst/>
          </a:prstGeom>
          <a:solidFill>
            <a:schemeClr val="accent4"/>
          </a:solidFill>
          <a:ln w="12700">
            <a:noFill/>
            <a:round/>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Region Drilldown</a:t>
            </a:r>
          </a:p>
        </p:txBody>
      </p:sp>
      <p:sp>
        <p:nvSpPr>
          <p:cNvPr id="78" name="Rectangle 77">
            <a:extLst>
              <a:ext uri="{FF2B5EF4-FFF2-40B4-BE49-F238E27FC236}">
                <a16:creationId xmlns:a16="http://schemas.microsoft.com/office/drawing/2014/main" id="{2E19A429-7533-4641-8412-D2AAED7D8770}"/>
              </a:ext>
            </a:extLst>
          </p:cNvPr>
          <p:cNvSpPr/>
          <p:nvPr/>
        </p:nvSpPr>
        <p:spPr bwMode="auto">
          <a:xfrm>
            <a:off x="8830067" y="2307368"/>
            <a:ext cx="1371600" cy="182880"/>
          </a:xfrm>
          <a:prstGeom prst="rect">
            <a:avLst/>
          </a:prstGeom>
          <a:solidFill>
            <a:schemeClr val="accent4"/>
          </a:solidFill>
          <a:ln w="12700">
            <a:noFill/>
            <a:round/>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Sales Performance</a:t>
            </a:r>
          </a:p>
        </p:txBody>
      </p:sp>
      <p:sp>
        <p:nvSpPr>
          <p:cNvPr id="80" name="Rectangle 79">
            <a:extLst>
              <a:ext uri="{FF2B5EF4-FFF2-40B4-BE49-F238E27FC236}">
                <a16:creationId xmlns:a16="http://schemas.microsoft.com/office/drawing/2014/main" id="{B150DF27-6921-4DA3-A113-58C9BC17B0C6}"/>
              </a:ext>
            </a:extLst>
          </p:cNvPr>
          <p:cNvSpPr/>
          <p:nvPr/>
        </p:nvSpPr>
        <p:spPr bwMode="auto">
          <a:xfrm>
            <a:off x="10182960" y="2798616"/>
            <a:ext cx="640080" cy="182880"/>
          </a:xfrm>
          <a:prstGeom prst="rect">
            <a:avLst/>
          </a:prstGeom>
          <a:solidFill>
            <a:schemeClr val="accent4"/>
          </a:solidFill>
          <a:ln w="12700">
            <a:noFill/>
            <a:round/>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Footfall</a:t>
            </a:r>
          </a:p>
        </p:txBody>
      </p:sp>
      <p:sp>
        <p:nvSpPr>
          <p:cNvPr id="83" name="Rectangle 82">
            <a:extLst>
              <a:ext uri="{FF2B5EF4-FFF2-40B4-BE49-F238E27FC236}">
                <a16:creationId xmlns:a16="http://schemas.microsoft.com/office/drawing/2014/main" id="{D23D3B36-2FB2-4D7B-B3DB-971BAFA0851D}"/>
              </a:ext>
            </a:extLst>
          </p:cNvPr>
          <p:cNvSpPr/>
          <p:nvPr/>
        </p:nvSpPr>
        <p:spPr bwMode="auto">
          <a:xfrm>
            <a:off x="8832575" y="3025838"/>
            <a:ext cx="914400" cy="182880"/>
          </a:xfrm>
          <a:prstGeom prst="rect">
            <a:avLst/>
          </a:prstGeom>
          <a:solidFill>
            <a:schemeClr val="accent4"/>
          </a:solidFill>
          <a:ln w="12700">
            <a:noFill/>
            <a:round/>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Conversion </a:t>
            </a:r>
          </a:p>
        </p:txBody>
      </p:sp>
      <p:sp>
        <p:nvSpPr>
          <p:cNvPr id="90" name="Rectangle 89">
            <a:extLst>
              <a:ext uri="{FF2B5EF4-FFF2-40B4-BE49-F238E27FC236}">
                <a16:creationId xmlns:a16="http://schemas.microsoft.com/office/drawing/2014/main" id="{C68EF880-A306-49C6-A779-850C1011EFFA}"/>
              </a:ext>
            </a:extLst>
          </p:cNvPr>
          <p:cNvSpPr/>
          <p:nvPr/>
        </p:nvSpPr>
        <p:spPr bwMode="auto">
          <a:xfrm>
            <a:off x="444522" y="1005170"/>
            <a:ext cx="1177431" cy="787588"/>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b="1" dirty="0">
                <a:solidFill>
                  <a:srgbClr val="44546A">
                    <a:lumMod val="75000"/>
                  </a:srgbClr>
                </a:solidFill>
                <a:latin typeface="Arial" panose="020B0604020202020204" pitchFamily="34" charset="0"/>
                <a:cs typeface="Arial" panose="020B0604020202020204" pitchFamily="34" charset="0"/>
              </a:rPr>
              <a:t>Store Data</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i="1" u="none" strike="noStrike" kern="1200" cap="none" spc="0" normalizeH="0" baseline="0" noProof="0" dirty="0">
                <a:ln>
                  <a:noFill/>
                </a:ln>
                <a:solidFill>
                  <a:srgbClr val="44546A">
                    <a:lumMod val="75000"/>
                  </a:srgbClr>
                </a:solidFill>
                <a:effectLst/>
                <a:uLnTx/>
                <a:uFillTx/>
                <a:latin typeface="Arial" panose="020B0604020202020204" pitchFamily="34" charset="0"/>
                <a:ea typeface="+mn-ea"/>
                <a:cs typeface="Arial" panose="020B0604020202020204" pitchFamily="34" charset="0"/>
              </a:rPr>
              <a:t>Store Name</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800" i="1" dirty="0">
                <a:solidFill>
                  <a:srgbClr val="44546A">
                    <a:lumMod val="75000"/>
                  </a:srgbClr>
                </a:solidFill>
                <a:latin typeface="Arial" panose="020B0604020202020204" pitchFamily="34" charset="0"/>
                <a:cs typeface="Arial" panose="020B0604020202020204" pitchFamily="34" charset="0"/>
              </a:rPr>
              <a:t>Store ID</a:t>
            </a:r>
            <a:endParaRPr kumimoji="0" lang="en-IN" sz="800" i="1" u="none" strike="noStrike" kern="1200" cap="none" spc="0" normalizeH="0" baseline="0" noProof="0" dirty="0">
              <a:ln>
                <a:noFill/>
              </a:ln>
              <a:solidFill>
                <a:srgbClr val="44546A">
                  <a:lumMod val="75000"/>
                </a:srgbClr>
              </a:solidFill>
              <a:effectLst/>
              <a:uLnTx/>
              <a:uFillTx/>
              <a:latin typeface="Arial" panose="020B0604020202020204" pitchFamily="34" charset="0"/>
              <a:ea typeface="+mn-ea"/>
              <a:cs typeface="Arial" panose="020B0604020202020204" pitchFamily="34" charset="0"/>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i="1" u="none" strike="noStrike" kern="1200" cap="none" spc="0" normalizeH="0" baseline="0" noProof="0" dirty="0">
                <a:ln>
                  <a:noFill/>
                </a:ln>
                <a:solidFill>
                  <a:srgbClr val="44546A">
                    <a:lumMod val="75000"/>
                  </a:srgbClr>
                </a:solidFill>
                <a:effectLst/>
                <a:uLnTx/>
                <a:uFillTx/>
                <a:latin typeface="Arial" panose="020B0604020202020204" pitchFamily="34" charset="0"/>
                <a:ea typeface="+mn-ea"/>
                <a:cs typeface="Arial" panose="020B0604020202020204" pitchFamily="34" charset="0"/>
              </a:rPr>
              <a:t>Store size</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800" i="1" dirty="0">
                <a:solidFill>
                  <a:srgbClr val="44546A">
                    <a:lumMod val="75000"/>
                  </a:srgbClr>
                </a:solidFill>
                <a:latin typeface="Arial" panose="020B0604020202020204" pitchFamily="34" charset="0"/>
                <a:cs typeface="Arial" panose="020B0604020202020204" pitchFamily="34" charset="0"/>
              </a:rPr>
              <a:t>Cabinet ID</a:t>
            </a:r>
            <a:endParaRPr kumimoji="0" lang="en-IN" sz="800" i="1" u="none" strike="noStrike" kern="1200" cap="none" spc="0" normalizeH="0" baseline="0" noProof="0" dirty="0">
              <a:ln>
                <a:noFill/>
              </a:ln>
              <a:solidFill>
                <a:srgbClr val="44546A">
                  <a:lumMod val="75000"/>
                </a:srgbClr>
              </a:solidFill>
              <a:effectLst/>
              <a:uLnTx/>
              <a:uFillTx/>
              <a:latin typeface="Arial" panose="020B0604020202020204" pitchFamily="34" charset="0"/>
              <a:ea typeface="+mn-ea"/>
              <a:cs typeface="Arial" panose="020B0604020202020204" pitchFamily="34" charset="0"/>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800" i="1" dirty="0">
                <a:solidFill>
                  <a:srgbClr val="44546A">
                    <a:lumMod val="75000"/>
                  </a:srgbClr>
                </a:solidFill>
                <a:latin typeface="Arial" panose="020B0604020202020204" pitchFamily="34" charset="0"/>
                <a:cs typeface="Arial" panose="020B0604020202020204" pitchFamily="34" charset="0"/>
              </a:rPr>
              <a:t>No. of Employees</a:t>
            </a:r>
            <a:endParaRPr kumimoji="0" lang="en-IN" sz="800" i="1" u="none" strike="noStrike" kern="1200" cap="none" spc="0" normalizeH="0" baseline="0" noProof="0" dirty="0">
              <a:ln>
                <a:noFill/>
              </a:ln>
              <a:solidFill>
                <a:srgbClr val="44546A">
                  <a:lumMod val="75000"/>
                </a:srgbClr>
              </a:solidFill>
              <a:effectLst/>
              <a:uLnTx/>
              <a:uFillTx/>
              <a:latin typeface="Arial" panose="020B0604020202020204" pitchFamily="34" charset="0"/>
              <a:ea typeface="+mn-ea"/>
              <a:cs typeface="Arial" panose="020B0604020202020204" pitchFamily="34" charset="0"/>
            </a:endParaRPr>
          </a:p>
        </p:txBody>
      </p:sp>
      <p:sp>
        <p:nvSpPr>
          <p:cNvPr id="91" name="Rectangle 90">
            <a:extLst>
              <a:ext uri="{FF2B5EF4-FFF2-40B4-BE49-F238E27FC236}">
                <a16:creationId xmlns:a16="http://schemas.microsoft.com/office/drawing/2014/main" id="{FE82D277-A5F3-4651-888E-6C06085401BB}"/>
              </a:ext>
            </a:extLst>
          </p:cNvPr>
          <p:cNvSpPr/>
          <p:nvPr/>
        </p:nvSpPr>
        <p:spPr bwMode="auto">
          <a:xfrm>
            <a:off x="444522" y="1872472"/>
            <a:ext cx="1177431" cy="563739"/>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44546A">
                    <a:lumMod val="75000"/>
                  </a:srgbClr>
                </a:solidFill>
                <a:effectLst/>
                <a:uLnTx/>
                <a:uFillTx/>
                <a:latin typeface="Arial" panose="020B0604020202020204" pitchFamily="34" charset="0"/>
                <a:ea typeface="+mn-ea"/>
                <a:cs typeface="Arial" panose="020B0604020202020204" pitchFamily="34" charset="0"/>
              </a:rPr>
              <a:t>Marketing</a:t>
            </a:r>
          </a:p>
          <a:p>
            <a:pPr lvl="0" algn="ctr">
              <a:defRPr/>
            </a:pPr>
            <a:r>
              <a:rPr lang="en-IN" sz="1000" b="1" dirty="0">
                <a:solidFill>
                  <a:srgbClr val="44546A">
                    <a:lumMod val="75000"/>
                  </a:srgbClr>
                </a:solidFill>
                <a:latin typeface="Arial" panose="020B0604020202020204" pitchFamily="34" charset="0"/>
                <a:cs typeface="Arial" panose="020B0604020202020204" pitchFamily="34" charset="0"/>
              </a:rPr>
              <a:t>&amp; Promotions</a:t>
            </a:r>
          </a:p>
          <a:p>
            <a:pPr lvl="0" algn="ctr">
              <a:defRPr/>
            </a:pPr>
            <a:r>
              <a:rPr kumimoji="0" lang="en-IN" sz="1000" b="1" i="0" u="none" strike="noStrike" kern="1200" cap="none" spc="0" normalizeH="0" baseline="0" noProof="0" dirty="0">
                <a:ln>
                  <a:noFill/>
                </a:ln>
                <a:solidFill>
                  <a:srgbClr val="44546A">
                    <a:lumMod val="75000"/>
                  </a:srgbClr>
                </a:solidFill>
                <a:effectLst/>
                <a:uLnTx/>
                <a:uFillTx/>
                <a:latin typeface="Arial" panose="020B0604020202020204" pitchFamily="34" charset="0"/>
                <a:ea typeface="+mn-ea"/>
                <a:cs typeface="Arial" panose="020B0604020202020204" pitchFamily="34" charset="0"/>
              </a:rPr>
              <a:t>efforts</a:t>
            </a:r>
          </a:p>
        </p:txBody>
      </p:sp>
      <p:sp>
        <p:nvSpPr>
          <p:cNvPr id="92" name="Rectangle 91">
            <a:extLst>
              <a:ext uri="{FF2B5EF4-FFF2-40B4-BE49-F238E27FC236}">
                <a16:creationId xmlns:a16="http://schemas.microsoft.com/office/drawing/2014/main" id="{B4555608-CD2B-44D0-93C8-EF7ED78FD499}"/>
              </a:ext>
            </a:extLst>
          </p:cNvPr>
          <p:cNvSpPr/>
          <p:nvPr/>
        </p:nvSpPr>
        <p:spPr bwMode="auto">
          <a:xfrm>
            <a:off x="1733860" y="1390701"/>
            <a:ext cx="997527" cy="402057"/>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rgbClr val="44546A">
                    <a:lumMod val="75000"/>
                  </a:srgbClr>
                </a:solidFill>
                <a:latin typeface="Arial" panose="020B0604020202020204" pitchFamily="34" charset="0"/>
                <a:cs typeface="Arial" panose="020B0604020202020204" pitchFamily="34" charset="0"/>
              </a:rPr>
              <a:t>Product Details</a:t>
            </a:r>
          </a:p>
        </p:txBody>
      </p:sp>
      <p:sp>
        <p:nvSpPr>
          <p:cNvPr id="94" name="Rectangle 93">
            <a:extLst>
              <a:ext uri="{FF2B5EF4-FFF2-40B4-BE49-F238E27FC236}">
                <a16:creationId xmlns:a16="http://schemas.microsoft.com/office/drawing/2014/main" id="{C2FC4898-22A8-4A79-B7FE-CF4F0F7956FF}"/>
              </a:ext>
            </a:extLst>
          </p:cNvPr>
          <p:cNvSpPr/>
          <p:nvPr/>
        </p:nvSpPr>
        <p:spPr bwMode="auto">
          <a:xfrm>
            <a:off x="1733025" y="1000596"/>
            <a:ext cx="1003971" cy="300708"/>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rgbClr val="44546A">
                    <a:lumMod val="75000"/>
                  </a:srgbClr>
                </a:solidFill>
                <a:latin typeface="Arial" panose="020B0604020202020204" pitchFamily="34" charset="0"/>
                <a:cs typeface="Arial" panose="020B0604020202020204" pitchFamily="34" charset="0"/>
              </a:rPr>
              <a:t>GPS Data</a:t>
            </a:r>
          </a:p>
        </p:txBody>
      </p:sp>
      <p:sp>
        <p:nvSpPr>
          <p:cNvPr id="96" name="Rectangle 95">
            <a:extLst>
              <a:ext uri="{FF2B5EF4-FFF2-40B4-BE49-F238E27FC236}">
                <a16:creationId xmlns:a16="http://schemas.microsoft.com/office/drawing/2014/main" id="{62E03E68-C021-4A2D-9DA7-B4E86912EEC1}"/>
              </a:ext>
            </a:extLst>
          </p:cNvPr>
          <p:cNvSpPr/>
          <p:nvPr/>
        </p:nvSpPr>
        <p:spPr>
          <a:xfrm>
            <a:off x="354721" y="674079"/>
            <a:ext cx="2468880" cy="217141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Unilever Data</a:t>
            </a:r>
          </a:p>
        </p:txBody>
      </p:sp>
      <p:sp>
        <p:nvSpPr>
          <p:cNvPr id="97" name="Rectangle 96">
            <a:extLst>
              <a:ext uri="{FF2B5EF4-FFF2-40B4-BE49-F238E27FC236}">
                <a16:creationId xmlns:a16="http://schemas.microsoft.com/office/drawing/2014/main" id="{56330C0A-F2E6-4DB0-A07D-1EA62240EA63}"/>
              </a:ext>
            </a:extLst>
          </p:cNvPr>
          <p:cNvSpPr/>
          <p:nvPr/>
        </p:nvSpPr>
        <p:spPr bwMode="auto">
          <a:xfrm>
            <a:off x="1733025" y="1907092"/>
            <a:ext cx="997527" cy="532725"/>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rgbClr val="44546A">
                    <a:lumMod val="75000"/>
                  </a:srgbClr>
                </a:solidFill>
                <a:latin typeface="Arial" panose="020B0604020202020204" pitchFamily="34" charset="0"/>
                <a:cs typeface="Arial" panose="020B0604020202020204" pitchFamily="34" charset="0"/>
              </a:rPr>
              <a:t>Sale Rep Survey responses</a:t>
            </a:r>
          </a:p>
        </p:txBody>
      </p:sp>
      <p:sp>
        <p:nvSpPr>
          <p:cNvPr id="98" name="Rectangle 97">
            <a:extLst>
              <a:ext uri="{FF2B5EF4-FFF2-40B4-BE49-F238E27FC236}">
                <a16:creationId xmlns:a16="http://schemas.microsoft.com/office/drawing/2014/main" id="{D52F01ED-53BB-4656-9039-1257137E8F35}"/>
              </a:ext>
            </a:extLst>
          </p:cNvPr>
          <p:cNvSpPr/>
          <p:nvPr/>
        </p:nvSpPr>
        <p:spPr bwMode="auto">
          <a:xfrm>
            <a:off x="1186227" y="2489589"/>
            <a:ext cx="1003971" cy="300710"/>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rgbClr val="44546A">
                    <a:lumMod val="75000"/>
                  </a:srgbClr>
                </a:solidFill>
                <a:latin typeface="Arial" panose="020B0604020202020204" pitchFamily="34" charset="0"/>
                <a:cs typeface="Arial" panose="020B0604020202020204" pitchFamily="34" charset="0"/>
              </a:rPr>
              <a:t>Sales Data</a:t>
            </a:r>
          </a:p>
        </p:txBody>
      </p:sp>
      <p:sp>
        <p:nvSpPr>
          <p:cNvPr id="100" name="Rectangle 99">
            <a:extLst>
              <a:ext uri="{FF2B5EF4-FFF2-40B4-BE49-F238E27FC236}">
                <a16:creationId xmlns:a16="http://schemas.microsoft.com/office/drawing/2014/main" id="{311E2AA8-DE81-4C11-B6C5-23462D68A845}"/>
              </a:ext>
            </a:extLst>
          </p:cNvPr>
          <p:cNvSpPr/>
          <p:nvPr/>
        </p:nvSpPr>
        <p:spPr bwMode="auto">
          <a:xfrm>
            <a:off x="9789718" y="3019210"/>
            <a:ext cx="1229423" cy="182880"/>
          </a:xfrm>
          <a:prstGeom prst="rect">
            <a:avLst/>
          </a:prstGeom>
          <a:solidFill>
            <a:schemeClr val="accent4"/>
          </a:solidFill>
          <a:ln w="12700">
            <a:noFill/>
            <a:round/>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Popular products</a:t>
            </a:r>
          </a:p>
        </p:txBody>
      </p:sp>
      <p:sp>
        <p:nvSpPr>
          <p:cNvPr id="13" name="Rectangle 12">
            <a:extLst>
              <a:ext uri="{FF2B5EF4-FFF2-40B4-BE49-F238E27FC236}">
                <a16:creationId xmlns:a16="http://schemas.microsoft.com/office/drawing/2014/main" id="{00D7E335-C534-4FD6-AD92-D3ED62EA5494}"/>
              </a:ext>
            </a:extLst>
          </p:cNvPr>
          <p:cNvSpPr/>
          <p:nvPr/>
        </p:nvSpPr>
        <p:spPr bwMode="auto">
          <a:xfrm>
            <a:off x="3302642" y="5545401"/>
            <a:ext cx="7744995" cy="318777"/>
          </a:xfrm>
          <a:prstGeom prst="rect">
            <a:avLst/>
          </a:prstGeom>
          <a:solidFill>
            <a:schemeClr val="accent1"/>
          </a:solidFill>
          <a:ln w="12700">
            <a:noFill/>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AUTOMATED RECOMMENDATION ENGINE</a:t>
            </a:r>
          </a:p>
        </p:txBody>
      </p:sp>
      <p:sp>
        <p:nvSpPr>
          <p:cNvPr id="2" name="TextBox 1">
            <a:extLst>
              <a:ext uri="{FF2B5EF4-FFF2-40B4-BE49-F238E27FC236}">
                <a16:creationId xmlns:a16="http://schemas.microsoft.com/office/drawing/2014/main" id="{6AA45F74-04FC-4511-B7F2-8A49B77AB643}"/>
              </a:ext>
            </a:extLst>
          </p:cNvPr>
          <p:cNvSpPr txBox="1"/>
          <p:nvPr/>
        </p:nvSpPr>
        <p:spPr>
          <a:xfrm>
            <a:off x="3281891" y="1222714"/>
            <a:ext cx="3182258" cy="369332"/>
          </a:xfrm>
          <a:prstGeom prst="rect">
            <a:avLst/>
          </a:prstGeom>
          <a:noFill/>
        </p:spPr>
        <p:txBody>
          <a:bodyPr wrap="square" rtlCol="0">
            <a:spAutoFit/>
          </a:bodyPr>
          <a:lstStyle/>
          <a:p>
            <a:r>
              <a:rPr lang="en-US" b="1" dirty="0">
                <a:solidFill>
                  <a:srgbClr val="7F7F7F"/>
                </a:solidFill>
                <a:latin typeface="Arial" panose="020B0604020202020204" pitchFamily="34" charset="0"/>
                <a:cs typeface="Arial" panose="020B0604020202020204" pitchFamily="34" charset="0"/>
              </a:rPr>
              <a:t>Preprocessing and Storage</a:t>
            </a:r>
          </a:p>
        </p:txBody>
      </p:sp>
      <p:sp>
        <p:nvSpPr>
          <p:cNvPr id="65" name="TextBox 64">
            <a:extLst>
              <a:ext uri="{FF2B5EF4-FFF2-40B4-BE49-F238E27FC236}">
                <a16:creationId xmlns:a16="http://schemas.microsoft.com/office/drawing/2014/main" id="{3EE76359-74E1-4328-925D-75A8B0C3F060}"/>
              </a:ext>
            </a:extLst>
          </p:cNvPr>
          <p:cNvSpPr txBox="1"/>
          <p:nvPr/>
        </p:nvSpPr>
        <p:spPr>
          <a:xfrm>
            <a:off x="6543817" y="1258181"/>
            <a:ext cx="1975932" cy="369332"/>
          </a:xfrm>
          <a:prstGeom prst="rect">
            <a:avLst/>
          </a:prstGeom>
          <a:noFill/>
        </p:spPr>
        <p:txBody>
          <a:bodyPr wrap="square" rtlCol="0">
            <a:spAutoFit/>
          </a:bodyPr>
          <a:lstStyle/>
          <a:p>
            <a:pPr lvl="0" algn="ctr">
              <a:defRPr/>
            </a:pPr>
            <a:r>
              <a:rPr lang="en-US" b="1" dirty="0">
                <a:solidFill>
                  <a:srgbClr val="1957A3"/>
                </a:solidFill>
                <a:latin typeface="Arial" panose="020B0604020202020204" pitchFamily="34" charset="0"/>
                <a:cs typeface="Arial" panose="020B0604020202020204" pitchFamily="34" charset="0"/>
              </a:rPr>
              <a:t>ML/AI Services</a:t>
            </a:r>
          </a:p>
        </p:txBody>
      </p:sp>
      <p:sp>
        <p:nvSpPr>
          <p:cNvPr id="66" name="TextBox 65">
            <a:extLst>
              <a:ext uri="{FF2B5EF4-FFF2-40B4-BE49-F238E27FC236}">
                <a16:creationId xmlns:a16="http://schemas.microsoft.com/office/drawing/2014/main" id="{9D86667F-3324-41B0-A10C-26B8BF49AC5D}"/>
              </a:ext>
            </a:extLst>
          </p:cNvPr>
          <p:cNvSpPr txBox="1"/>
          <p:nvPr/>
        </p:nvSpPr>
        <p:spPr>
          <a:xfrm>
            <a:off x="8759009" y="1243934"/>
            <a:ext cx="1975932" cy="369332"/>
          </a:xfrm>
          <a:prstGeom prst="rect">
            <a:avLst/>
          </a:prstGeom>
          <a:noFill/>
        </p:spPr>
        <p:txBody>
          <a:bodyPr wrap="square" rtlCol="0">
            <a:spAutoFit/>
          </a:bodyPr>
          <a:lstStyle/>
          <a:p>
            <a:pPr lvl="0" algn="ctr">
              <a:defRPr/>
            </a:pPr>
            <a:r>
              <a:rPr lang="en-US" b="1" dirty="0">
                <a:solidFill>
                  <a:srgbClr val="1AA4AD"/>
                </a:solidFill>
                <a:latin typeface="Arial" panose="020B0604020202020204" pitchFamily="34" charset="0"/>
                <a:cs typeface="Arial" panose="020B0604020202020204" pitchFamily="34" charset="0"/>
              </a:rPr>
              <a:t>Visualization</a:t>
            </a:r>
          </a:p>
        </p:txBody>
      </p:sp>
      <p:sp>
        <p:nvSpPr>
          <p:cNvPr id="67" name="Rectangle 66">
            <a:extLst>
              <a:ext uri="{FF2B5EF4-FFF2-40B4-BE49-F238E27FC236}">
                <a16:creationId xmlns:a16="http://schemas.microsoft.com/office/drawing/2014/main" id="{5A44EB90-9790-413A-B253-91213869C1CA}"/>
              </a:ext>
            </a:extLst>
          </p:cNvPr>
          <p:cNvSpPr/>
          <p:nvPr/>
        </p:nvSpPr>
        <p:spPr>
          <a:xfrm>
            <a:off x="169210" y="6456428"/>
            <a:ext cx="9472848" cy="400110"/>
          </a:xfrm>
          <a:prstGeom prst="rect">
            <a:avLst/>
          </a:prstGeom>
        </p:spPr>
        <p:txBody>
          <a:bodyPr wrap="square">
            <a:spAutoFit/>
          </a:bodyPr>
          <a:lstStyle/>
          <a:p>
            <a:r>
              <a:rPr lang="en-US" sz="1000" b="1" i="1" dirty="0">
                <a:solidFill>
                  <a:schemeClr val="accent1"/>
                </a:solidFill>
                <a:latin typeface="Arial" panose="020B0604020202020204" pitchFamily="34" charset="0"/>
                <a:ea typeface="Segoe UI" panose="020B0502040204020203" pitchFamily="34" charset="0"/>
                <a:cs typeface="Arial" panose="020B0604020202020204" pitchFamily="34" charset="0"/>
              </a:rPr>
              <a:t>*   NLP Module would be used for categorizing product reviews / ratings (or) categorizing hunter feedback in surveys</a:t>
            </a:r>
          </a:p>
          <a:p>
            <a:r>
              <a:rPr lang="en-US" sz="1000" b="1" i="1" dirty="0">
                <a:solidFill>
                  <a:schemeClr val="accent1"/>
                </a:solidFill>
                <a:latin typeface="Arial" panose="020B0604020202020204" pitchFamily="34" charset="0"/>
                <a:ea typeface="Segoe UI" panose="020B0502040204020203" pitchFamily="34" charset="0"/>
                <a:cs typeface="Arial" panose="020B0604020202020204" pitchFamily="34" charset="0"/>
              </a:rPr>
              <a:t>** The above framework is generic &amp; it can be implemented in On premise or any of Unilever’s cloud services (like MS Azure Data Factory or AWS stack)</a:t>
            </a:r>
          </a:p>
        </p:txBody>
      </p:sp>
    </p:spTree>
    <p:extLst>
      <p:ext uri="{BB962C8B-B14F-4D97-AF65-F5344CB8AC3E}">
        <p14:creationId xmlns:p14="http://schemas.microsoft.com/office/powerpoint/2010/main" val="177796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fade">
                                      <p:cBhvr>
                                        <p:cTn id="43" dur="500"/>
                                        <p:tgtEl>
                                          <p:spTgt spid="8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1"/>
                                        </p:tgtEl>
                                        <p:attrNameLst>
                                          <p:attrName>style.visibility</p:attrName>
                                        </p:attrNameLst>
                                      </p:cBhvr>
                                      <p:to>
                                        <p:strVal val="visible"/>
                                      </p:to>
                                    </p:set>
                                    <p:animEffect transition="in" filter="fade">
                                      <p:cBhvr>
                                        <p:cTn id="46" dur="500"/>
                                        <p:tgtEl>
                                          <p:spTgt spid="11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10" presetClass="entr" presetSubtype="0" fill="hold" nodeType="withEffect">
                                  <p:stCondLst>
                                    <p:cond delay="0"/>
                                  </p:stCondLst>
                                  <p:childTnLst>
                                    <p:set>
                                      <p:cBhvr>
                                        <p:cTn id="53" dur="1" fill="hold">
                                          <p:stCondLst>
                                            <p:cond delay="0"/>
                                          </p:stCondLst>
                                        </p:cTn>
                                        <p:tgtEl>
                                          <p:spTgt spid="175"/>
                                        </p:tgtEl>
                                        <p:attrNameLst>
                                          <p:attrName>style.visibility</p:attrName>
                                        </p:attrNameLst>
                                      </p:cBhvr>
                                      <p:to>
                                        <p:strVal val="visible"/>
                                      </p:to>
                                    </p:set>
                                    <p:animEffect transition="in" filter="fade">
                                      <p:cBhvr>
                                        <p:cTn id="54" dur="500"/>
                                        <p:tgtEl>
                                          <p:spTgt spid="17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par>
                                <p:cTn id="58" presetID="10" presetClass="entr" presetSubtype="0" fill="hold"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par>
                                <p:cTn id="61" presetID="10" presetClass="entr" presetSubtype="0" fill="hold"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fade">
                                      <p:cBhvr>
                                        <p:cTn id="63" dur="500"/>
                                        <p:tgtEl>
                                          <p:spTgt spid="68"/>
                                        </p:tgtEl>
                                      </p:cBhvr>
                                    </p:animEffect>
                                  </p:childTnLst>
                                </p:cTn>
                              </p:par>
                              <p:par>
                                <p:cTn id="64" presetID="10" presetClass="entr" presetSubtype="0" fill="hold" nodeType="withEffect">
                                  <p:stCondLst>
                                    <p:cond delay="0"/>
                                  </p:stCondLst>
                                  <p:childTnLst>
                                    <p:set>
                                      <p:cBhvr>
                                        <p:cTn id="65" dur="1" fill="hold">
                                          <p:stCondLst>
                                            <p:cond delay="0"/>
                                          </p:stCondLst>
                                        </p:cTn>
                                        <p:tgtEl>
                                          <p:spTgt spid="144"/>
                                        </p:tgtEl>
                                        <p:attrNameLst>
                                          <p:attrName>style.visibility</p:attrName>
                                        </p:attrNameLst>
                                      </p:cBhvr>
                                      <p:to>
                                        <p:strVal val="visible"/>
                                      </p:to>
                                    </p:set>
                                    <p:animEffect transition="in" filter="fade">
                                      <p:cBhvr>
                                        <p:cTn id="66" dur="500"/>
                                        <p:tgtEl>
                                          <p:spTgt spid="14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par>
                                <p:cTn id="70" presetID="10" presetClass="entr" presetSubtype="0" fill="hold"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nodeType="withEffect">
                                  <p:stCondLst>
                                    <p:cond delay="0"/>
                                  </p:stCondLst>
                                  <p:childTnLst>
                                    <p:set>
                                      <p:cBhvr>
                                        <p:cTn id="77" dur="1" fill="hold">
                                          <p:stCondLst>
                                            <p:cond delay="0"/>
                                          </p:stCondLst>
                                        </p:cTn>
                                        <p:tgtEl>
                                          <p:spTgt spid="75"/>
                                        </p:tgtEl>
                                        <p:attrNameLst>
                                          <p:attrName>style.visibility</p:attrName>
                                        </p:attrNameLst>
                                      </p:cBhvr>
                                      <p:to>
                                        <p:strVal val="visible"/>
                                      </p:to>
                                    </p:set>
                                    <p:animEffect transition="in" filter="fade">
                                      <p:cBhvr>
                                        <p:cTn id="78" dur="500"/>
                                        <p:tgtEl>
                                          <p:spTgt spid="7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0"/>
                                        </p:tgtEl>
                                        <p:attrNameLst>
                                          <p:attrName>style.visibility</p:attrName>
                                        </p:attrNameLst>
                                      </p:cBhvr>
                                      <p:to>
                                        <p:strVal val="visible"/>
                                      </p:to>
                                    </p:set>
                                    <p:animEffect transition="in" filter="fade">
                                      <p:cBhvr>
                                        <p:cTn id="81" dur="500"/>
                                        <p:tgtEl>
                                          <p:spTgt spid="110"/>
                                        </p:tgtEl>
                                      </p:cBhvr>
                                    </p:animEffect>
                                  </p:childTnLst>
                                </p:cTn>
                              </p:par>
                              <p:par>
                                <p:cTn id="82" presetID="10" presetClass="entr" presetSubtype="0" fill="hold" nodeType="withEffect">
                                  <p:stCondLst>
                                    <p:cond delay="0"/>
                                  </p:stCondLst>
                                  <p:childTnLst>
                                    <p:set>
                                      <p:cBhvr>
                                        <p:cTn id="83" dur="1" fill="hold">
                                          <p:stCondLst>
                                            <p:cond delay="0"/>
                                          </p:stCondLst>
                                        </p:cTn>
                                        <p:tgtEl>
                                          <p:spTgt spid="93"/>
                                        </p:tgtEl>
                                        <p:attrNameLst>
                                          <p:attrName>style.visibility</p:attrName>
                                        </p:attrNameLst>
                                      </p:cBhvr>
                                      <p:to>
                                        <p:strVal val="visible"/>
                                      </p:to>
                                    </p:set>
                                    <p:animEffect transition="in" filter="fade">
                                      <p:cBhvr>
                                        <p:cTn id="84" dur="500"/>
                                        <p:tgtEl>
                                          <p:spTgt spid="93"/>
                                        </p:tgtEl>
                                      </p:cBhvr>
                                    </p:animEffect>
                                  </p:childTnLst>
                                </p:cTn>
                              </p:par>
                              <p:par>
                                <p:cTn id="85" presetID="10" presetClass="entr" presetSubtype="0" fill="hold" nodeType="withEffect">
                                  <p:stCondLst>
                                    <p:cond delay="0"/>
                                  </p:stCondLst>
                                  <p:childTnLst>
                                    <p:set>
                                      <p:cBhvr>
                                        <p:cTn id="86" dur="1" fill="hold">
                                          <p:stCondLst>
                                            <p:cond delay="0"/>
                                          </p:stCondLst>
                                        </p:cTn>
                                        <p:tgtEl>
                                          <p:spTgt spid="95"/>
                                        </p:tgtEl>
                                        <p:attrNameLst>
                                          <p:attrName>style.visibility</p:attrName>
                                        </p:attrNameLst>
                                      </p:cBhvr>
                                      <p:to>
                                        <p:strVal val="visible"/>
                                      </p:to>
                                    </p:set>
                                    <p:animEffect transition="in" filter="fade">
                                      <p:cBhvr>
                                        <p:cTn id="87" dur="500"/>
                                        <p:tgtEl>
                                          <p:spTgt spid="9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1"/>
                                        </p:tgtEl>
                                        <p:attrNameLst>
                                          <p:attrName>style.visibility</p:attrName>
                                        </p:attrNameLst>
                                      </p:cBhvr>
                                      <p:to>
                                        <p:strVal val="visible"/>
                                      </p:to>
                                    </p:set>
                                    <p:animEffect transition="in" filter="fade">
                                      <p:cBhvr>
                                        <p:cTn id="93" dur="500"/>
                                        <p:tgtEl>
                                          <p:spTgt spid="7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par>
                                <p:cTn id="99" presetID="10" presetClass="entr" presetSubtype="0" fill="hold" nodeType="with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fade">
                                      <p:cBhvr>
                                        <p:cTn id="101" dur="500"/>
                                        <p:tgtEl>
                                          <p:spTgt spid="7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6"/>
                                        </p:tgtEl>
                                        <p:attrNameLst>
                                          <p:attrName>style.visibility</p:attrName>
                                        </p:attrNameLst>
                                      </p:cBhvr>
                                      <p:to>
                                        <p:strVal val="visible"/>
                                      </p:to>
                                    </p:set>
                                    <p:animEffect transition="in" filter="fade">
                                      <p:cBhvr>
                                        <p:cTn id="104" dur="500"/>
                                        <p:tgtEl>
                                          <p:spTgt spid="10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8"/>
                                        </p:tgtEl>
                                        <p:attrNameLst>
                                          <p:attrName>style.visibility</p:attrName>
                                        </p:attrNameLst>
                                      </p:cBhvr>
                                      <p:to>
                                        <p:strVal val="visible"/>
                                      </p:to>
                                    </p:set>
                                    <p:animEffect transition="in" filter="fade">
                                      <p:cBhvr>
                                        <p:cTn id="107" dur="500"/>
                                        <p:tgtEl>
                                          <p:spTgt spid="7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1"/>
                                        </p:tgtEl>
                                        <p:attrNameLst>
                                          <p:attrName>style.visibility</p:attrName>
                                        </p:attrNameLst>
                                      </p:cBhvr>
                                      <p:to>
                                        <p:strVal val="visible"/>
                                      </p:to>
                                    </p:set>
                                    <p:animEffect transition="in" filter="fade">
                                      <p:cBhvr>
                                        <p:cTn id="110" dur="500"/>
                                        <p:tgtEl>
                                          <p:spTgt spid="6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fade">
                                      <p:cBhvr>
                                        <p:cTn id="113" dur="500"/>
                                        <p:tgtEl>
                                          <p:spTgt spid="73"/>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83"/>
                                        </p:tgtEl>
                                        <p:attrNameLst>
                                          <p:attrName>style.visibility</p:attrName>
                                        </p:attrNameLst>
                                      </p:cBhvr>
                                      <p:to>
                                        <p:strVal val="visible"/>
                                      </p:to>
                                    </p:set>
                                    <p:animEffect transition="in" filter="fade">
                                      <p:cBhvr>
                                        <p:cTn id="116" dur="500"/>
                                        <p:tgtEl>
                                          <p:spTgt spid="8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00"/>
                                        </p:tgtEl>
                                        <p:attrNameLst>
                                          <p:attrName>style.visibility</p:attrName>
                                        </p:attrNameLst>
                                      </p:cBhvr>
                                      <p:to>
                                        <p:strVal val="visible"/>
                                      </p:to>
                                    </p:set>
                                    <p:animEffect transition="in" filter="fade">
                                      <p:cBhvr>
                                        <p:cTn id="119" dur="500"/>
                                        <p:tgtEl>
                                          <p:spTgt spid="100"/>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80"/>
                                        </p:tgtEl>
                                        <p:attrNameLst>
                                          <p:attrName>style.visibility</p:attrName>
                                        </p:attrNameLst>
                                      </p:cBhvr>
                                      <p:to>
                                        <p:strVal val="visible"/>
                                      </p:to>
                                    </p:set>
                                    <p:animEffect transition="in" filter="fade">
                                      <p:cBhvr>
                                        <p:cTn id="122" dur="500"/>
                                        <p:tgtEl>
                                          <p:spTgt spid="8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86"/>
                                        </p:tgtEl>
                                        <p:attrNameLst>
                                          <p:attrName>style.visibility</p:attrName>
                                        </p:attrNameLst>
                                      </p:cBhvr>
                                      <p:to>
                                        <p:strVal val="visible"/>
                                      </p:to>
                                    </p:set>
                                    <p:animEffect transition="in" filter="fade">
                                      <p:cBhvr>
                                        <p:cTn id="125" dur="500"/>
                                        <p:tgtEl>
                                          <p:spTgt spid="86"/>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6"/>
                                        </p:tgtEl>
                                        <p:attrNameLst>
                                          <p:attrName>style.visibility</p:attrName>
                                        </p:attrNameLst>
                                      </p:cBhvr>
                                      <p:to>
                                        <p:strVal val="visible"/>
                                      </p:to>
                                    </p:set>
                                    <p:animEffect transition="in" filter="fade">
                                      <p:cBhvr>
                                        <p:cTn id="128" dur="500"/>
                                        <p:tgtEl>
                                          <p:spTgt spid="6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fade">
                                      <p:cBhvr>
                                        <p:cTn id="131" dur="500"/>
                                        <p:tgtEl>
                                          <p:spTgt spid="76"/>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89"/>
                                        </p:tgtEl>
                                        <p:attrNameLst>
                                          <p:attrName>style.visibility</p:attrName>
                                        </p:attrNameLst>
                                      </p:cBhvr>
                                      <p:to>
                                        <p:strVal val="visible"/>
                                      </p:to>
                                    </p:set>
                                    <p:animEffect transition="in" filter="fade">
                                      <p:cBhvr>
                                        <p:cTn id="136" dur="500"/>
                                        <p:tgtEl>
                                          <p:spTgt spid="89"/>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1"/>
                                        </p:tgtEl>
                                        <p:attrNameLst>
                                          <p:attrName>style.visibility</p:attrName>
                                        </p:attrNameLst>
                                      </p:cBhvr>
                                      <p:to>
                                        <p:strVal val="visible"/>
                                      </p:to>
                                    </p:set>
                                    <p:animEffect transition="in" filter="fade">
                                      <p:cBhvr>
                                        <p:cTn id="139" dur="500"/>
                                        <p:tgtEl>
                                          <p:spTgt spid="11"/>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48"/>
                                        </p:tgtEl>
                                        <p:attrNameLst>
                                          <p:attrName>style.visibility</p:attrName>
                                        </p:attrNameLst>
                                      </p:cBhvr>
                                      <p:to>
                                        <p:strVal val="visible"/>
                                      </p:to>
                                    </p:set>
                                    <p:animEffect transition="in" filter="fade">
                                      <p:cBhvr>
                                        <p:cTn id="142" dur="500"/>
                                        <p:tgtEl>
                                          <p:spTgt spid="148"/>
                                        </p:tgtEl>
                                      </p:cBhvr>
                                    </p:animEffect>
                                  </p:childTnLst>
                                </p:cTn>
                              </p:par>
                              <p:par>
                                <p:cTn id="143" presetID="10" presetClass="entr" presetSubtype="0" fill="hold" nodeType="withEffect">
                                  <p:stCondLst>
                                    <p:cond delay="0"/>
                                  </p:stCondLst>
                                  <p:childTnLst>
                                    <p:set>
                                      <p:cBhvr>
                                        <p:cTn id="144" dur="1" fill="hold">
                                          <p:stCondLst>
                                            <p:cond delay="0"/>
                                          </p:stCondLst>
                                        </p:cTn>
                                        <p:tgtEl>
                                          <p:spTgt spid="150"/>
                                        </p:tgtEl>
                                        <p:attrNameLst>
                                          <p:attrName>style.visibility</p:attrName>
                                        </p:attrNameLst>
                                      </p:cBhvr>
                                      <p:to>
                                        <p:strVal val="visible"/>
                                      </p:to>
                                    </p:set>
                                    <p:animEffect transition="in" filter="fade">
                                      <p:cBhvr>
                                        <p:cTn id="145" dur="500"/>
                                        <p:tgtEl>
                                          <p:spTgt spid="150"/>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72"/>
                                        </p:tgtEl>
                                        <p:attrNameLst>
                                          <p:attrName>style.visibility</p:attrName>
                                        </p:attrNameLst>
                                      </p:cBhvr>
                                      <p:to>
                                        <p:strVal val="visible"/>
                                      </p:to>
                                    </p:set>
                                    <p:animEffect transition="in" filter="fade">
                                      <p:cBhvr>
                                        <p:cTn id="148" dur="500"/>
                                        <p:tgtEl>
                                          <p:spTgt spid="72"/>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65"/>
                                        </p:tgtEl>
                                        <p:attrNameLst>
                                          <p:attrName>style.visibility</p:attrName>
                                        </p:attrNameLst>
                                      </p:cBhvr>
                                      <p:to>
                                        <p:strVal val="visible"/>
                                      </p:to>
                                    </p:set>
                                    <p:animEffect transition="in" filter="fade">
                                      <p:cBhvr>
                                        <p:cTn id="151" dur="500"/>
                                        <p:tgtEl>
                                          <p:spTgt spid="65"/>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nodeType="clickEffect">
                                  <p:stCondLst>
                                    <p:cond delay="0"/>
                                  </p:stCondLst>
                                  <p:childTnLst>
                                    <p:set>
                                      <p:cBhvr>
                                        <p:cTn id="155" dur="1" fill="hold">
                                          <p:stCondLst>
                                            <p:cond delay="0"/>
                                          </p:stCondLst>
                                        </p:cTn>
                                        <p:tgtEl>
                                          <p:spTgt spid="99"/>
                                        </p:tgtEl>
                                        <p:attrNameLst>
                                          <p:attrName>style.visibility</p:attrName>
                                        </p:attrNameLst>
                                      </p:cBhvr>
                                      <p:to>
                                        <p:strVal val="visible"/>
                                      </p:to>
                                    </p:set>
                                    <p:animEffect transition="in" filter="fade">
                                      <p:cBhvr>
                                        <p:cTn id="156" dur="500"/>
                                        <p:tgtEl>
                                          <p:spTgt spid="99"/>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2"/>
                                        </p:tgtEl>
                                        <p:attrNameLst>
                                          <p:attrName>style.visibility</p:attrName>
                                        </p:attrNameLst>
                                      </p:cBhvr>
                                      <p:to>
                                        <p:strVal val="visible"/>
                                      </p:to>
                                    </p:set>
                                    <p:animEffect transition="in" filter="fade">
                                      <p:cBhvr>
                                        <p:cTn id="159" dur="500"/>
                                        <p:tgtEl>
                                          <p:spTgt spid="12"/>
                                        </p:tgtEl>
                                      </p:cBhvr>
                                    </p:animEffect>
                                  </p:childTnLst>
                                </p:cTn>
                              </p:par>
                              <p:par>
                                <p:cTn id="160" presetID="10" presetClass="entr" presetSubtype="0" fill="hold" nodeType="withEffect">
                                  <p:stCondLst>
                                    <p:cond delay="0"/>
                                  </p:stCondLst>
                                  <p:childTnLst>
                                    <p:set>
                                      <p:cBhvr>
                                        <p:cTn id="161" dur="1" fill="hold">
                                          <p:stCondLst>
                                            <p:cond delay="0"/>
                                          </p:stCondLst>
                                        </p:cTn>
                                        <p:tgtEl>
                                          <p:spTgt spid="129"/>
                                        </p:tgtEl>
                                        <p:attrNameLst>
                                          <p:attrName>style.visibility</p:attrName>
                                        </p:attrNameLst>
                                      </p:cBhvr>
                                      <p:to>
                                        <p:strVal val="visible"/>
                                      </p:to>
                                    </p:set>
                                    <p:animEffect transition="in" filter="fade">
                                      <p:cBhvr>
                                        <p:cTn id="162" dur="500"/>
                                        <p:tgtEl>
                                          <p:spTgt spid="12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15"/>
                                        </p:tgtEl>
                                        <p:attrNameLst>
                                          <p:attrName>style.visibility</p:attrName>
                                        </p:attrNameLst>
                                      </p:cBhvr>
                                      <p:to>
                                        <p:strVal val="visible"/>
                                      </p:to>
                                    </p:set>
                                    <p:animEffect transition="in" filter="fade">
                                      <p:cBhvr>
                                        <p:cTn id="165" dur="500"/>
                                        <p:tgtEl>
                                          <p:spTgt spid="15"/>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13"/>
                                        </p:tgtEl>
                                        <p:attrNameLst>
                                          <p:attrName>style.visibility</p:attrName>
                                        </p:attrNameLst>
                                      </p:cBhvr>
                                      <p:to>
                                        <p:strVal val="visible"/>
                                      </p:to>
                                    </p:set>
                                    <p:animEffect transition="in" filter="fade">
                                      <p:cBhvr>
                                        <p:cTn id="170" dur="500"/>
                                        <p:tgtEl>
                                          <p:spTgt spid="13"/>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135"/>
                                        </p:tgtEl>
                                        <p:attrNameLst>
                                          <p:attrName>style.visibility</p:attrName>
                                        </p:attrNameLst>
                                      </p:cBhvr>
                                      <p:to>
                                        <p:strVal val="visible"/>
                                      </p:to>
                                    </p:set>
                                    <p:animEffect transition="in" filter="fade">
                                      <p:cBhvr>
                                        <p:cTn id="175" dur="500"/>
                                        <p:tgtEl>
                                          <p:spTgt spid="135"/>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6"/>
                                        </p:tgtEl>
                                        <p:attrNameLst>
                                          <p:attrName>style.visibility</p:attrName>
                                        </p:attrNameLst>
                                      </p:cBhvr>
                                      <p:to>
                                        <p:strVal val="visible"/>
                                      </p:to>
                                    </p:set>
                                    <p:animEffect transition="in" filter="fade">
                                      <p:cBhvr>
                                        <p:cTn id="178" dur="500"/>
                                        <p:tgtEl>
                                          <p:spTgt spid="136"/>
                                        </p:tgtEl>
                                      </p:cBhvr>
                                    </p:animEffect>
                                  </p:childTnLst>
                                </p:cTn>
                              </p:par>
                              <p:par>
                                <p:cTn id="179" presetID="10" presetClass="entr" presetSubtype="0" fill="hold" nodeType="withEffect">
                                  <p:stCondLst>
                                    <p:cond delay="0"/>
                                  </p:stCondLst>
                                  <p:childTnLst>
                                    <p:set>
                                      <p:cBhvr>
                                        <p:cTn id="180" dur="1" fill="hold">
                                          <p:stCondLst>
                                            <p:cond delay="0"/>
                                          </p:stCondLst>
                                        </p:cTn>
                                        <p:tgtEl>
                                          <p:spTgt spid="137"/>
                                        </p:tgtEl>
                                        <p:attrNameLst>
                                          <p:attrName>style.visibility</p:attrName>
                                        </p:attrNameLst>
                                      </p:cBhvr>
                                      <p:to>
                                        <p:strVal val="visible"/>
                                      </p:to>
                                    </p:set>
                                    <p:animEffect transition="in" filter="fade">
                                      <p:cBhvr>
                                        <p:cTn id="181" dur="500"/>
                                        <p:tgtEl>
                                          <p:spTgt spid="137"/>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38"/>
                                        </p:tgtEl>
                                        <p:attrNameLst>
                                          <p:attrName>style.visibility</p:attrName>
                                        </p:attrNameLst>
                                      </p:cBhvr>
                                      <p:to>
                                        <p:strVal val="visible"/>
                                      </p:to>
                                    </p:set>
                                    <p:animEffect transition="in" filter="fade">
                                      <p:cBhvr>
                                        <p:cTn id="184" dur="500"/>
                                        <p:tgtEl>
                                          <p:spTgt spid="138"/>
                                        </p:tgtEl>
                                      </p:cBhvr>
                                    </p:animEffect>
                                  </p:childTnLst>
                                </p:cTn>
                              </p:par>
                              <p:par>
                                <p:cTn id="185" presetID="10" presetClass="entr" presetSubtype="0" fill="hold" nodeType="withEffect">
                                  <p:stCondLst>
                                    <p:cond delay="0"/>
                                  </p:stCondLst>
                                  <p:childTnLst>
                                    <p:set>
                                      <p:cBhvr>
                                        <p:cTn id="186" dur="1" fill="hold">
                                          <p:stCondLst>
                                            <p:cond delay="0"/>
                                          </p:stCondLst>
                                        </p:cTn>
                                        <p:tgtEl>
                                          <p:spTgt spid="139"/>
                                        </p:tgtEl>
                                        <p:attrNameLst>
                                          <p:attrName>style.visibility</p:attrName>
                                        </p:attrNameLst>
                                      </p:cBhvr>
                                      <p:to>
                                        <p:strVal val="visible"/>
                                      </p:to>
                                    </p:set>
                                    <p:animEffect transition="in" filter="fade">
                                      <p:cBhvr>
                                        <p:cTn id="187" dur="500"/>
                                        <p:tgtEl>
                                          <p:spTgt spid="139"/>
                                        </p:tgtEl>
                                      </p:cBhvr>
                                    </p:animEffect>
                                  </p:childTnLst>
                                </p:cTn>
                              </p:par>
                              <p:par>
                                <p:cTn id="188" presetID="10" presetClass="entr" presetSubtype="0" fill="hold" nodeType="withEffect">
                                  <p:stCondLst>
                                    <p:cond delay="0"/>
                                  </p:stCondLst>
                                  <p:childTnLst>
                                    <p:set>
                                      <p:cBhvr>
                                        <p:cTn id="189" dur="1" fill="hold">
                                          <p:stCondLst>
                                            <p:cond delay="0"/>
                                          </p:stCondLst>
                                        </p:cTn>
                                        <p:tgtEl>
                                          <p:spTgt spid="140"/>
                                        </p:tgtEl>
                                        <p:attrNameLst>
                                          <p:attrName>style.visibility</p:attrName>
                                        </p:attrNameLst>
                                      </p:cBhvr>
                                      <p:to>
                                        <p:strVal val="visible"/>
                                      </p:to>
                                    </p:set>
                                    <p:animEffect transition="in" filter="fade">
                                      <p:cBhvr>
                                        <p:cTn id="190" dur="500"/>
                                        <p:tgtEl>
                                          <p:spTgt spid="140"/>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41"/>
                                        </p:tgtEl>
                                        <p:attrNameLst>
                                          <p:attrName>style.visibility</p:attrName>
                                        </p:attrNameLst>
                                      </p:cBhvr>
                                      <p:to>
                                        <p:strVal val="visible"/>
                                      </p:to>
                                    </p:set>
                                    <p:animEffect transition="in" filter="fade">
                                      <p:cBhvr>
                                        <p:cTn id="193"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48" grpId="0" animBg="1"/>
      <p:bldP spid="6" grpId="0" animBg="1"/>
      <p:bldP spid="11" grpId="0" animBg="1"/>
      <p:bldP spid="12" grpId="0" animBg="1"/>
      <p:bldP spid="15" grpId="0" animBg="1"/>
      <p:bldP spid="40" grpId="0" animBg="1"/>
      <p:bldP spid="41" grpId="0" animBg="1"/>
      <p:bldP spid="42" grpId="0" animBg="1"/>
      <p:bldP spid="43" grpId="0" animBg="1"/>
      <p:bldP spid="44" grpId="0" animBg="1"/>
      <p:bldP spid="46" grpId="0" animBg="1"/>
      <p:bldP spid="47" grpId="0" animBg="1"/>
      <p:bldP spid="49" grpId="0" animBg="1"/>
      <p:bldP spid="71" grpId="0" animBg="1"/>
      <p:bldP spid="72" grpId="0" animBg="1"/>
      <p:bldP spid="86" grpId="0" animBg="1"/>
      <p:bldP spid="87" grpId="0" animBg="1"/>
      <p:bldP spid="110" grpId="0"/>
      <p:bldP spid="111" grpId="0" animBg="1"/>
      <p:bldP spid="61" grpId="0" animBg="1"/>
      <p:bldP spid="79" grpId="0" animBg="1"/>
      <p:bldP spid="82" grpId="0" animBg="1"/>
      <p:bldP spid="106" grpId="0" animBg="1"/>
      <p:bldP spid="135" grpId="0"/>
      <p:bldP spid="136" grpId="0"/>
      <p:bldP spid="138" grpId="0"/>
      <p:bldP spid="141" grpId="0"/>
      <p:bldP spid="148" grpId="0" animBg="1"/>
      <p:bldP spid="184" grpId="0" animBg="1"/>
      <p:bldP spid="73" grpId="0" animBg="1"/>
      <p:bldP spid="78" grpId="0" animBg="1"/>
      <p:bldP spid="80" grpId="0" animBg="1"/>
      <p:bldP spid="83" grpId="0" animBg="1"/>
      <p:bldP spid="90" grpId="0" animBg="1"/>
      <p:bldP spid="91" grpId="0" animBg="1"/>
      <p:bldP spid="92" grpId="0" animBg="1"/>
      <p:bldP spid="94" grpId="0" animBg="1"/>
      <p:bldP spid="96" grpId="0" animBg="1"/>
      <p:bldP spid="97" grpId="0" animBg="1"/>
      <p:bldP spid="98" grpId="0" animBg="1"/>
      <p:bldP spid="100" grpId="0" animBg="1"/>
      <p:bldP spid="13" grpId="0" animBg="1"/>
      <p:bldP spid="2" grpId="0"/>
      <p:bldP spid="65" grpId="0"/>
      <p:bldP spid="6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7BC038-51A8-40C4-BCD1-0A46205F0538}"/>
              </a:ext>
            </a:extLst>
          </p:cNvPr>
          <p:cNvSpPr>
            <a:spLocks noGrp="1"/>
          </p:cNvSpPr>
          <p:nvPr>
            <p:ph type="title"/>
          </p:nvPr>
        </p:nvSpPr>
        <p:spPr>
          <a:xfrm>
            <a:off x="0" y="58925"/>
            <a:ext cx="12192000" cy="408349"/>
          </a:xfrm>
        </p:spPr>
        <p:txBody>
          <a:bodyPr vert="horz" lIns="91440" tIns="45720" rIns="91440" bIns="45720" rtlCol="0" anchor="ctr">
            <a:noAutofit/>
          </a:bodyPr>
          <a:lstStyle/>
          <a:p>
            <a:r>
              <a:rPr lang="en-IN" dirty="0"/>
              <a:t>Sample workflow - Driver Identification Framework</a:t>
            </a:r>
            <a:endParaRPr lang="en-US" dirty="0"/>
          </a:p>
        </p:txBody>
      </p:sp>
      <p:grpSp>
        <p:nvGrpSpPr>
          <p:cNvPr id="80" name="Group 79">
            <a:extLst>
              <a:ext uri="{FF2B5EF4-FFF2-40B4-BE49-F238E27FC236}">
                <a16:creationId xmlns:a16="http://schemas.microsoft.com/office/drawing/2014/main" id="{6541E254-91EB-4BA5-B3F1-72CDDF2FFF88}"/>
              </a:ext>
            </a:extLst>
          </p:cNvPr>
          <p:cNvGrpSpPr/>
          <p:nvPr/>
        </p:nvGrpSpPr>
        <p:grpSpPr>
          <a:xfrm>
            <a:off x="3713420" y="5465423"/>
            <a:ext cx="2620685" cy="646331"/>
            <a:chOff x="3822420" y="3215972"/>
            <a:chExt cx="3430435" cy="646331"/>
          </a:xfrm>
        </p:grpSpPr>
        <p:sp>
          <p:nvSpPr>
            <p:cNvPr id="83" name="TextBox 82">
              <a:extLst>
                <a:ext uri="{FF2B5EF4-FFF2-40B4-BE49-F238E27FC236}">
                  <a16:creationId xmlns:a16="http://schemas.microsoft.com/office/drawing/2014/main" id="{F8AEF157-DC21-4055-A4F8-7F0072F444D0}"/>
                </a:ext>
              </a:extLst>
            </p:cNvPr>
            <p:cNvSpPr txBox="1"/>
            <p:nvPr/>
          </p:nvSpPr>
          <p:spPr>
            <a:xfrm>
              <a:off x="3822420" y="3295288"/>
              <a:ext cx="343043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i="0" u="none" strike="noStrike" kern="1200" cap="none" spc="0" normalizeH="0" baseline="0" noProof="0" dirty="0">
                  <a:ln>
                    <a:noFill/>
                  </a:ln>
                  <a:solidFill>
                    <a:prstClr val="black"/>
                  </a:solidFill>
                  <a:effectLst/>
                  <a:uLnTx/>
                  <a:uFillTx/>
                  <a:latin typeface="Calibri" panose="020F0502020204030204"/>
                  <a:ea typeface="+mn-ea"/>
                  <a:cs typeface="+mn-cs"/>
                </a:rPr>
                <a:t>Feature Importance Estimation using a </a:t>
              </a: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Regression / Classification</a:t>
              </a:r>
              <a:r>
                <a:rPr kumimoji="0" lang="en-IN" sz="120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IN" sz="1200" dirty="0">
                  <a:solidFill>
                    <a:prstClr val="black"/>
                  </a:solidFill>
                  <a:latin typeface="Calibri" panose="020F0502020204030204"/>
                </a:rPr>
                <a:t>model</a:t>
              </a:r>
            </a:p>
          </p:txBody>
        </p:sp>
        <p:sp>
          <p:nvSpPr>
            <p:cNvPr id="84" name="Rectangle: Rounded Corners 83">
              <a:extLst>
                <a:ext uri="{FF2B5EF4-FFF2-40B4-BE49-F238E27FC236}">
                  <a16:creationId xmlns:a16="http://schemas.microsoft.com/office/drawing/2014/main" id="{7949020A-EFD0-4FFA-BCAA-CE9C639E5739}"/>
                </a:ext>
              </a:extLst>
            </p:cNvPr>
            <p:cNvSpPr/>
            <p:nvPr/>
          </p:nvSpPr>
          <p:spPr>
            <a:xfrm>
              <a:off x="3857326" y="3215972"/>
              <a:ext cx="3350395" cy="646331"/>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aphicFrame>
        <p:nvGraphicFramePr>
          <p:cNvPr id="9" name="Table 8">
            <a:extLst>
              <a:ext uri="{FF2B5EF4-FFF2-40B4-BE49-F238E27FC236}">
                <a16:creationId xmlns:a16="http://schemas.microsoft.com/office/drawing/2014/main" id="{9AA872FC-6D24-4667-AFE7-B85FA9ED8499}"/>
              </a:ext>
            </a:extLst>
          </p:cNvPr>
          <p:cNvGraphicFramePr>
            <a:graphicFrameLocks noGrp="1"/>
          </p:cNvGraphicFramePr>
          <p:nvPr/>
        </p:nvGraphicFramePr>
        <p:xfrm>
          <a:off x="1322490" y="3059697"/>
          <a:ext cx="9153861" cy="1333500"/>
        </p:xfrm>
        <a:graphic>
          <a:graphicData uri="http://schemas.openxmlformats.org/drawingml/2006/table">
            <a:tbl>
              <a:tblPr/>
              <a:tblGrid>
                <a:gridCol w="528637">
                  <a:extLst>
                    <a:ext uri="{9D8B030D-6E8A-4147-A177-3AD203B41FA5}">
                      <a16:colId xmlns:a16="http://schemas.microsoft.com/office/drawing/2014/main" val="2092360726"/>
                    </a:ext>
                  </a:extLst>
                </a:gridCol>
                <a:gridCol w="424767">
                  <a:extLst>
                    <a:ext uri="{9D8B030D-6E8A-4147-A177-3AD203B41FA5}">
                      <a16:colId xmlns:a16="http://schemas.microsoft.com/office/drawing/2014/main" val="4210935613"/>
                    </a:ext>
                  </a:extLst>
                </a:gridCol>
                <a:gridCol w="566356">
                  <a:extLst>
                    <a:ext uri="{9D8B030D-6E8A-4147-A177-3AD203B41FA5}">
                      <a16:colId xmlns:a16="http://schemas.microsoft.com/office/drawing/2014/main" val="3299198191"/>
                    </a:ext>
                  </a:extLst>
                </a:gridCol>
                <a:gridCol w="809625">
                  <a:extLst>
                    <a:ext uri="{9D8B030D-6E8A-4147-A177-3AD203B41FA5}">
                      <a16:colId xmlns:a16="http://schemas.microsoft.com/office/drawing/2014/main" val="3370995730"/>
                    </a:ext>
                  </a:extLst>
                </a:gridCol>
                <a:gridCol w="588963">
                  <a:extLst>
                    <a:ext uri="{9D8B030D-6E8A-4147-A177-3AD203B41FA5}">
                      <a16:colId xmlns:a16="http://schemas.microsoft.com/office/drawing/2014/main" val="3647778260"/>
                    </a:ext>
                  </a:extLst>
                </a:gridCol>
                <a:gridCol w="685800">
                  <a:extLst>
                    <a:ext uri="{9D8B030D-6E8A-4147-A177-3AD203B41FA5}">
                      <a16:colId xmlns:a16="http://schemas.microsoft.com/office/drawing/2014/main" val="180660165"/>
                    </a:ext>
                  </a:extLst>
                </a:gridCol>
                <a:gridCol w="543306">
                  <a:extLst>
                    <a:ext uri="{9D8B030D-6E8A-4147-A177-3AD203B41FA5}">
                      <a16:colId xmlns:a16="http://schemas.microsoft.com/office/drawing/2014/main" val="3281499235"/>
                    </a:ext>
                  </a:extLst>
                </a:gridCol>
                <a:gridCol w="474158">
                  <a:extLst>
                    <a:ext uri="{9D8B030D-6E8A-4147-A177-3AD203B41FA5}">
                      <a16:colId xmlns:a16="http://schemas.microsoft.com/office/drawing/2014/main" val="2840607362"/>
                    </a:ext>
                  </a:extLst>
                </a:gridCol>
                <a:gridCol w="758825">
                  <a:extLst>
                    <a:ext uri="{9D8B030D-6E8A-4147-A177-3AD203B41FA5}">
                      <a16:colId xmlns:a16="http://schemas.microsoft.com/office/drawing/2014/main" val="3775139429"/>
                    </a:ext>
                  </a:extLst>
                </a:gridCol>
                <a:gridCol w="605869">
                  <a:extLst>
                    <a:ext uri="{9D8B030D-6E8A-4147-A177-3AD203B41FA5}">
                      <a16:colId xmlns:a16="http://schemas.microsoft.com/office/drawing/2014/main" val="872506633"/>
                    </a:ext>
                  </a:extLst>
                </a:gridCol>
                <a:gridCol w="619040">
                  <a:extLst>
                    <a:ext uri="{9D8B030D-6E8A-4147-A177-3AD203B41FA5}">
                      <a16:colId xmlns:a16="http://schemas.microsoft.com/office/drawing/2014/main" val="3227316604"/>
                    </a:ext>
                  </a:extLst>
                </a:gridCol>
                <a:gridCol w="800100">
                  <a:extLst>
                    <a:ext uri="{9D8B030D-6E8A-4147-A177-3AD203B41FA5}">
                      <a16:colId xmlns:a16="http://schemas.microsoft.com/office/drawing/2014/main" val="3764413752"/>
                    </a:ext>
                  </a:extLst>
                </a:gridCol>
                <a:gridCol w="800100">
                  <a:extLst>
                    <a:ext uri="{9D8B030D-6E8A-4147-A177-3AD203B41FA5}">
                      <a16:colId xmlns:a16="http://schemas.microsoft.com/office/drawing/2014/main" val="3897035084"/>
                    </a:ext>
                  </a:extLst>
                </a:gridCol>
                <a:gridCol w="948315">
                  <a:extLst>
                    <a:ext uri="{9D8B030D-6E8A-4147-A177-3AD203B41FA5}">
                      <a16:colId xmlns:a16="http://schemas.microsoft.com/office/drawing/2014/main" val="2319894840"/>
                    </a:ext>
                  </a:extLst>
                </a:gridCol>
              </a:tblGrid>
              <a:tr h="381000">
                <a:tc>
                  <a:txBody>
                    <a:bodyPr/>
                    <a:lstStyle/>
                    <a:p>
                      <a:pPr algn="ctr" fontAlgn="b"/>
                      <a:r>
                        <a:rPr lang="en-IN" sz="1100" b="1" i="0" u="none" strike="noStrike" dirty="0">
                          <a:solidFill>
                            <a:srgbClr val="000000"/>
                          </a:solidFill>
                          <a:effectLst/>
                          <a:latin typeface="Calibri" panose="020F0502020204030204" pitchFamily="34" charset="0"/>
                        </a:rPr>
                        <a:t>Cabinet </a:t>
                      </a:r>
                      <a:br>
                        <a:rPr lang="en-IN" sz="1100" b="1" i="0" u="none" strike="noStrike" dirty="0">
                          <a:solidFill>
                            <a:srgbClr val="000000"/>
                          </a:solidFill>
                          <a:effectLst/>
                          <a:latin typeface="Calibri" panose="020F0502020204030204" pitchFamily="34" charset="0"/>
                        </a:rPr>
                      </a:br>
                      <a:r>
                        <a:rPr lang="en-IN" sz="1100" b="1" i="0" u="none" strike="noStrike" dirty="0">
                          <a:solidFill>
                            <a:srgbClr val="000000"/>
                          </a:solidFill>
                          <a:effectLst/>
                          <a:latin typeface="Calibri" panose="020F0502020204030204" pitchFamily="34" charset="0"/>
                        </a:rPr>
                        <a:t>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IN" sz="1100" b="1" i="0" u="none" strike="noStrike" dirty="0">
                          <a:solidFill>
                            <a:srgbClr val="000000"/>
                          </a:solidFill>
                          <a:effectLst/>
                          <a:latin typeface="Calibri" panose="020F0502020204030204" pitchFamily="34" charset="0"/>
                        </a:rPr>
                        <a:t>Store </a:t>
                      </a:r>
                      <a:br>
                        <a:rPr lang="en-IN" sz="1100" b="1" i="0" u="none" strike="noStrike" dirty="0">
                          <a:solidFill>
                            <a:srgbClr val="000000"/>
                          </a:solidFill>
                          <a:effectLst/>
                          <a:latin typeface="Calibri" panose="020F0502020204030204" pitchFamily="34" charset="0"/>
                        </a:rPr>
                      </a:br>
                      <a:r>
                        <a:rPr lang="en-IN" sz="1100" b="1" i="0" u="none" strike="noStrike" dirty="0">
                          <a:solidFill>
                            <a:srgbClr val="000000"/>
                          </a:solidFill>
                          <a:effectLst/>
                          <a:latin typeface="Calibri" panose="020F0502020204030204" pitchFamily="34" charset="0"/>
                        </a:rPr>
                        <a:t>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IN" sz="1100" b="1" i="0" u="none" strike="noStrike" dirty="0">
                          <a:solidFill>
                            <a:srgbClr val="000000"/>
                          </a:solidFill>
                          <a:effectLst/>
                          <a:latin typeface="Calibri" panose="020F0502020204030204" pitchFamily="34" charset="0"/>
                        </a:rPr>
                        <a:t>City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IN" sz="1100" b="1" i="0" u="none" strike="noStrike" dirty="0">
                          <a:solidFill>
                            <a:srgbClr val="000000"/>
                          </a:solidFill>
                          <a:effectLst/>
                          <a:latin typeface="Calibri" panose="020F0502020204030204" pitchFamily="34" charset="0"/>
                        </a:rPr>
                        <a:t>Temperature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IN" sz="1100" b="1" i="0" u="none" strike="noStrike" dirty="0">
                          <a:solidFill>
                            <a:srgbClr val="000000"/>
                          </a:solidFill>
                          <a:effectLst/>
                          <a:latin typeface="Calibri" panose="020F0502020204030204" pitchFamily="34" charset="0"/>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IN" sz="1100" b="1" i="0" u="none" strike="noStrike" dirty="0">
                          <a:solidFill>
                            <a:srgbClr val="000000"/>
                          </a:solidFill>
                          <a:effectLst/>
                          <a:latin typeface="Calibri" panose="020F0502020204030204" pitchFamily="34" charset="0"/>
                        </a:rPr>
                        <a:t>Population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IN" sz="1100" b="1" i="0" u="none" strike="noStrike" dirty="0">
                          <a:solidFill>
                            <a:srgbClr val="000000"/>
                          </a:solidFill>
                          <a:effectLst/>
                          <a:latin typeface="Calibri" panose="020F0502020204030204" pitchFamily="34" charset="0"/>
                        </a:rPr>
                        <a:t>Footfall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IN" sz="1100" b="1" i="0" u="none" strike="noStrike" dirty="0">
                          <a:solidFill>
                            <a:srgbClr val="000000"/>
                          </a:solidFill>
                          <a:effectLst/>
                          <a:latin typeface="Calibri" panose="020F0502020204030204" pitchFamily="34" charset="0"/>
                        </a:rPr>
                        <a:t>Events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IN" sz="1100" b="1" i="0" u="none" strike="noStrike" dirty="0">
                          <a:solidFill>
                            <a:srgbClr val="000000"/>
                          </a:solidFill>
                          <a:effectLst/>
                          <a:latin typeface="Calibri" panose="020F0502020204030204" pitchFamily="34" charset="0"/>
                        </a:rPr>
                        <a:t>Promotions </a:t>
                      </a:r>
                      <a:br>
                        <a:rPr lang="en-IN" sz="1100" b="1" i="0" u="none" strike="noStrike" dirty="0">
                          <a:solidFill>
                            <a:srgbClr val="000000"/>
                          </a:solidFill>
                          <a:effectLst/>
                          <a:latin typeface="Calibri" panose="020F0502020204030204" pitchFamily="34" charset="0"/>
                        </a:rPr>
                      </a:br>
                      <a:r>
                        <a:rPr lang="en-IN" sz="1100" b="1" i="0" u="none" strike="noStrike" dirty="0">
                          <a:solidFill>
                            <a:srgbClr val="000000"/>
                          </a:solidFill>
                          <a:effectLst/>
                          <a:latin typeface="Calibri" panose="020F0502020204030204" pitchFamily="34" charset="0"/>
                        </a:rPr>
                        <a:t>effort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IN" sz="1100" b="1" i="0" u="none" strike="noStrike" dirty="0">
                          <a:solidFill>
                            <a:srgbClr val="000000"/>
                          </a:solidFill>
                          <a:effectLst/>
                          <a:latin typeface="Calibri" panose="020F0502020204030204" pitchFamily="34" charset="0"/>
                        </a:rPr>
                        <a:t>Average </a:t>
                      </a:r>
                      <a:br>
                        <a:rPr lang="en-IN" sz="1100" b="1" i="0" u="none" strike="noStrike" dirty="0">
                          <a:solidFill>
                            <a:srgbClr val="000000"/>
                          </a:solidFill>
                          <a:effectLst/>
                          <a:latin typeface="Calibri" panose="020F0502020204030204" pitchFamily="34" charset="0"/>
                        </a:rPr>
                      </a:br>
                      <a:r>
                        <a:rPr lang="en-IN" sz="1100" b="1" i="0" u="none" strike="noStrike" dirty="0">
                          <a:solidFill>
                            <a:srgbClr val="000000"/>
                          </a:solidFill>
                          <a:effectLst/>
                          <a:latin typeface="Calibri" panose="020F0502020204030204" pitchFamily="34" charset="0"/>
                        </a:rPr>
                        <a:t>Rating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IN" sz="1100" b="1" i="0" u="none" strike="noStrike" dirty="0">
                          <a:solidFill>
                            <a:srgbClr val="000000"/>
                          </a:solidFill>
                          <a:effectLst/>
                          <a:latin typeface="Calibri" panose="020F0502020204030204" pitchFamily="34" charset="0"/>
                        </a:rPr>
                        <a:t>Popular </a:t>
                      </a:r>
                      <a:br>
                        <a:rPr lang="en-IN" sz="1100" b="1" i="0" u="none" strike="noStrike" dirty="0">
                          <a:solidFill>
                            <a:srgbClr val="000000"/>
                          </a:solidFill>
                          <a:effectLst/>
                          <a:latin typeface="Calibri" panose="020F0502020204030204" pitchFamily="34" charset="0"/>
                        </a:rPr>
                      </a:br>
                      <a:r>
                        <a:rPr lang="en-IN" sz="1100" b="1" i="0" u="none" strike="noStrike" dirty="0">
                          <a:solidFill>
                            <a:srgbClr val="000000"/>
                          </a:solidFill>
                          <a:effectLst/>
                          <a:latin typeface="Calibri" panose="020F0502020204030204" pitchFamily="34" charset="0"/>
                        </a:rPr>
                        <a:t>Brand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IN" sz="1100" b="1" i="0" u="none" strike="noStrike" dirty="0">
                          <a:solidFill>
                            <a:srgbClr val="000000"/>
                          </a:solidFill>
                          <a:effectLst/>
                          <a:latin typeface="Calibri" panose="020F0502020204030204" pitchFamily="34" charset="0"/>
                        </a:rPr>
                        <a:t>Proximity to </a:t>
                      </a:r>
                      <a:br>
                        <a:rPr lang="en-IN" sz="1100" b="1" i="0" u="none" strike="noStrike" dirty="0">
                          <a:solidFill>
                            <a:srgbClr val="000000"/>
                          </a:solidFill>
                          <a:effectLst/>
                          <a:latin typeface="Calibri" panose="020F0502020204030204" pitchFamily="34" charset="0"/>
                        </a:rPr>
                      </a:br>
                      <a:r>
                        <a:rPr lang="en-IN" sz="1100" b="1" i="0" u="none" strike="noStrike" dirty="0">
                          <a:solidFill>
                            <a:srgbClr val="000000"/>
                          </a:solidFill>
                          <a:effectLst/>
                          <a:latin typeface="Calibri" panose="020F0502020204030204" pitchFamily="34" charset="0"/>
                        </a:rPr>
                        <a:t>Imp places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IN" sz="1100" b="1" i="0" u="none" strike="noStrike" dirty="0">
                          <a:solidFill>
                            <a:srgbClr val="000000"/>
                          </a:solidFill>
                          <a:effectLst/>
                          <a:latin typeface="Calibri" panose="020F0502020204030204" pitchFamily="34" charset="0"/>
                        </a:rPr>
                        <a:t>Proximity to </a:t>
                      </a:r>
                      <a:br>
                        <a:rPr lang="en-IN" sz="1100" b="1" i="0" u="none" strike="noStrike" dirty="0">
                          <a:solidFill>
                            <a:srgbClr val="000000"/>
                          </a:solidFill>
                          <a:effectLst/>
                          <a:latin typeface="Calibri" panose="020F0502020204030204" pitchFamily="34" charset="0"/>
                        </a:rPr>
                      </a:br>
                      <a:r>
                        <a:rPr lang="en-IN" sz="1100" b="1" i="0" u="none" strike="noStrike" dirty="0">
                          <a:solidFill>
                            <a:srgbClr val="000000"/>
                          </a:solidFill>
                          <a:effectLst/>
                          <a:latin typeface="Calibri" panose="020F0502020204030204" pitchFamily="34" charset="0"/>
                        </a:rPr>
                        <a:t>Competitor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IN" sz="1100" b="1" i="0" u="none" strike="noStrike" dirty="0">
                          <a:solidFill>
                            <a:srgbClr val="000000"/>
                          </a:solidFill>
                          <a:effectLst/>
                          <a:latin typeface="Calibri" panose="020F0502020204030204" pitchFamily="34" charset="0"/>
                        </a:rPr>
                        <a:t>Weekly/</a:t>
                      </a:r>
                      <a:br>
                        <a:rPr lang="en-IN" sz="1100" b="1" i="0" u="none" strike="noStrike" dirty="0">
                          <a:solidFill>
                            <a:srgbClr val="000000"/>
                          </a:solidFill>
                          <a:effectLst/>
                          <a:latin typeface="Calibri" panose="020F0502020204030204" pitchFamily="34" charset="0"/>
                        </a:rPr>
                      </a:br>
                      <a:r>
                        <a:rPr lang="en-IN" sz="1100" b="1" i="0" u="none" strike="noStrike" dirty="0">
                          <a:solidFill>
                            <a:srgbClr val="000000"/>
                          </a:solidFill>
                          <a:effectLst/>
                          <a:latin typeface="Calibri" panose="020F0502020204030204" pitchFamily="34" charset="0"/>
                        </a:rPr>
                        <a:t>Monthly Sales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34402966"/>
                  </a:ext>
                </a:extLst>
              </a:tr>
              <a:tr h="190500">
                <a:tc>
                  <a:txBody>
                    <a:bodyPr/>
                    <a:lstStyle/>
                    <a:p>
                      <a:pPr algn="ctr" fontAlgn="b"/>
                      <a:r>
                        <a:rPr lang="en-IN" sz="1100" b="0" i="0" u="none" strike="noStrike">
                          <a:solidFill>
                            <a:srgbClr val="000000"/>
                          </a:solidFill>
                          <a:effectLst/>
                          <a:latin typeface="Calibri" panose="020F0502020204030204" pitchFamily="34" charset="0"/>
                        </a:rPr>
                        <a:t>1234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4321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Istanbul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50000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500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Yes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Cornetto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4918213"/>
                  </a:ext>
                </a:extLst>
              </a:tr>
              <a:tr h="190500">
                <a:tc>
                  <a:txBody>
                    <a:bodyPr/>
                    <a:lstStyle/>
                    <a:p>
                      <a:pPr algn="ctr" fontAlgn="b"/>
                      <a:r>
                        <a:rPr lang="en-IN" sz="1100" b="0" i="0" u="none" strike="noStrike">
                          <a:solidFill>
                            <a:srgbClr val="000000"/>
                          </a:solidFill>
                          <a:effectLst/>
                          <a:latin typeface="Calibri" panose="020F0502020204030204" pitchFamily="34" charset="0"/>
                        </a:rPr>
                        <a:t>1234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4321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Istanbul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50000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No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Magnum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650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2731962"/>
                  </a:ext>
                </a:extLst>
              </a:tr>
              <a:tr h="190500">
                <a:tc>
                  <a:txBody>
                    <a:bodyPr/>
                    <a:lstStyle/>
                    <a:p>
                      <a:pPr algn="ctr" fontAlgn="b"/>
                      <a:r>
                        <a:rPr lang="en-IN" sz="1100" b="0" i="0" u="none" strike="noStrike">
                          <a:solidFill>
                            <a:srgbClr val="000000"/>
                          </a:solidFill>
                          <a:effectLst/>
                          <a:latin typeface="Calibri" panose="020F0502020204030204" pitchFamily="34" charset="0"/>
                        </a:rPr>
                        <a:t>5678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8765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Ankara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40000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300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Yes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Cornetto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800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0369702"/>
                  </a:ext>
                </a:extLst>
              </a:tr>
              <a:tr h="190500">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119280"/>
                  </a:ext>
                </a:extLst>
              </a:tr>
              <a:tr h="190500">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0921549"/>
                  </a:ext>
                </a:extLst>
              </a:tr>
            </a:tbl>
          </a:graphicData>
        </a:graphic>
      </p:graphicFrame>
      <p:graphicFrame>
        <p:nvGraphicFramePr>
          <p:cNvPr id="14" name="Table 13">
            <a:extLst>
              <a:ext uri="{FF2B5EF4-FFF2-40B4-BE49-F238E27FC236}">
                <a16:creationId xmlns:a16="http://schemas.microsoft.com/office/drawing/2014/main" id="{1337A273-7A2E-41B3-87FE-8D33476B3782}"/>
              </a:ext>
            </a:extLst>
          </p:cNvPr>
          <p:cNvGraphicFramePr>
            <a:graphicFrameLocks noGrp="1"/>
          </p:cNvGraphicFramePr>
          <p:nvPr/>
        </p:nvGraphicFramePr>
        <p:xfrm>
          <a:off x="7855666" y="4516847"/>
          <a:ext cx="2620685" cy="2095500"/>
        </p:xfrm>
        <a:graphic>
          <a:graphicData uri="http://schemas.openxmlformats.org/drawingml/2006/table">
            <a:tbl>
              <a:tblPr/>
              <a:tblGrid>
                <a:gridCol w="1473517">
                  <a:extLst>
                    <a:ext uri="{9D8B030D-6E8A-4147-A177-3AD203B41FA5}">
                      <a16:colId xmlns:a16="http://schemas.microsoft.com/office/drawing/2014/main" val="3587041493"/>
                    </a:ext>
                  </a:extLst>
                </a:gridCol>
                <a:gridCol w="1147168">
                  <a:extLst>
                    <a:ext uri="{9D8B030D-6E8A-4147-A177-3AD203B41FA5}">
                      <a16:colId xmlns:a16="http://schemas.microsoft.com/office/drawing/2014/main" val="2643468947"/>
                    </a:ext>
                  </a:extLst>
                </a:gridCol>
              </a:tblGrid>
              <a:tr h="190500">
                <a:tc>
                  <a:txBody>
                    <a:bodyPr/>
                    <a:lstStyle/>
                    <a:p>
                      <a:pPr algn="ctr" fontAlgn="b"/>
                      <a:r>
                        <a:rPr lang="en-IN" sz="1100" b="1" i="0" u="none" strike="noStrike" dirty="0">
                          <a:solidFill>
                            <a:srgbClr val="000000"/>
                          </a:solidFill>
                          <a:effectLst/>
                          <a:latin typeface="Calibri" panose="020F0502020204030204" pitchFamily="34" charset="0"/>
                        </a:rPr>
                        <a:t>Parameters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IN" sz="1100" b="1" i="0" u="none" strike="noStrike" dirty="0">
                          <a:solidFill>
                            <a:srgbClr val="000000"/>
                          </a:solidFill>
                          <a:effectLst/>
                          <a:latin typeface="Calibri" panose="020F0502020204030204" pitchFamily="34" charset="0"/>
                        </a:rPr>
                        <a:t>Importance Score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01691484"/>
                  </a:ext>
                </a:extLst>
              </a:tr>
              <a:tr h="190500">
                <a:tc>
                  <a:txBody>
                    <a:bodyPr/>
                    <a:lstStyle/>
                    <a:p>
                      <a:pPr algn="ctr" fontAlgn="b"/>
                      <a:r>
                        <a:rPr lang="en-IN" sz="1100" b="0" i="0" u="none" strike="noStrike">
                          <a:solidFill>
                            <a:srgbClr val="000000"/>
                          </a:solidFill>
                          <a:effectLst/>
                          <a:latin typeface="Calibri" panose="020F0502020204030204" pitchFamily="34" charset="0"/>
                        </a:rPr>
                        <a:t>Events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0.85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5858800"/>
                  </a:ext>
                </a:extLst>
              </a:tr>
              <a:tr h="190500">
                <a:tc>
                  <a:txBody>
                    <a:bodyPr/>
                    <a:lstStyle/>
                    <a:p>
                      <a:pPr algn="ctr" fontAlgn="b"/>
                      <a:r>
                        <a:rPr lang="en-IN" sz="1100" b="0" i="0" u="none" strike="noStrike">
                          <a:solidFill>
                            <a:srgbClr val="000000"/>
                          </a:solidFill>
                          <a:effectLst/>
                          <a:latin typeface="Calibri" panose="020F0502020204030204" pitchFamily="34" charset="0"/>
                        </a:rPr>
                        <a:t>Footfall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4518367"/>
                  </a:ext>
                </a:extLst>
              </a:tr>
              <a:tr h="190500">
                <a:tc>
                  <a:txBody>
                    <a:bodyPr/>
                    <a:lstStyle/>
                    <a:p>
                      <a:pPr algn="ctr" fontAlgn="b"/>
                      <a:r>
                        <a:rPr lang="en-IN" sz="1100" b="0" i="0" u="none" strike="noStrike">
                          <a:solidFill>
                            <a:srgbClr val="000000"/>
                          </a:solidFill>
                          <a:effectLst/>
                          <a:latin typeface="Calibri" panose="020F0502020204030204" pitchFamily="34" charset="0"/>
                        </a:rPr>
                        <a:t>Proximity to Imp places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8719564"/>
                  </a:ext>
                </a:extLst>
              </a:tr>
              <a:tr h="190500">
                <a:tc>
                  <a:txBody>
                    <a:bodyPr/>
                    <a:lstStyle/>
                    <a:p>
                      <a:pPr algn="ctr" fontAlgn="b"/>
                      <a:r>
                        <a:rPr lang="en-IN" sz="1100" b="0" i="0" u="none" strike="noStrike">
                          <a:solidFill>
                            <a:srgbClr val="000000"/>
                          </a:solidFill>
                          <a:effectLst/>
                          <a:latin typeface="Calibri" panose="020F0502020204030204" pitchFamily="34" charset="0"/>
                        </a:rPr>
                        <a:t>Population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9178787"/>
                  </a:ext>
                </a:extLst>
              </a:tr>
              <a:tr h="190500">
                <a:tc>
                  <a:txBody>
                    <a:bodyPr/>
                    <a:lstStyle/>
                    <a:p>
                      <a:pPr algn="ctr" fontAlgn="b"/>
                      <a:r>
                        <a:rPr lang="en-IN" sz="1100" b="0" i="0" u="none" strike="noStrike">
                          <a:solidFill>
                            <a:srgbClr val="000000"/>
                          </a:solidFill>
                          <a:effectLst/>
                          <a:latin typeface="Calibri" panose="020F0502020204030204" pitchFamily="34" charset="0"/>
                        </a:rPr>
                        <a:t>Temperature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589587"/>
                  </a:ext>
                </a:extLst>
              </a:tr>
              <a:tr h="190500">
                <a:tc>
                  <a:txBody>
                    <a:bodyPr/>
                    <a:lstStyle/>
                    <a:p>
                      <a:pPr algn="ctr" fontAlgn="b"/>
                      <a:r>
                        <a:rPr lang="en-IN" sz="1100" b="0" i="0" u="none" strike="noStrike">
                          <a:solidFill>
                            <a:srgbClr val="000000"/>
                          </a:solidFill>
                          <a:effectLst/>
                          <a:latin typeface="Calibri" panose="020F0502020204030204" pitchFamily="34" charset="0"/>
                        </a:rPr>
                        <a:t>Proximity to Competitor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963322"/>
                  </a:ext>
                </a:extLst>
              </a:tr>
              <a:tr h="190500">
                <a:tc>
                  <a:txBody>
                    <a:bodyPr/>
                    <a:lstStyle/>
                    <a:p>
                      <a:pPr algn="ctr" fontAlgn="b"/>
                      <a:r>
                        <a:rPr lang="en-IN" sz="1100" b="0" i="0" u="none" strike="noStrike">
                          <a:solidFill>
                            <a:srgbClr val="000000"/>
                          </a:solidFill>
                          <a:effectLst/>
                          <a:latin typeface="Calibri" panose="020F0502020204030204" pitchFamily="34" charset="0"/>
                        </a:rPr>
                        <a:t>Promotions effort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1059758"/>
                  </a:ext>
                </a:extLst>
              </a:tr>
              <a:tr h="190500">
                <a:tc>
                  <a:txBody>
                    <a:bodyPr/>
                    <a:lstStyle/>
                    <a:p>
                      <a:pPr algn="ctr" fontAlgn="b"/>
                      <a:r>
                        <a:rPr lang="en-IN" sz="1100" b="0" i="0" u="none" strike="noStrike">
                          <a:solidFill>
                            <a:srgbClr val="000000"/>
                          </a:solidFill>
                          <a:effectLst/>
                          <a:latin typeface="Calibri" panose="020F0502020204030204" pitchFamily="34" charset="0"/>
                        </a:rPr>
                        <a:t>Average Ratings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2670536"/>
                  </a:ext>
                </a:extLst>
              </a:tr>
              <a:tr h="190500">
                <a:tc>
                  <a:txBody>
                    <a:bodyPr/>
                    <a:lstStyle/>
                    <a:p>
                      <a:pPr algn="ctr" fontAlgn="b"/>
                      <a:r>
                        <a:rPr lang="en-IN" sz="1100" b="0" i="0" u="none" strike="noStrike">
                          <a:solidFill>
                            <a:srgbClr val="000000"/>
                          </a:solidFill>
                          <a:effectLst/>
                          <a:latin typeface="Calibri" panose="020F0502020204030204" pitchFamily="34" charset="0"/>
                        </a:rPr>
                        <a:t>Humidity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2890516"/>
                  </a:ext>
                </a:extLst>
              </a:tr>
              <a:tr h="190500">
                <a:tc>
                  <a:txBody>
                    <a:bodyPr/>
                    <a:lstStyle/>
                    <a:p>
                      <a:pPr algn="ctr" fontAlgn="b"/>
                      <a:r>
                        <a:rPr lang="en-IN" sz="1100" b="0" i="0" u="none" strike="noStrike">
                          <a:solidFill>
                            <a:srgbClr val="000000"/>
                          </a:solidFill>
                          <a:effectLst/>
                          <a:latin typeface="Calibri" panose="020F0502020204030204" pitchFamily="34" charset="0"/>
                        </a:rPr>
                        <a:t>Popular Brand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5977715"/>
                  </a:ext>
                </a:extLst>
              </a:tr>
            </a:tbl>
          </a:graphicData>
        </a:graphic>
      </p:graphicFrame>
      <p:sp>
        <p:nvSpPr>
          <p:cNvPr id="16" name="Arrow: Down 15">
            <a:extLst>
              <a:ext uri="{FF2B5EF4-FFF2-40B4-BE49-F238E27FC236}">
                <a16:creationId xmlns:a16="http://schemas.microsoft.com/office/drawing/2014/main" id="{EC69C2C5-21A8-4B0B-B2E4-20C1BD506866}"/>
              </a:ext>
            </a:extLst>
          </p:cNvPr>
          <p:cNvSpPr/>
          <p:nvPr/>
        </p:nvSpPr>
        <p:spPr>
          <a:xfrm>
            <a:off x="4702075" y="4639488"/>
            <a:ext cx="503582" cy="467930"/>
          </a:xfrm>
          <a:prstGeom prst="downArrow">
            <a:avLst>
              <a:gd name="adj1" fmla="val 50000"/>
              <a:gd name="adj2" fmla="val 344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Arrow: Down 84">
            <a:extLst>
              <a:ext uri="{FF2B5EF4-FFF2-40B4-BE49-F238E27FC236}">
                <a16:creationId xmlns:a16="http://schemas.microsoft.com/office/drawing/2014/main" id="{12A2D9BF-59B5-48D3-B981-0B07534EF5ED}"/>
              </a:ext>
            </a:extLst>
          </p:cNvPr>
          <p:cNvSpPr/>
          <p:nvPr/>
        </p:nvSpPr>
        <p:spPr>
          <a:xfrm rot="16200000">
            <a:off x="6809170" y="5554624"/>
            <a:ext cx="503582" cy="467930"/>
          </a:xfrm>
          <a:prstGeom prst="downArrow">
            <a:avLst>
              <a:gd name="adj1" fmla="val 50000"/>
              <a:gd name="adj2" fmla="val 344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343388D8-47BF-4981-9FFC-6B5E84FC3BD7}"/>
              </a:ext>
            </a:extLst>
          </p:cNvPr>
          <p:cNvSpPr/>
          <p:nvPr/>
        </p:nvSpPr>
        <p:spPr bwMode="auto">
          <a:xfrm>
            <a:off x="1617040" y="1008895"/>
            <a:ext cx="1177431" cy="787588"/>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b="1" dirty="0">
                <a:solidFill>
                  <a:srgbClr val="44546A">
                    <a:lumMod val="75000"/>
                  </a:srgbClr>
                </a:solidFill>
                <a:latin typeface="Arial" panose="020B0604020202020204" pitchFamily="34" charset="0"/>
                <a:cs typeface="Arial" panose="020B0604020202020204" pitchFamily="34" charset="0"/>
              </a:rPr>
              <a:t>Store Data</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i="1" u="none" strike="noStrike" kern="1200" cap="none" spc="0" normalizeH="0" baseline="0" noProof="0" dirty="0">
                <a:ln>
                  <a:noFill/>
                </a:ln>
                <a:solidFill>
                  <a:srgbClr val="44546A">
                    <a:lumMod val="75000"/>
                  </a:srgbClr>
                </a:solidFill>
                <a:effectLst/>
                <a:uLnTx/>
                <a:uFillTx/>
                <a:latin typeface="Arial" panose="020B0604020202020204" pitchFamily="34" charset="0"/>
                <a:ea typeface="+mn-ea"/>
                <a:cs typeface="Arial" panose="020B0604020202020204" pitchFamily="34" charset="0"/>
              </a:rPr>
              <a:t>Store Name</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800" i="1" dirty="0">
                <a:solidFill>
                  <a:srgbClr val="44546A">
                    <a:lumMod val="75000"/>
                  </a:srgbClr>
                </a:solidFill>
                <a:latin typeface="Arial" panose="020B0604020202020204" pitchFamily="34" charset="0"/>
                <a:cs typeface="Arial" panose="020B0604020202020204" pitchFamily="34" charset="0"/>
              </a:rPr>
              <a:t>Store ID</a:t>
            </a:r>
            <a:endParaRPr kumimoji="0" lang="en-IN" sz="800" i="1" u="none" strike="noStrike" kern="1200" cap="none" spc="0" normalizeH="0" baseline="0" noProof="0" dirty="0">
              <a:ln>
                <a:noFill/>
              </a:ln>
              <a:solidFill>
                <a:srgbClr val="44546A">
                  <a:lumMod val="75000"/>
                </a:srgbClr>
              </a:solidFill>
              <a:effectLst/>
              <a:uLnTx/>
              <a:uFillTx/>
              <a:latin typeface="Arial" panose="020B0604020202020204" pitchFamily="34" charset="0"/>
              <a:ea typeface="+mn-ea"/>
              <a:cs typeface="Arial" panose="020B0604020202020204" pitchFamily="34" charset="0"/>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i="1" u="none" strike="noStrike" kern="1200" cap="none" spc="0" normalizeH="0" baseline="0" noProof="0" dirty="0">
                <a:ln>
                  <a:noFill/>
                </a:ln>
                <a:solidFill>
                  <a:srgbClr val="44546A">
                    <a:lumMod val="75000"/>
                  </a:srgbClr>
                </a:solidFill>
                <a:effectLst/>
                <a:uLnTx/>
                <a:uFillTx/>
                <a:latin typeface="Arial" panose="020B0604020202020204" pitchFamily="34" charset="0"/>
                <a:ea typeface="+mn-ea"/>
                <a:cs typeface="Arial" panose="020B0604020202020204" pitchFamily="34" charset="0"/>
              </a:rPr>
              <a:t>Store size</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800" i="1" dirty="0">
                <a:solidFill>
                  <a:srgbClr val="44546A">
                    <a:lumMod val="75000"/>
                  </a:srgbClr>
                </a:solidFill>
                <a:latin typeface="Arial" panose="020B0604020202020204" pitchFamily="34" charset="0"/>
                <a:cs typeface="Arial" panose="020B0604020202020204" pitchFamily="34" charset="0"/>
              </a:rPr>
              <a:t>Cabinet ID</a:t>
            </a:r>
            <a:endParaRPr kumimoji="0" lang="en-IN" sz="800" i="1" u="none" strike="noStrike" kern="1200" cap="none" spc="0" normalizeH="0" baseline="0" noProof="0" dirty="0">
              <a:ln>
                <a:noFill/>
              </a:ln>
              <a:solidFill>
                <a:srgbClr val="44546A">
                  <a:lumMod val="75000"/>
                </a:srgbClr>
              </a:solidFill>
              <a:effectLst/>
              <a:uLnTx/>
              <a:uFillTx/>
              <a:latin typeface="Arial" panose="020B0604020202020204" pitchFamily="34" charset="0"/>
              <a:ea typeface="+mn-ea"/>
              <a:cs typeface="Arial" panose="020B0604020202020204" pitchFamily="34" charset="0"/>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800" i="1" dirty="0">
                <a:solidFill>
                  <a:srgbClr val="44546A">
                    <a:lumMod val="75000"/>
                  </a:srgbClr>
                </a:solidFill>
                <a:latin typeface="Arial" panose="020B0604020202020204" pitchFamily="34" charset="0"/>
                <a:cs typeface="Arial" panose="020B0604020202020204" pitchFamily="34" charset="0"/>
              </a:rPr>
              <a:t>No. of Employees</a:t>
            </a:r>
            <a:endParaRPr kumimoji="0" lang="en-IN" sz="800" i="1" u="none" strike="noStrike" kern="1200" cap="none" spc="0" normalizeH="0" baseline="0" noProof="0" dirty="0">
              <a:ln>
                <a:noFill/>
              </a:ln>
              <a:solidFill>
                <a:srgbClr val="44546A">
                  <a:lumMod val="75000"/>
                </a:srgbClr>
              </a:solidFill>
              <a:effectLst/>
              <a:uLnTx/>
              <a:uFillTx/>
              <a:latin typeface="Arial" panose="020B0604020202020204" pitchFamily="34" charset="0"/>
              <a:ea typeface="+mn-ea"/>
              <a:cs typeface="Arial" panose="020B0604020202020204" pitchFamily="34" charset="0"/>
            </a:endParaRPr>
          </a:p>
        </p:txBody>
      </p:sp>
      <p:sp>
        <p:nvSpPr>
          <p:cNvPr id="30" name="Rectangle 29">
            <a:extLst>
              <a:ext uri="{FF2B5EF4-FFF2-40B4-BE49-F238E27FC236}">
                <a16:creationId xmlns:a16="http://schemas.microsoft.com/office/drawing/2014/main" id="{E7D0692D-99CE-498E-B7B9-117AA787D8E0}"/>
              </a:ext>
            </a:extLst>
          </p:cNvPr>
          <p:cNvSpPr/>
          <p:nvPr/>
        </p:nvSpPr>
        <p:spPr bwMode="auto">
          <a:xfrm>
            <a:off x="1617040" y="1876197"/>
            <a:ext cx="1177431" cy="563739"/>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44546A">
                    <a:lumMod val="75000"/>
                  </a:srgbClr>
                </a:solidFill>
                <a:effectLst/>
                <a:uLnTx/>
                <a:uFillTx/>
                <a:latin typeface="Arial" panose="020B0604020202020204" pitchFamily="34" charset="0"/>
                <a:ea typeface="+mn-ea"/>
                <a:cs typeface="Arial" panose="020B0604020202020204" pitchFamily="34" charset="0"/>
              </a:rPr>
              <a:t>Marketing</a:t>
            </a:r>
          </a:p>
          <a:p>
            <a:pPr lvl="0" algn="ctr">
              <a:defRPr/>
            </a:pPr>
            <a:r>
              <a:rPr lang="en-IN" sz="1000" b="1" dirty="0">
                <a:solidFill>
                  <a:srgbClr val="44546A">
                    <a:lumMod val="75000"/>
                  </a:srgbClr>
                </a:solidFill>
                <a:latin typeface="Arial" panose="020B0604020202020204" pitchFamily="34" charset="0"/>
                <a:cs typeface="Arial" panose="020B0604020202020204" pitchFamily="34" charset="0"/>
              </a:rPr>
              <a:t>&amp; Promotions</a:t>
            </a:r>
          </a:p>
          <a:p>
            <a:pPr lvl="0" algn="ctr">
              <a:defRPr/>
            </a:pPr>
            <a:r>
              <a:rPr kumimoji="0" lang="en-IN" sz="1000" b="1" i="0" u="none" strike="noStrike" kern="1200" cap="none" spc="0" normalizeH="0" baseline="0" noProof="0" dirty="0">
                <a:ln>
                  <a:noFill/>
                </a:ln>
                <a:solidFill>
                  <a:srgbClr val="44546A">
                    <a:lumMod val="75000"/>
                  </a:srgbClr>
                </a:solidFill>
                <a:effectLst/>
                <a:uLnTx/>
                <a:uFillTx/>
                <a:latin typeface="Arial" panose="020B0604020202020204" pitchFamily="34" charset="0"/>
                <a:ea typeface="+mn-ea"/>
                <a:cs typeface="Arial" panose="020B0604020202020204" pitchFamily="34" charset="0"/>
              </a:rPr>
              <a:t>efforts</a:t>
            </a:r>
          </a:p>
        </p:txBody>
      </p:sp>
      <p:sp>
        <p:nvSpPr>
          <p:cNvPr id="31" name="Rectangle 30">
            <a:extLst>
              <a:ext uri="{FF2B5EF4-FFF2-40B4-BE49-F238E27FC236}">
                <a16:creationId xmlns:a16="http://schemas.microsoft.com/office/drawing/2014/main" id="{2636CE41-91F5-4F57-9711-6A358CAF6E8A}"/>
              </a:ext>
            </a:extLst>
          </p:cNvPr>
          <p:cNvSpPr/>
          <p:nvPr/>
        </p:nvSpPr>
        <p:spPr bwMode="auto">
          <a:xfrm>
            <a:off x="2906378" y="1394426"/>
            <a:ext cx="997527" cy="402057"/>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rgbClr val="44546A">
                    <a:lumMod val="75000"/>
                  </a:srgbClr>
                </a:solidFill>
                <a:latin typeface="Arial" panose="020B0604020202020204" pitchFamily="34" charset="0"/>
                <a:cs typeface="Arial" panose="020B0604020202020204" pitchFamily="34" charset="0"/>
              </a:rPr>
              <a:t>Product Details</a:t>
            </a:r>
          </a:p>
        </p:txBody>
      </p:sp>
      <p:sp>
        <p:nvSpPr>
          <p:cNvPr id="32" name="Rectangle 31">
            <a:extLst>
              <a:ext uri="{FF2B5EF4-FFF2-40B4-BE49-F238E27FC236}">
                <a16:creationId xmlns:a16="http://schemas.microsoft.com/office/drawing/2014/main" id="{BEA30CA4-D92C-458B-BDF3-AB3F836795E9}"/>
              </a:ext>
            </a:extLst>
          </p:cNvPr>
          <p:cNvSpPr/>
          <p:nvPr/>
        </p:nvSpPr>
        <p:spPr bwMode="auto">
          <a:xfrm>
            <a:off x="2905543" y="1004321"/>
            <a:ext cx="1003971" cy="300708"/>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rgbClr val="44546A">
                    <a:lumMod val="75000"/>
                  </a:srgbClr>
                </a:solidFill>
                <a:latin typeface="Arial" panose="020B0604020202020204" pitchFamily="34" charset="0"/>
                <a:cs typeface="Arial" panose="020B0604020202020204" pitchFamily="34" charset="0"/>
              </a:rPr>
              <a:t>GPS Data</a:t>
            </a:r>
          </a:p>
        </p:txBody>
      </p:sp>
      <p:sp>
        <p:nvSpPr>
          <p:cNvPr id="33" name="Rectangle 32">
            <a:extLst>
              <a:ext uri="{FF2B5EF4-FFF2-40B4-BE49-F238E27FC236}">
                <a16:creationId xmlns:a16="http://schemas.microsoft.com/office/drawing/2014/main" id="{0A2E80FD-AD89-4C71-9026-1D6ABB6FE54D}"/>
              </a:ext>
            </a:extLst>
          </p:cNvPr>
          <p:cNvSpPr/>
          <p:nvPr/>
        </p:nvSpPr>
        <p:spPr>
          <a:xfrm>
            <a:off x="1527239" y="717559"/>
            <a:ext cx="2468880" cy="212235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Unilever Data</a:t>
            </a:r>
          </a:p>
        </p:txBody>
      </p:sp>
      <p:sp>
        <p:nvSpPr>
          <p:cNvPr id="34" name="Rectangle 33">
            <a:extLst>
              <a:ext uri="{FF2B5EF4-FFF2-40B4-BE49-F238E27FC236}">
                <a16:creationId xmlns:a16="http://schemas.microsoft.com/office/drawing/2014/main" id="{141CFC88-5073-47C0-AC99-E303E0AEE996}"/>
              </a:ext>
            </a:extLst>
          </p:cNvPr>
          <p:cNvSpPr/>
          <p:nvPr/>
        </p:nvSpPr>
        <p:spPr bwMode="auto">
          <a:xfrm>
            <a:off x="2905543" y="1910817"/>
            <a:ext cx="997527" cy="532725"/>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rgbClr val="44546A">
                    <a:lumMod val="75000"/>
                  </a:srgbClr>
                </a:solidFill>
                <a:latin typeface="Arial" panose="020B0604020202020204" pitchFamily="34" charset="0"/>
                <a:cs typeface="Arial" panose="020B0604020202020204" pitchFamily="34" charset="0"/>
              </a:rPr>
              <a:t>Sale Rep Survey responses</a:t>
            </a:r>
          </a:p>
        </p:txBody>
      </p:sp>
      <p:sp>
        <p:nvSpPr>
          <p:cNvPr id="35" name="Rectangle 34">
            <a:extLst>
              <a:ext uri="{FF2B5EF4-FFF2-40B4-BE49-F238E27FC236}">
                <a16:creationId xmlns:a16="http://schemas.microsoft.com/office/drawing/2014/main" id="{C30FC660-96A3-487D-8474-1C9EED2BCEE2}"/>
              </a:ext>
            </a:extLst>
          </p:cNvPr>
          <p:cNvSpPr/>
          <p:nvPr/>
        </p:nvSpPr>
        <p:spPr bwMode="auto">
          <a:xfrm>
            <a:off x="2358745" y="2480062"/>
            <a:ext cx="1003971" cy="300710"/>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rgbClr val="44546A">
                    <a:lumMod val="75000"/>
                  </a:srgbClr>
                </a:solidFill>
                <a:latin typeface="Arial" panose="020B0604020202020204" pitchFamily="34" charset="0"/>
                <a:cs typeface="Arial" panose="020B0604020202020204" pitchFamily="34" charset="0"/>
              </a:rPr>
              <a:t>Sales Data</a:t>
            </a:r>
          </a:p>
        </p:txBody>
      </p:sp>
      <p:sp>
        <p:nvSpPr>
          <p:cNvPr id="46" name="Rectangle 45">
            <a:extLst>
              <a:ext uri="{FF2B5EF4-FFF2-40B4-BE49-F238E27FC236}">
                <a16:creationId xmlns:a16="http://schemas.microsoft.com/office/drawing/2014/main" id="{2E433253-92A3-49F6-8B99-D32E7AFD3B90}"/>
              </a:ext>
            </a:extLst>
          </p:cNvPr>
          <p:cNvSpPr/>
          <p:nvPr/>
        </p:nvSpPr>
        <p:spPr bwMode="auto">
          <a:xfrm>
            <a:off x="5971211" y="1079722"/>
            <a:ext cx="1097280" cy="457200"/>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lvl="0" algn="ctr">
              <a:defRPr/>
            </a:pPr>
            <a:r>
              <a:rPr lang="en-IN" sz="1100" b="1" dirty="0">
                <a:solidFill>
                  <a:srgbClr val="44546A">
                    <a:lumMod val="75000"/>
                  </a:srgbClr>
                </a:solidFill>
                <a:latin typeface="Arial" panose="020B0604020202020204" pitchFamily="34" charset="0"/>
                <a:cs typeface="Arial" panose="020B0604020202020204" pitchFamily="34" charset="0"/>
              </a:rPr>
              <a:t>Weather</a:t>
            </a:r>
          </a:p>
          <a:p>
            <a:pPr marL="171450" lvl="0" indent="-171450">
              <a:buFont typeface="Arial" panose="020B0604020202020204" pitchFamily="34" charset="0"/>
              <a:buChar char="•"/>
              <a:defRPr/>
            </a:pPr>
            <a:r>
              <a:rPr lang="en-IN" sz="800" b="1" i="1" dirty="0">
                <a:solidFill>
                  <a:srgbClr val="44546A">
                    <a:lumMod val="75000"/>
                  </a:srgbClr>
                </a:solidFill>
                <a:latin typeface="Arial" panose="020B0604020202020204" pitchFamily="34" charset="0"/>
                <a:cs typeface="Arial" panose="020B0604020202020204" pitchFamily="34" charset="0"/>
              </a:rPr>
              <a:t>Temperature</a:t>
            </a:r>
          </a:p>
          <a:p>
            <a:pPr marL="171450" lvl="0" indent="-171450">
              <a:buFont typeface="Arial" panose="020B0604020202020204" pitchFamily="34" charset="0"/>
              <a:buChar char="•"/>
              <a:defRPr/>
            </a:pPr>
            <a:r>
              <a:rPr lang="en-IN" sz="800" b="1" i="1" dirty="0">
                <a:solidFill>
                  <a:srgbClr val="44546A">
                    <a:lumMod val="75000"/>
                  </a:srgbClr>
                </a:solidFill>
                <a:latin typeface="Arial" panose="020B0604020202020204" pitchFamily="34" charset="0"/>
                <a:cs typeface="Arial" panose="020B0604020202020204" pitchFamily="34" charset="0"/>
              </a:rPr>
              <a:t>Humidity etc</a:t>
            </a:r>
          </a:p>
        </p:txBody>
      </p:sp>
      <p:sp>
        <p:nvSpPr>
          <p:cNvPr id="47" name="Rectangle 46">
            <a:extLst>
              <a:ext uri="{FF2B5EF4-FFF2-40B4-BE49-F238E27FC236}">
                <a16:creationId xmlns:a16="http://schemas.microsoft.com/office/drawing/2014/main" id="{A3B4AB2A-E9D0-421A-903B-189ACBA67D19}"/>
              </a:ext>
            </a:extLst>
          </p:cNvPr>
          <p:cNvSpPr/>
          <p:nvPr/>
        </p:nvSpPr>
        <p:spPr bwMode="auto">
          <a:xfrm>
            <a:off x="4802141" y="1060679"/>
            <a:ext cx="1097280" cy="475572"/>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rgbClr val="44546A">
                    <a:lumMod val="75000"/>
                  </a:srgbClr>
                </a:solidFill>
                <a:latin typeface="Arial" panose="020B0604020202020204" pitchFamily="34" charset="0"/>
                <a:cs typeface="Arial" panose="020B0604020202020204" pitchFamily="34" charset="0"/>
              </a:rPr>
              <a:t>GIS Data (Location)</a:t>
            </a:r>
          </a:p>
        </p:txBody>
      </p:sp>
      <p:sp>
        <p:nvSpPr>
          <p:cNvPr id="48" name="Rectangle 47">
            <a:extLst>
              <a:ext uri="{FF2B5EF4-FFF2-40B4-BE49-F238E27FC236}">
                <a16:creationId xmlns:a16="http://schemas.microsoft.com/office/drawing/2014/main" id="{1CD9CCF2-6042-47F0-A6EF-6ACC03E42011}"/>
              </a:ext>
            </a:extLst>
          </p:cNvPr>
          <p:cNvSpPr/>
          <p:nvPr/>
        </p:nvSpPr>
        <p:spPr bwMode="auto">
          <a:xfrm>
            <a:off x="4827520" y="1675522"/>
            <a:ext cx="1097280" cy="399638"/>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rgbClr val="44546A">
                    <a:lumMod val="75000"/>
                  </a:srgbClr>
                </a:solidFill>
                <a:latin typeface="Arial" panose="020B0604020202020204" pitchFamily="34" charset="0"/>
                <a:cs typeface="Arial" panose="020B0604020202020204" pitchFamily="34" charset="0"/>
              </a:rPr>
              <a:t>Competitor </a:t>
            </a:r>
          </a:p>
          <a:p>
            <a:pPr algn="ctr"/>
            <a:r>
              <a:rPr lang="en-IN" sz="1000" b="1" dirty="0">
                <a:solidFill>
                  <a:srgbClr val="44546A">
                    <a:lumMod val="75000"/>
                  </a:srgbClr>
                </a:solidFill>
                <a:latin typeface="Arial" panose="020B0604020202020204" pitchFamily="34" charset="0"/>
                <a:cs typeface="Arial" panose="020B0604020202020204" pitchFamily="34" charset="0"/>
              </a:rPr>
              <a:t>Information</a:t>
            </a:r>
          </a:p>
        </p:txBody>
      </p:sp>
      <p:sp>
        <p:nvSpPr>
          <p:cNvPr id="49" name="Rectangle 48">
            <a:extLst>
              <a:ext uri="{FF2B5EF4-FFF2-40B4-BE49-F238E27FC236}">
                <a16:creationId xmlns:a16="http://schemas.microsoft.com/office/drawing/2014/main" id="{E1A5AE30-52EA-4B5B-BD05-2D4A6DCFEB82}"/>
              </a:ext>
            </a:extLst>
          </p:cNvPr>
          <p:cNvSpPr/>
          <p:nvPr/>
        </p:nvSpPr>
        <p:spPr>
          <a:xfrm>
            <a:off x="4709735" y="710590"/>
            <a:ext cx="2468880" cy="151931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Syndicated Data</a:t>
            </a:r>
          </a:p>
        </p:txBody>
      </p:sp>
      <p:sp>
        <p:nvSpPr>
          <p:cNvPr id="50" name="Rectangle 49">
            <a:extLst>
              <a:ext uri="{FF2B5EF4-FFF2-40B4-BE49-F238E27FC236}">
                <a16:creationId xmlns:a16="http://schemas.microsoft.com/office/drawing/2014/main" id="{E637A5D5-FD8F-4508-9A4C-2EB9B2494115}"/>
              </a:ext>
            </a:extLst>
          </p:cNvPr>
          <p:cNvSpPr/>
          <p:nvPr/>
        </p:nvSpPr>
        <p:spPr bwMode="auto">
          <a:xfrm>
            <a:off x="6042585" y="1671819"/>
            <a:ext cx="949868" cy="399638"/>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rgbClr val="44546A">
                    <a:lumMod val="75000"/>
                  </a:srgbClr>
                </a:solidFill>
                <a:latin typeface="Arial" panose="020B0604020202020204" pitchFamily="34" charset="0"/>
                <a:cs typeface="Arial" panose="020B0604020202020204" pitchFamily="34" charset="0"/>
              </a:rPr>
              <a:t>Consumer</a:t>
            </a:r>
          </a:p>
          <a:p>
            <a:pPr algn="ctr"/>
            <a:r>
              <a:rPr lang="en-IN" sz="1000" b="1" dirty="0">
                <a:solidFill>
                  <a:srgbClr val="44546A">
                    <a:lumMod val="75000"/>
                  </a:srgbClr>
                </a:solidFill>
                <a:latin typeface="Arial" panose="020B0604020202020204" pitchFamily="34" charset="0"/>
                <a:cs typeface="Arial" panose="020B0604020202020204" pitchFamily="34" charset="0"/>
              </a:rPr>
              <a:t>Segments</a:t>
            </a:r>
          </a:p>
        </p:txBody>
      </p:sp>
      <p:sp>
        <p:nvSpPr>
          <p:cNvPr id="51" name="Rectangle 50">
            <a:extLst>
              <a:ext uri="{FF2B5EF4-FFF2-40B4-BE49-F238E27FC236}">
                <a16:creationId xmlns:a16="http://schemas.microsoft.com/office/drawing/2014/main" id="{64E64AF0-FEE6-458C-AF3E-6B7C3163852A}"/>
              </a:ext>
            </a:extLst>
          </p:cNvPr>
          <p:cNvSpPr/>
          <p:nvPr/>
        </p:nvSpPr>
        <p:spPr bwMode="auto">
          <a:xfrm>
            <a:off x="7856408" y="1025435"/>
            <a:ext cx="1246909" cy="568851"/>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44546A">
                    <a:lumMod val="75000"/>
                  </a:srgbClr>
                </a:solidFill>
                <a:effectLst/>
                <a:uLnTx/>
                <a:uFillTx/>
                <a:latin typeface="Arial" panose="020B0604020202020204" pitchFamily="34" charset="0"/>
                <a:ea typeface="+mn-ea"/>
                <a:cs typeface="Arial" panose="020B0604020202020204" pitchFamily="34" charset="0"/>
              </a:rPr>
              <a:t>Demographics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800" b="1" i="1" dirty="0">
                <a:solidFill>
                  <a:srgbClr val="44546A">
                    <a:lumMod val="75000"/>
                  </a:srgbClr>
                </a:solidFill>
                <a:latin typeface="Arial" panose="020B0604020202020204" pitchFamily="34" charset="0"/>
                <a:cs typeface="Arial" panose="020B0604020202020204" pitchFamily="34" charset="0"/>
              </a:rPr>
              <a:t>Population</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1" i="1" u="none" strike="noStrike" kern="1200" cap="none" spc="0" normalizeH="0" baseline="0" noProof="0" dirty="0">
                <a:ln>
                  <a:noFill/>
                </a:ln>
                <a:solidFill>
                  <a:srgbClr val="44546A">
                    <a:lumMod val="75000"/>
                  </a:srgbClr>
                </a:solidFill>
                <a:effectLst/>
                <a:uLnTx/>
                <a:uFillTx/>
                <a:latin typeface="Arial" panose="020B0604020202020204" pitchFamily="34" charset="0"/>
                <a:ea typeface="+mn-ea"/>
                <a:cs typeface="Arial" panose="020B0604020202020204" pitchFamily="34" charset="0"/>
              </a:rPr>
              <a:t>Age etc.</a:t>
            </a:r>
          </a:p>
        </p:txBody>
      </p:sp>
      <p:sp>
        <p:nvSpPr>
          <p:cNvPr id="52" name="Rectangle 51">
            <a:extLst>
              <a:ext uri="{FF2B5EF4-FFF2-40B4-BE49-F238E27FC236}">
                <a16:creationId xmlns:a16="http://schemas.microsoft.com/office/drawing/2014/main" id="{7321E1AD-9690-499B-975E-DA705C0C4595}"/>
              </a:ext>
            </a:extLst>
          </p:cNvPr>
          <p:cNvSpPr/>
          <p:nvPr/>
        </p:nvSpPr>
        <p:spPr bwMode="auto">
          <a:xfrm>
            <a:off x="9193941" y="1672862"/>
            <a:ext cx="945452" cy="590205"/>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rgbClr val="44546A">
                    <a:lumMod val="75000"/>
                  </a:srgbClr>
                </a:solidFill>
                <a:latin typeface="Arial" panose="020B0604020202020204" pitchFamily="34" charset="0"/>
                <a:cs typeface="Arial" panose="020B0604020202020204" pitchFamily="34" charset="0"/>
              </a:rPr>
              <a:t>Product Reviews/</a:t>
            </a:r>
          </a:p>
          <a:p>
            <a:pPr algn="ctr"/>
            <a:r>
              <a:rPr lang="en-IN" sz="1000" b="1" dirty="0">
                <a:solidFill>
                  <a:srgbClr val="44546A">
                    <a:lumMod val="75000"/>
                  </a:srgbClr>
                </a:solidFill>
                <a:latin typeface="Arial" panose="020B0604020202020204" pitchFamily="34" charset="0"/>
                <a:cs typeface="Arial" panose="020B0604020202020204" pitchFamily="34" charset="0"/>
              </a:rPr>
              <a:t>Ratings</a:t>
            </a:r>
          </a:p>
        </p:txBody>
      </p:sp>
      <p:sp>
        <p:nvSpPr>
          <p:cNvPr id="53" name="Rectangle 52">
            <a:extLst>
              <a:ext uri="{FF2B5EF4-FFF2-40B4-BE49-F238E27FC236}">
                <a16:creationId xmlns:a16="http://schemas.microsoft.com/office/drawing/2014/main" id="{782131F9-DB8A-4944-A2FC-416E68F5B862}"/>
              </a:ext>
            </a:extLst>
          </p:cNvPr>
          <p:cNvSpPr/>
          <p:nvPr/>
        </p:nvSpPr>
        <p:spPr>
          <a:xfrm>
            <a:off x="7791900" y="669181"/>
            <a:ext cx="2468880" cy="170624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Public Data</a:t>
            </a:r>
          </a:p>
        </p:txBody>
      </p:sp>
      <p:sp>
        <p:nvSpPr>
          <p:cNvPr id="54" name="Rectangle 53">
            <a:extLst>
              <a:ext uri="{FF2B5EF4-FFF2-40B4-BE49-F238E27FC236}">
                <a16:creationId xmlns:a16="http://schemas.microsoft.com/office/drawing/2014/main" id="{348C4C69-E02A-4AB4-B78E-A23B92366AC6}"/>
              </a:ext>
            </a:extLst>
          </p:cNvPr>
          <p:cNvSpPr/>
          <p:nvPr/>
        </p:nvSpPr>
        <p:spPr bwMode="auto">
          <a:xfrm>
            <a:off x="9219333" y="1115594"/>
            <a:ext cx="869178" cy="388533"/>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rgbClr val="44546A">
                    <a:lumMod val="75000"/>
                  </a:srgbClr>
                </a:solidFill>
                <a:latin typeface="Arial" panose="020B0604020202020204" pitchFamily="34" charset="0"/>
                <a:cs typeface="Arial" panose="020B0604020202020204" pitchFamily="34" charset="0"/>
              </a:rPr>
              <a:t>Location Categories</a:t>
            </a:r>
          </a:p>
        </p:txBody>
      </p:sp>
      <p:sp>
        <p:nvSpPr>
          <p:cNvPr id="55" name="Rectangle 54">
            <a:extLst>
              <a:ext uri="{FF2B5EF4-FFF2-40B4-BE49-F238E27FC236}">
                <a16:creationId xmlns:a16="http://schemas.microsoft.com/office/drawing/2014/main" id="{67AA9E00-39F3-45A6-B15F-4742BC774884}"/>
              </a:ext>
            </a:extLst>
          </p:cNvPr>
          <p:cNvSpPr/>
          <p:nvPr/>
        </p:nvSpPr>
        <p:spPr bwMode="auto">
          <a:xfrm>
            <a:off x="7855666" y="1674984"/>
            <a:ext cx="1246909" cy="589262"/>
          </a:xfrm>
          <a:prstGeom prst="rect">
            <a:avLst/>
          </a:prstGeom>
          <a:ln>
            <a:solidFill>
              <a:schemeClr val="tx2"/>
            </a:solidFill>
            <a:headEnd/>
            <a:tailEnd/>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rgbClr val="44546A">
                    <a:lumMod val="75000"/>
                  </a:srgbClr>
                </a:solidFill>
                <a:latin typeface="Arial" panose="020B0604020202020204" pitchFamily="34" charset="0"/>
                <a:cs typeface="Arial" panose="020B0604020202020204" pitchFamily="34" charset="0"/>
              </a:rPr>
              <a:t>Events/</a:t>
            </a:r>
          </a:p>
          <a:p>
            <a:pPr algn="ctr"/>
            <a:r>
              <a:rPr lang="en-IN" sz="1000" b="1" dirty="0">
                <a:solidFill>
                  <a:srgbClr val="44546A">
                    <a:lumMod val="75000"/>
                  </a:srgbClr>
                </a:solidFill>
                <a:latin typeface="Arial" panose="020B0604020202020204" pitchFamily="34" charset="0"/>
                <a:cs typeface="Arial" panose="020B0604020202020204" pitchFamily="34" charset="0"/>
              </a:rPr>
              <a:t>Functions</a:t>
            </a:r>
          </a:p>
          <a:p>
            <a:pPr algn="ctr"/>
            <a:r>
              <a:rPr lang="en-IN" sz="1000" b="1" dirty="0">
                <a:solidFill>
                  <a:srgbClr val="44546A">
                    <a:lumMod val="75000"/>
                  </a:srgbClr>
                </a:solidFill>
                <a:latin typeface="Arial" panose="020B0604020202020204" pitchFamily="34" charset="0"/>
                <a:cs typeface="Arial" panose="020B0604020202020204" pitchFamily="34" charset="0"/>
              </a:rPr>
              <a:t>Tracker</a:t>
            </a:r>
          </a:p>
        </p:txBody>
      </p:sp>
      <p:sp>
        <p:nvSpPr>
          <p:cNvPr id="36" name="Rectangle 35">
            <a:extLst>
              <a:ext uri="{FF2B5EF4-FFF2-40B4-BE49-F238E27FC236}">
                <a16:creationId xmlns:a16="http://schemas.microsoft.com/office/drawing/2014/main" id="{638D2A09-B565-44CD-A781-E342E4156D63}"/>
              </a:ext>
            </a:extLst>
          </p:cNvPr>
          <p:cNvSpPr/>
          <p:nvPr/>
        </p:nvSpPr>
        <p:spPr>
          <a:xfrm>
            <a:off x="1322490" y="590924"/>
            <a:ext cx="9153861" cy="234435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12776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42403-3148-4665-B9FC-8891B406944E}"/>
              </a:ext>
            </a:extLst>
          </p:cNvPr>
          <p:cNvSpPr>
            <a:spLocks noGrp="1"/>
          </p:cNvSpPr>
          <p:nvPr>
            <p:ph sz="quarter" idx="10"/>
          </p:nvPr>
        </p:nvSpPr>
        <p:spPr>
          <a:xfrm>
            <a:off x="1448516" y="2362200"/>
            <a:ext cx="9761517" cy="914400"/>
          </a:xfrm>
        </p:spPr>
        <p:txBody>
          <a:bodyPr/>
          <a:lstStyle/>
          <a:p>
            <a:r>
              <a:rPr lang="en-US" dirty="0"/>
              <a:t>Sample Platform Illustrations </a:t>
            </a:r>
          </a:p>
          <a:p>
            <a:r>
              <a:rPr lang="en-US" dirty="0"/>
              <a:t>(Regional / Zip Code Overview)</a:t>
            </a:r>
          </a:p>
        </p:txBody>
      </p:sp>
    </p:spTree>
    <p:extLst>
      <p:ext uri="{BB962C8B-B14F-4D97-AF65-F5344CB8AC3E}">
        <p14:creationId xmlns:p14="http://schemas.microsoft.com/office/powerpoint/2010/main" val="495355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57" name="Rectangle 56">
            <a:extLst>
              <a:ext uri="{FF2B5EF4-FFF2-40B4-BE49-F238E27FC236}">
                <a16:creationId xmlns:a16="http://schemas.microsoft.com/office/drawing/2014/main" id="{BEECF49A-1668-4B5B-9A80-F05A50B90EC1}"/>
              </a:ext>
            </a:extLst>
          </p:cNvPr>
          <p:cNvSpPr/>
          <p:nvPr/>
        </p:nvSpPr>
        <p:spPr>
          <a:xfrm>
            <a:off x="162571" y="884180"/>
            <a:ext cx="11716499" cy="4804411"/>
          </a:xfrm>
          <a:prstGeom prst="rect">
            <a:avLst/>
          </a:prstGeom>
          <a:gradFill>
            <a:gsLst>
              <a:gs pos="0">
                <a:schemeClr val="accent1">
                  <a:lumMod val="20000"/>
                  <a:lumOff val="80000"/>
                </a:schemeClr>
              </a:gs>
              <a:gs pos="100000">
                <a:schemeClr val="bg1">
                  <a:alpha val="0"/>
                </a:schemeClr>
              </a:gs>
            </a:gsLst>
            <a:lin ang="54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latin typeface="Arial" panose="020B0604020202020204" pitchFamily="34" charset="0"/>
              <a:cs typeface="Arial" panose="020B0604020202020204" pitchFamily="34" charset="0"/>
            </a:endParaRPr>
          </a:p>
        </p:txBody>
      </p:sp>
      <p:sp>
        <p:nvSpPr>
          <p:cNvPr id="194" name="Round Same Side Corner Rectangle 193"/>
          <p:cNvSpPr/>
          <p:nvPr/>
        </p:nvSpPr>
        <p:spPr>
          <a:xfrm>
            <a:off x="7967655" y="554618"/>
            <a:ext cx="3960000" cy="463539"/>
          </a:xfrm>
          <a:prstGeom prst="round2SameRect">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chemeClr val="bg1">
                    <a:lumMod val="50000"/>
                  </a:schemeClr>
                </a:solidFill>
                <a:latin typeface="Arial" panose="020B0604020202020204" pitchFamily="34" charset="0"/>
                <a:cs typeface="Arial" panose="020B0604020202020204" pitchFamily="34" charset="0"/>
              </a:rPr>
              <a:t>Drivers of Success</a:t>
            </a:r>
          </a:p>
        </p:txBody>
      </p:sp>
      <p:sp>
        <p:nvSpPr>
          <p:cNvPr id="197" name="Round Same Side Corner Rectangle 196"/>
          <p:cNvSpPr/>
          <p:nvPr/>
        </p:nvSpPr>
        <p:spPr>
          <a:xfrm>
            <a:off x="4090716" y="548402"/>
            <a:ext cx="3960000" cy="459951"/>
          </a:xfrm>
          <a:prstGeom prst="round2SameRect">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50000"/>
                  </a:schemeClr>
                </a:solidFill>
                <a:latin typeface="Arial" panose="020B0604020202020204" pitchFamily="34" charset="0"/>
                <a:cs typeface="Arial" panose="020B0604020202020204" pitchFamily="34" charset="0"/>
              </a:rPr>
              <a:t>Outlet Overview</a:t>
            </a:r>
          </a:p>
        </p:txBody>
      </p:sp>
      <p:sp>
        <p:nvSpPr>
          <p:cNvPr id="308" name="Shape 308"/>
          <p:cNvSpPr txBox="1">
            <a:spLocks noGrp="1"/>
          </p:cNvSpPr>
          <p:nvPr>
            <p:ph type="title"/>
          </p:nvPr>
        </p:nvSpPr>
        <p:spPr>
          <a:xfrm>
            <a:off x="296777" y="58925"/>
            <a:ext cx="11638048"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sz="2400" dirty="0"/>
              <a:t> Sample Illustration - Regional level outlook on Outlets, Brands </a:t>
            </a:r>
          </a:p>
        </p:txBody>
      </p:sp>
      <p:sp>
        <p:nvSpPr>
          <p:cNvPr id="150" name="Rectangle 149">
            <a:extLst>
              <a:ext uri="{FF2B5EF4-FFF2-40B4-BE49-F238E27FC236}">
                <a16:creationId xmlns:a16="http://schemas.microsoft.com/office/drawing/2014/main" id="{45C7F2A0-4EE1-4832-8739-9D8952560A73}"/>
              </a:ext>
            </a:extLst>
          </p:cNvPr>
          <p:cNvSpPr/>
          <p:nvPr/>
        </p:nvSpPr>
        <p:spPr>
          <a:xfrm>
            <a:off x="485727" y="1490225"/>
            <a:ext cx="6362874" cy="1493233"/>
          </a:xfrm>
          <a:prstGeom prst="rect">
            <a:avLst/>
          </a:prstGeom>
          <a:solidFill>
            <a:schemeClr val="bg1"/>
          </a:solidFill>
          <a:ln>
            <a:solidFill>
              <a:srgbClr val="18A3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1" name="Rectangle 1436">
            <a:extLst>
              <a:ext uri="{FF2B5EF4-FFF2-40B4-BE49-F238E27FC236}">
                <a16:creationId xmlns:a16="http://schemas.microsoft.com/office/drawing/2014/main" id="{C40B1E8D-D930-4F05-B7F5-567970D2E000}"/>
              </a:ext>
            </a:extLst>
          </p:cNvPr>
          <p:cNvSpPr>
            <a:spLocks noChangeArrowheads="1"/>
          </p:cNvSpPr>
          <p:nvPr/>
        </p:nvSpPr>
        <p:spPr bwMode="auto">
          <a:xfrm>
            <a:off x="5238220" y="1885148"/>
            <a:ext cx="1220360" cy="230832"/>
          </a:xfrm>
          <a:prstGeom prst="rect">
            <a:avLst/>
          </a:prstGeom>
          <a:ln w="3175">
            <a:noFill/>
          </a:ln>
        </p:spPr>
        <p:txBody>
          <a:bodyPr vert="horz" wrap="square" lIns="68580" tIns="34290" rIns="68580" bIns="34290" rtlCol="0">
            <a:spAutoFit/>
          </a:bodyPr>
          <a:lstStyle/>
          <a:p>
            <a:r>
              <a:rPr lang="en-US" sz="1050" kern="0" dirty="0">
                <a:solidFill>
                  <a:schemeClr val="bg1"/>
                </a:solidFill>
                <a:latin typeface="Arial" panose="020B0604020202020204" pitchFamily="34" charset="0"/>
                <a:cs typeface="Arial" panose="020B0604020202020204" pitchFamily="34" charset="0"/>
              </a:rPr>
              <a:t>Black 8%</a:t>
            </a:r>
          </a:p>
        </p:txBody>
      </p:sp>
      <p:sp>
        <p:nvSpPr>
          <p:cNvPr id="153" name="Rectangle 1436">
            <a:extLst>
              <a:ext uri="{FF2B5EF4-FFF2-40B4-BE49-F238E27FC236}">
                <a16:creationId xmlns:a16="http://schemas.microsoft.com/office/drawing/2014/main" id="{77133C34-EE1D-4CE7-8C4A-73E1F8A92D43}"/>
              </a:ext>
            </a:extLst>
          </p:cNvPr>
          <p:cNvSpPr>
            <a:spLocks noChangeArrowheads="1"/>
          </p:cNvSpPr>
          <p:nvPr/>
        </p:nvSpPr>
        <p:spPr bwMode="auto">
          <a:xfrm>
            <a:off x="5025751" y="1688984"/>
            <a:ext cx="1769607" cy="253916"/>
          </a:xfrm>
          <a:prstGeom prst="rect">
            <a:avLst/>
          </a:prstGeom>
          <a:ln w="3175">
            <a:noFill/>
          </a:ln>
        </p:spPr>
        <p:txBody>
          <a:bodyPr vert="horz" wrap="square" lIns="68580" tIns="34290" rIns="68580" bIns="34290" rtlCol="0">
            <a:spAutoFit/>
          </a:bodyPr>
          <a:lstStyle/>
          <a:p>
            <a:r>
              <a:rPr lang="en-US" sz="1200" kern="0" dirty="0">
                <a:solidFill>
                  <a:schemeClr val="bg2">
                    <a:lumMod val="25000"/>
                  </a:schemeClr>
                </a:solidFill>
                <a:latin typeface="Arial" panose="020B0604020202020204" pitchFamily="34" charset="0"/>
                <a:cs typeface="Arial" panose="020B0604020202020204" pitchFamily="34" charset="0"/>
              </a:rPr>
              <a:t>Total Outlets:       </a:t>
            </a:r>
            <a:r>
              <a:rPr lang="en-US" sz="1200" b="1" kern="0" dirty="0">
                <a:solidFill>
                  <a:srgbClr val="0070C0"/>
                </a:solidFill>
                <a:latin typeface="Arial" panose="020B0604020202020204" pitchFamily="34" charset="0"/>
                <a:cs typeface="Arial" panose="020B0604020202020204" pitchFamily="34" charset="0"/>
              </a:rPr>
              <a:t>10.5k</a:t>
            </a:r>
          </a:p>
        </p:txBody>
      </p:sp>
      <p:sp>
        <p:nvSpPr>
          <p:cNvPr id="154" name="Rectangle 1436">
            <a:extLst>
              <a:ext uri="{FF2B5EF4-FFF2-40B4-BE49-F238E27FC236}">
                <a16:creationId xmlns:a16="http://schemas.microsoft.com/office/drawing/2014/main" id="{A04EA965-F46D-4EA7-A458-912F2282733D}"/>
              </a:ext>
            </a:extLst>
          </p:cNvPr>
          <p:cNvSpPr>
            <a:spLocks noChangeArrowheads="1"/>
          </p:cNvSpPr>
          <p:nvPr/>
        </p:nvSpPr>
        <p:spPr bwMode="auto">
          <a:xfrm>
            <a:off x="3298387" y="2381897"/>
            <a:ext cx="1600429" cy="253916"/>
          </a:xfrm>
          <a:prstGeom prst="rect">
            <a:avLst/>
          </a:prstGeom>
          <a:ln w="3175">
            <a:noFill/>
          </a:ln>
        </p:spPr>
        <p:txBody>
          <a:bodyPr vert="horz" wrap="square" lIns="68580" tIns="34290" rIns="68580" bIns="34290" rtlCol="0">
            <a:spAutoFit/>
          </a:bodyPr>
          <a:lstStyle/>
          <a:p>
            <a:r>
              <a:rPr lang="en-US" sz="1200" kern="0" dirty="0">
                <a:solidFill>
                  <a:schemeClr val="bg2">
                    <a:lumMod val="25000"/>
                  </a:schemeClr>
                </a:solidFill>
                <a:latin typeface="Arial" panose="020B0604020202020204" pitchFamily="34" charset="0"/>
                <a:cs typeface="Arial" panose="020B0604020202020204" pitchFamily="34" charset="0"/>
              </a:rPr>
              <a:t>Customers:       </a:t>
            </a:r>
            <a:r>
              <a:rPr lang="en-US" sz="1200" b="1" kern="0" dirty="0">
                <a:solidFill>
                  <a:srgbClr val="0070C0"/>
                </a:solidFill>
                <a:latin typeface="Arial" panose="020B0604020202020204" pitchFamily="34" charset="0"/>
                <a:cs typeface="Arial" panose="020B0604020202020204" pitchFamily="34" charset="0"/>
              </a:rPr>
              <a:t>13m</a:t>
            </a:r>
          </a:p>
        </p:txBody>
      </p:sp>
      <p:sp>
        <p:nvSpPr>
          <p:cNvPr id="155" name="Rectangle 1436">
            <a:extLst>
              <a:ext uri="{FF2B5EF4-FFF2-40B4-BE49-F238E27FC236}">
                <a16:creationId xmlns:a16="http://schemas.microsoft.com/office/drawing/2014/main" id="{CDBC8BD1-3434-4F07-80B3-4492E052B71A}"/>
              </a:ext>
            </a:extLst>
          </p:cNvPr>
          <p:cNvSpPr>
            <a:spLocks noChangeArrowheads="1"/>
          </p:cNvSpPr>
          <p:nvPr/>
        </p:nvSpPr>
        <p:spPr bwMode="auto">
          <a:xfrm>
            <a:off x="5025751" y="2052518"/>
            <a:ext cx="1977771" cy="253915"/>
          </a:xfrm>
          <a:prstGeom prst="rect">
            <a:avLst/>
          </a:prstGeom>
          <a:ln w="3175">
            <a:noFill/>
          </a:ln>
        </p:spPr>
        <p:txBody>
          <a:bodyPr vert="horz" wrap="square" lIns="68580" tIns="34290" rIns="68580" bIns="34290" rtlCol="0">
            <a:spAutoFit/>
          </a:bodyPr>
          <a:lstStyle/>
          <a:p>
            <a:r>
              <a:rPr lang="en-US" sz="1200" kern="0" dirty="0">
                <a:solidFill>
                  <a:schemeClr val="bg2">
                    <a:lumMod val="25000"/>
                  </a:schemeClr>
                </a:solidFill>
                <a:latin typeface="Arial" panose="020B0604020202020204" pitchFamily="34" charset="0"/>
                <a:cs typeface="Arial" panose="020B0604020202020204" pitchFamily="34" charset="0"/>
              </a:rPr>
              <a:t>Revenue / Outlet: </a:t>
            </a:r>
            <a:r>
              <a:rPr lang="en-US" sz="1200" b="1" kern="0" dirty="0">
                <a:solidFill>
                  <a:srgbClr val="0070C0"/>
                </a:solidFill>
                <a:latin typeface="Arial" panose="020B0604020202020204" pitchFamily="34" charset="0"/>
                <a:cs typeface="Arial" panose="020B0604020202020204" pitchFamily="34" charset="0"/>
              </a:rPr>
              <a:t>$57k </a:t>
            </a:r>
          </a:p>
        </p:txBody>
      </p:sp>
      <p:sp>
        <p:nvSpPr>
          <p:cNvPr id="157" name="Rectangle 1436">
            <a:extLst>
              <a:ext uri="{FF2B5EF4-FFF2-40B4-BE49-F238E27FC236}">
                <a16:creationId xmlns:a16="http://schemas.microsoft.com/office/drawing/2014/main" id="{6693BC4B-412E-443B-9C30-B934F917A2E1}"/>
              </a:ext>
            </a:extLst>
          </p:cNvPr>
          <p:cNvSpPr>
            <a:spLocks noChangeArrowheads="1"/>
          </p:cNvSpPr>
          <p:nvPr/>
        </p:nvSpPr>
        <p:spPr bwMode="auto">
          <a:xfrm>
            <a:off x="3298387" y="2052518"/>
            <a:ext cx="1759222" cy="253916"/>
          </a:xfrm>
          <a:prstGeom prst="rect">
            <a:avLst/>
          </a:prstGeom>
          <a:ln w="3175">
            <a:noFill/>
          </a:ln>
        </p:spPr>
        <p:txBody>
          <a:bodyPr vert="horz" wrap="square" lIns="68580" tIns="34290" rIns="68580" bIns="34290" rtlCol="0">
            <a:spAutoFit/>
          </a:bodyPr>
          <a:lstStyle/>
          <a:p>
            <a:r>
              <a:rPr lang="en-US" sz="1200" kern="0" dirty="0">
                <a:solidFill>
                  <a:schemeClr val="bg2">
                    <a:lumMod val="25000"/>
                  </a:schemeClr>
                </a:solidFill>
                <a:latin typeface="Arial" panose="020B0604020202020204" pitchFamily="34" charset="0"/>
                <a:cs typeface="Arial" panose="020B0604020202020204" pitchFamily="34" charset="0"/>
              </a:rPr>
              <a:t>Total Revenue: </a:t>
            </a:r>
            <a:r>
              <a:rPr lang="en-US" sz="1200" b="1" kern="0" dirty="0">
                <a:solidFill>
                  <a:srgbClr val="0070C0"/>
                </a:solidFill>
                <a:latin typeface="Arial" panose="020B0604020202020204" pitchFamily="34" charset="0"/>
                <a:cs typeface="Arial" panose="020B0604020202020204" pitchFamily="34" charset="0"/>
              </a:rPr>
              <a:t>$590m </a:t>
            </a:r>
          </a:p>
        </p:txBody>
      </p:sp>
      <p:sp>
        <p:nvSpPr>
          <p:cNvPr id="159" name="TextBox 34">
            <a:extLst>
              <a:ext uri="{FF2B5EF4-FFF2-40B4-BE49-F238E27FC236}">
                <a16:creationId xmlns:a16="http://schemas.microsoft.com/office/drawing/2014/main" id="{28D9315E-343C-4AA5-819F-7EAA9D3FC3BA}"/>
              </a:ext>
            </a:extLst>
          </p:cNvPr>
          <p:cNvSpPr txBox="1"/>
          <p:nvPr/>
        </p:nvSpPr>
        <p:spPr>
          <a:xfrm>
            <a:off x="1533183" y="2642427"/>
            <a:ext cx="1444752"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IN" b="1" dirty="0">
                <a:solidFill>
                  <a:schemeClr val="tx1">
                    <a:lumMod val="65000"/>
                    <a:lumOff val="35000"/>
                  </a:schemeClr>
                </a:solidFill>
                <a:latin typeface="Arial" panose="020B0604020202020204" pitchFamily="34" charset="0"/>
                <a:cs typeface="Arial" panose="020B0604020202020204" pitchFamily="34" charset="0"/>
              </a:rPr>
              <a:t>Antalya</a:t>
            </a:r>
            <a:endParaRPr lang="en-US"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60" name="Isosceles Triangle 159">
            <a:extLst>
              <a:ext uri="{FF2B5EF4-FFF2-40B4-BE49-F238E27FC236}">
                <a16:creationId xmlns:a16="http://schemas.microsoft.com/office/drawing/2014/main" id="{EA05BA7B-D17A-4D9B-9AFF-5A4486025597}"/>
              </a:ext>
            </a:extLst>
          </p:cNvPr>
          <p:cNvSpPr/>
          <p:nvPr/>
        </p:nvSpPr>
        <p:spPr>
          <a:xfrm flipV="1">
            <a:off x="2697150" y="2698993"/>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65" name="TextBox 34">
            <a:extLst>
              <a:ext uri="{FF2B5EF4-FFF2-40B4-BE49-F238E27FC236}">
                <a16:creationId xmlns:a16="http://schemas.microsoft.com/office/drawing/2014/main" id="{A3A8F3C7-88F5-4B4D-8964-700C7506CC9F}"/>
              </a:ext>
            </a:extLst>
          </p:cNvPr>
          <p:cNvSpPr txBox="1"/>
          <p:nvPr/>
        </p:nvSpPr>
        <p:spPr>
          <a:xfrm>
            <a:off x="1531738" y="2301308"/>
            <a:ext cx="1444752"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IN" b="1" dirty="0">
                <a:solidFill>
                  <a:schemeClr val="tx2"/>
                </a:solidFill>
                <a:latin typeface="Arial" panose="020B0604020202020204" pitchFamily="34" charset="0"/>
                <a:cs typeface="Arial" panose="020B0604020202020204" pitchFamily="34" charset="0"/>
              </a:rPr>
              <a:t>Mediterranean</a:t>
            </a:r>
          </a:p>
        </p:txBody>
      </p:sp>
      <p:sp>
        <p:nvSpPr>
          <p:cNvPr id="166" name="Isosceles Triangle 165">
            <a:extLst>
              <a:ext uri="{FF2B5EF4-FFF2-40B4-BE49-F238E27FC236}">
                <a16:creationId xmlns:a16="http://schemas.microsoft.com/office/drawing/2014/main" id="{4DDF0C72-14E6-46FC-BB7B-2BB177279836}"/>
              </a:ext>
            </a:extLst>
          </p:cNvPr>
          <p:cNvSpPr/>
          <p:nvPr/>
        </p:nvSpPr>
        <p:spPr>
          <a:xfrm flipV="1">
            <a:off x="2695705" y="2356539"/>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68" name="TextBox 34">
            <a:extLst>
              <a:ext uri="{FF2B5EF4-FFF2-40B4-BE49-F238E27FC236}">
                <a16:creationId xmlns:a16="http://schemas.microsoft.com/office/drawing/2014/main" id="{B7E9B4CC-4B82-49E6-BC6F-52BD1C94C9B0}"/>
              </a:ext>
            </a:extLst>
          </p:cNvPr>
          <p:cNvSpPr txBox="1"/>
          <p:nvPr/>
        </p:nvSpPr>
        <p:spPr>
          <a:xfrm>
            <a:off x="1531738" y="1949160"/>
            <a:ext cx="1444752" cy="259292"/>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sz="1100" b="1" dirty="0">
                <a:solidFill>
                  <a:schemeClr val="tx2"/>
                </a:solidFill>
                <a:latin typeface="Arial" panose="020B0604020202020204" pitchFamily="34" charset="0"/>
                <a:cs typeface="Arial" panose="020B0604020202020204" pitchFamily="34" charset="0"/>
              </a:rPr>
              <a:t>Turkey</a:t>
            </a:r>
          </a:p>
        </p:txBody>
      </p:sp>
      <p:sp>
        <p:nvSpPr>
          <p:cNvPr id="169" name="Isosceles Triangle 168">
            <a:extLst>
              <a:ext uri="{FF2B5EF4-FFF2-40B4-BE49-F238E27FC236}">
                <a16:creationId xmlns:a16="http://schemas.microsoft.com/office/drawing/2014/main" id="{B8378841-3CFA-4AAD-9CCF-4FF181A7FB28}"/>
              </a:ext>
            </a:extLst>
          </p:cNvPr>
          <p:cNvSpPr/>
          <p:nvPr/>
        </p:nvSpPr>
        <p:spPr>
          <a:xfrm flipV="1">
            <a:off x="2695705" y="2027734"/>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pic>
        <p:nvPicPr>
          <p:cNvPr id="170" name="Picture 169">
            <a:extLst>
              <a:ext uri="{FF2B5EF4-FFF2-40B4-BE49-F238E27FC236}">
                <a16:creationId xmlns:a16="http://schemas.microsoft.com/office/drawing/2014/main" id="{436F8594-50E8-4830-9D97-D4A18C53112D}"/>
              </a:ext>
            </a:extLst>
          </p:cNvPr>
          <p:cNvPicPr>
            <a:picLocks noChangeAspect="1"/>
          </p:cNvPicPr>
          <p:nvPr/>
        </p:nvPicPr>
        <p:blipFill>
          <a:blip r:embed="rId3"/>
          <a:stretch>
            <a:fillRect/>
          </a:stretch>
        </p:blipFill>
        <p:spPr>
          <a:xfrm>
            <a:off x="7203275" y="1875045"/>
            <a:ext cx="142823" cy="1009959"/>
          </a:xfrm>
          <a:prstGeom prst="rect">
            <a:avLst/>
          </a:prstGeom>
        </p:spPr>
      </p:pic>
      <p:sp>
        <p:nvSpPr>
          <p:cNvPr id="171" name="TextBox 31">
            <a:extLst>
              <a:ext uri="{FF2B5EF4-FFF2-40B4-BE49-F238E27FC236}">
                <a16:creationId xmlns:a16="http://schemas.microsoft.com/office/drawing/2014/main" id="{3795EC0D-B80A-40B9-93FA-5624857D01DD}"/>
              </a:ext>
            </a:extLst>
          </p:cNvPr>
          <p:cNvSpPr txBox="1"/>
          <p:nvPr/>
        </p:nvSpPr>
        <p:spPr>
          <a:xfrm>
            <a:off x="8697890" y="1575573"/>
            <a:ext cx="1499445" cy="242912"/>
          </a:xfrm>
          <a:prstGeom prst="rect">
            <a:avLst/>
          </a:prstGeom>
          <a:solidFill>
            <a:srgbClr val="8FBAEE"/>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100" b="1" dirty="0">
                <a:solidFill>
                  <a:schemeClr val="tx1"/>
                </a:solidFill>
                <a:latin typeface="Arial" panose="020B0604020202020204" pitchFamily="34" charset="0"/>
                <a:cs typeface="Arial" panose="020B0604020202020204" pitchFamily="34" charset="0"/>
              </a:rPr>
              <a:t>Outlet Performance</a:t>
            </a:r>
          </a:p>
        </p:txBody>
      </p:sp>
      <p:sp>
        <p:nvSpPr>
          <p:cNvPr id="172" name="TextBox 31">
            <a:extLst>
              <a:ext uri="{FF2B5EF4-FFF2-40B4-BE49-F238E27FC236}">
                <a16:creationId xmlns:a16="http://schemas.microsoft.com/office/drawing/2014/main" id="{4125E44F-A153-43BC-BCF6-7FF6B4E828D8}"/>
              </a:ext>
            </a:extLst>
          </p:cNvPr>
          <p:cNvSpPr txBox="1"/>
          <p:nvPr/>
        </p:nvSpPr>
        <p:spPr>
          <a:xfrm>
            <a:off x="10278822" y="1575573"/>
            <a:ext cx="1447981" cy="202483"/>
          </a:xfrm>
          <a:prstGeom prst="rect">
            <a:avLst/>
          </a:prstGeom>
          <a:solidFill>
            <a:schemeClr val="accent1">
              <a:lumMod val="40000"/>
              <a:lumOff val="60000"/>
            </a:schemeClr>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100" b="1" dirty="0">
                <a:solidFill>
                  <a:schemeClr val="tx1"/>
                </a:solidFill>
                <a:latin typeface="Arial" panose="020B0604020202020204" pitchFamily="34" charset="0"/>
                <a:cs typeface="Arial" panose="020B0604020202020204" pitchFamily="34" charset="0"/>
              </a:rPr>
              <a:t>Competitor Outlets</a:t>
            </a:r>
          </a:p>
        </p:txBody>
      </p:sp>
      <p:sp>
        <p:nvSpPr>
          <p:cNvPr id="174" name="TextBox 31">
            <a:extLst>
              <a:ext uri="{FF2B5EF4-FFF2-40B4-BE49-F238E27FC236}">
                <a16:creationId xmlns:a16="http://schemas.microsoft.com/office/drawing/2014/main" id="{F78AF0AF-9710-4F3F-9738-E2D7B615CCD6}"/>
              </a:ext>
            </a:extLst>
          </p:cNvPr>
          <p:cNvSpPr txBox="1"/>
          <p:nvPr/>
        </p:nvSpPr>
        <p:spPr>
          <a:xfrm>
            <a:off x="7172741" y="1575573"/>
            <a:ext cx="1437997" cy="277217"/>
          </a:xfrm>
          <a:prstGeom prst="rect">
            <a:avLst/>
          </a:prstGeom>
          <a:solidFill>
            <a:schemeClr val="accent3">
              <a:lumMod val="50000"/>
            </a:schemeClr>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100" b="1" dirty="0">
                <a:solidFill>
                  <a:schemeClr val="bg1"/>
                </a:solidFill>
                <a:latin typeface="Arial" panose="020B0604020202020204" pitchFamily="34" charset="0"/>
                <a:cs typeface="Arial" panose="020B0604020202020204" pitchFamily="34" charset="0"/>
              </a:rPr>
              <a:t>Outlet Details</a:t>
            </a:r>
          </a:p>
        </p:txBody>
      </p:sp>
      <p:pic>
        <p:nvPicPr>
          <p:cNvPr id="1032" name="Picture 8">
            <a:extLst>
              <a:ext uri="{FF2B5EF4-FFF2-40B4-BE49-F238E27FC236}">
                <a16:creationId xmlns:a16="http://schemas.microsoft.com/office/drawing/2014/main" id="{106CDDDD-9BCF-42F3-AA55-B29DFB145D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7793" y="1597951"/>
            <a:ext cx="864528" cy="370666"/>
          </a:xfrm>
          <a:prstGeom prst="rect">
            <a:avLst/>
          </a:prstGeom>
          <a:noFill/>
          <a:extLst>
            <a:ext uri="{909E8E84-426E-40DD-AFC4-6F175D3DCCD1}">
              <a14:hiddenFill xmlns:a14="http://schemas.microsoft.com/office/drawing/2010/main">
                <a:solidFill>
                  <a:srgbClr val="FFFFFF"/>
                </a:solidFill>
              </a14:hiddenFill>
            </a:ext>
          </a:extLst>
        </p:spPr>
      </p:pic>
      <p:sp>
        <p:nvSpPr>
          <p:cNvPr id="158" name="TextBox 31">
            <a:extLst>
              <a:ext uri="{FF2B5EF4-FFF2-40B4-BE49-F238E27FC236}">
                <a16:creationId xmlns:a16="http://schemas.microsoft.com/office/drawing/2014/main" id="{C080EE20-2D52-44A7-9B62-CFA51B05A795}"/>
              </a:ext>
            </a:extLst>
          </p:cNvPr>
          <p:cNvSpPr txBox="1"/>
          <p:nvPr/>
        </p:nvSpPr>
        <p:spPr>
          <a:xfrm>
            <a:off x="434752" y="2638047"/>
            <a:ext cx="1003961"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en-US" sz="1200" b="1" dirty="0">
                <a:solidFill>
                  <a:schemeClr val="tx1">
                    <a:lumMod val="65000"/>
                    <a:lumOff val="35000"/>
                  </a:schemeClr>
                </a:solidFill>
                <a:latin typeface="Arial" panose="020B0604020202020204" pitchFamily="34" charset="0"/>
                <a:cs typeface="Arial" panose="020B0604020202020204" pitchFamily="34" charset="0"/>
              </a:rPr>
              <a:t>Province</a:t>
            </a:r>
          </a:p>
        </p:txBody>
      </p:sp>
      <p:sp>
        <p:nvSpPr>
          <p:cNvPr id="164" name="TextBox 31">
            <a:extLst>
              <a:ext uri="{FF2B5EF4-FFF2-40B4-BE49-F238E27FC236}">
                <a16:creationId xmlns:a16="http://schemas.microsoft.com/office/drawing/2014/main" id="{117B007A-6F9A-40A5-B2A6-F0FD0DD353EE}"/>
              </a:ext>
            </a:extLst>
          </p:cNvPr>
          <p:cNvSpPr txBox="1"/>
          <p:nvPr/>
        </p:nvSpPr>
        <p:spPr>
          <a:xfrm>
            <a:off x="643918" y="2334885"/>
            <a:ext cx="822433" cy="20574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en-US" sz="1200" b="1" dirty="0">
                <a:solidFill>
                  <a:schemeClr val="tx1">
                    <a:lumMod val="65000"/>
                    <a:lumOff val="35000"/>
                  </a:schemeClr>
                </a:solidFill>
                <a:latin typeface="Arial" panose="020B0604020202020204" pitchFamily="34" charset="0"/>
                <a:cs typeface="Arial" panose="020B0604020202020204" pitchFamily="34" charset="0"/>
              </a:rPr>
              <a:t>Region</a:t>
            </a:r>
          </a:p>
        </p:txBody>
      </p:sp>
      <p:sp>
        <p:nvSpPr>
          <p:cNvPr id="167" name="TextBox 31">
            <a:extLst>
              <a:ext uri="{FF2B5EF4-FFF2-40B4-BE49-F238E27FC236}">
                <a16:creationId xmlns:a16="http://schemas.microsoft.com/office/drawing/2014/main" id="{6147A86E-8721-4BD7-A6C3-5D7261375426}"/>
              </a:ext>
            </a:extLst>
          </p:cNvPr>
          <p:cNvSpPr txBox="1"/>
          <p:nvPr/>
        </p:nvSpPr>
        <p:spPr>
          <a:xfrm>
            <a:off x="353687" y="1975246"/>
            <a:ext cx="1156114" cy="23387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en-US" sz="1200" b="1" dirty="0">
                <a:solidFill>
                  <a:schemeClr val="tx1">
                    <a:lumMod val="65000"/>
                    <a:lumOff val="35000"/>
                  </a:schemeClr>
                </a:solidFill>
                <a:latin typeface="Arial" panose="020B0604020202020204" pitchFamily="34" charset="0"/>
                <a:cs typeface="Arial" panose="020B0604020202020204" pitchFamily="34" charset="0"/>
              </a:rPr>
              <a:t>Country</a:t>
            </a:r>
          </a:p>
        </p:txBody>
      </p:sp>
      <p:graphicFrame>
        <p:nvGraphicFramePr>
          <p:cNvPr id="83" name="Table 82">
            <a:extLst>
              <a:ext uri="{FF2B5EF4-FFF2-40B4-BE49-F238E27FC236}">
                <a16:creationId xmlns:a16="http://schemas.microsoft.com/office/drawing/2014/main" id="{25350036-BF9C-44E9-8054-5C1DE844BB93}"/>
              </a:ext>
            </a:extLst>
          </p:cNvPr>
          <p:cNvGraphicFramePr>
            <a:graphicFrameLocks noGrp="1"/>
          </p:cNvGraphicFramePr>
          <p:nvPr>
            <p:extLst>
              <p:ext uri="{D42A27DB-BD31-4B8C-83A1-F6EECF244321}">
                <p14:modId xmlns:p14="http://schemas.microsoft.com/office/powerpoint/2010/main" val="826331668"/>
              </p:ext>
            </p:extLst>
          </p:nvPr>
        </p:nvGraphicFramePr>
        <p:xfrm>
          <a:off x="7394389" y="1837321"/>
          <a:ext cx="4331753" cy="1066743"/>
        </p:xfrm>
        <a:graphic>
          <a:graphicData uri="http://schemas.openxmlformats.org/drawingml/2006/table">
            <a:tbl>
              <a:tblPr>
                <a:tableStyleId>{8A107856-5554-42FB-B03E-39F5DBC370BA}</a:tableStyleId>
              </a:tblPr>
              <a:tblGrid>
                <a:gridCol w="591618">
                  <a:extLst>
                    <a:ext uri="{9D8B030D-6E8A-4147-A177-3AD203B41FA5}">
                      <a16:colId xmlns:a16="http://schemas.microsoft.com/office/drawing/2014/main" val="4271545731"/>
                    </a:ext>
                  </a:extLst>
                </a:gridCol>
                <a:gridCol w="652624">
                  <a:extLst>
                    <a:ext uri="{9D8B030D-6E8A-4147-A177-3AD203B41FA5}">
                      <a16:colId xmlns:a16="http://schemas.microsoft.com/office/drawing/2014/main" val="1072664606"/>
                    </a:ext>
                  </a:extLst>
                </a:gridCol>
                <a:gridCol w="778403">
                  <a:extLst>
                    <a:ext uri="{9D8B030D-6E8A-4147-A177-3AD203B41FA5}">
                      <a16:colId xmlns:a16="http://schemas.microsoft.com/office/drawing/2014/main" val="2188845764"/>
                    </a:ext>
                  </a:extLst>
                </a:gridCol>
                <a:gridCol w="823336">
                  <a:extLst>
                    <a:ext uri="{9D8B030D-6E8A-4147-A177-3AD203B41FA5}">
                      <a16:colId xmlns:a16="http://schemas.microsoft.com/office/drawing/2014/main" val="2800059364"/>
                    </a:ext>
                  </a:extLst>
                </a:gridCol>
                <a:gridCol w="720419">
                  <a:extLst>
                    <a:ext uri="{9D8B030D-6E8A-4147-A177-3AD203B41FA5}">
                      <a16:colId xmlns:a16="http://schemas.microsoft.com/office/drawing/2014/main" val="20004"/>
                    </a:ext>
                  </a:extLst>
                </a:gridCol>
                <a:gridCol w="765353">
                  <a:extLst>
                    <a:ext uri="{9D8B030D-6E8A-4147-A177-3AD203B41FA5}">
                      <a16:colId xmlns:a16="http://schemas.microsoft.com/office/drawing/2014/main" val="3135522068"/>
                    </a:ext>
                  </a:extLst>
                </a:gridCol>
              </a:tblGrid>
              <a:tr h="358083">
                <a:tc>
                  <a:txBody>
                    <a:bodyPr/>
                    <a:lstStyle/>
                    <a:p>
                      <a:pPr algn="ctr" fontAlgn="b"/>
                      <a:r>
                        <a:rPr lang="en-IN" sz="1000" b="0" i="0" u="none" strike="noStrike" dirty="0">
                          <a:solidFill>
                            <a:schemeClr val="bg1"/>
                          </a:solidFill>
                          <a:effectLst/>
                          <a:latin typeface="+mn-lt"/>
                        </a:rPr>
                        <a:t>Zip Code</a:t>
                      </a:r>
                      <a:endParaRPr lang="en-IN" sz="1000" b="1" i="0" u="none" strike="noStrike" dirty="0">
                        <a:solidFill>
                          <a:schemeClr val="bg1"/>
                        </a:solidFill>
                        <a:effectLst/>
                        <a:latin typeface="Arial" panose="020B0604020202020204" pitchFamily="34" charset="0"/>
                      </a:endParaRPr>
                    </a:p>
                  </a:txBody>
                  <a:tcPr marL="9525" marR="9525" marT="9525" marB="0" anchor="ctr">
                    <a:solidFill>
                      <a:schemeClr val="accent1">
                        <a:lumMod val="50000"/>
                      </a:schemeClr>
                    </a:solidFill>
                  </a:tcPr>
                </a:tc>
                <a:tc>
                  <a:txBody>
                    <a:bodyPr/>
                    <a:lstStyle/>
                    <a:p>
                      <a:pPr algn="ctr" fontAlgn="b"/>
                      <a:r>
                        <a:rPr lang="en-IN" sz="1000" u="none" strike="noStrike" dirty="0">
                          <a:solidFill>
                            <a:schemeClr val="bg1"/>
                          </a:solidFill>
                          <a:effectLst/>
                        </a:rPr>
                        <a:t>Outlet ID</a:t>
                      </a:r>
                      <a:endParaRPr lang="en-IN" sz="1000" b="1" i="0" u="none" strike="noStrike" dirty="0">
                        <a:solidFill>
                          <a:schemeClr val="bg1"/>
                        </a:solidFill>
                        <a:effectLst/>
                        <a:latin typeface="Arial" panose="020B0604020202020204" pitchFamily="34" charset="0"/>
                      </a:endParaRPr>
                    </a:p>
                  </a:txBody>
                  <a:tcPr marL="9525" marR="9525" marT="9525" marB="0" anchor="ctr">
                    <a:solidFill>
                      <a:schemeClr val="accent1">
                        <a:lumMod val="50000"/>
                      </a:schemeClr>
                    </a:solidFill>
                  </a:tcPr>
                </a:tc>
                <a:tc>
                  <a:txBody>
                    <a:bodyPr/>
                    <a:lstStyle/>
                    <a:p>
                      <a:pPr algn="ctr" fontAlgn="b"/>
                      <a:r>
                        <a:rPr lang="en-IN" sz="1000" u="none" strike="noStrike" dirty="0">
                          <a:solidFill>
                            <a:schemeClr val="bg1"/>
                          </a:solidFill>
                          <a:effectLst/>
                        </a:rPr>
                        <a:t>Name</a:t>
                      </a:r>
                      <a:endParaRPr lang="en-IN" sz="1000" b="1" i="0" u="none" strike="noStrike" dirty="0">
                        <a:solidFill>
                          <a:schemeClr val="bg1"/>
                        </a:solidFill>
                        <a:effectLst/>
                        <a:latin typeface="Arial" panose="020B0604020202020204" pitchFamily="34" charset="0"/>
                      </a:endParaRPr>
                    </a:p>
                  </a:txBody>
                  <a:tcPr marL="9525" marR="9525" marT="9525" marB="0" anchor="ctr">
                    <a:solidFill>
                      <a:schemeClr val="accent1">
                        <a:lumMod val="50000"/>
                      </a:schemeClr>
                    </a:solidFill>
                  </a:tcPr>
                </a:tc>
                <a:tc>
                  <a:txBody>
                    <a:bodyPr/>
                    <a:lstStyle/>
                    <a:p>
                      <a:pPr algn="ctr" fontAlgn="b"/>
                      <a:r>
                        <a:rPr lang="en-IN" sz="1000" u="none" strike="noStrike" dirty="0">
                          <a:solidFill>
                            <a:schemeClr val="bg1"/>
                          </a:solidFill>
                          <a:effectLst/>
                        </a:rPr>
                        <a:t>Category</a:t>
                      </a:r>
                      <a:endParaRPr lang="en-IN" sz="1000" b="1" i="0" u="none" strike="noStrike" dirty="0">
                        <a:solidFill>
                          <a:schemeClr val="bg1"/>
                        </a:solidFill>
                        <a:effectLst/>
                        <a:latin typeface="Arial" panose="020B0604020202020204" pitchFamily="34" charset="0"/>
                      </a:endParaRPr>
                    </a:p>
                  </a:txBody>
                  <a:tcPr marL="9525" marR="9525" marT="9525" marB="0" anchor="ctr">
                    <a:solidFill>
                      <a:schemeClr val="accent1">
                        <a:lumMod val="50000"/>
                      </a:schemeClr>
                    </a:solidFill>
                  </a:tcPr>
                </a:tc>
                <a:tc>
                  <a:txBody>
                    <a:bodyPr/>
                    <a:lstStyle/>
                    <a:p>
                      <a:pPr algn="ctr" fontAlgn="b"/>
                      <a:r>
                        <a:rPr lang="en-IN" sz="1000" u="none" strike="noStrike" kern="1200" dirty="0">
                          <a:solidFill>
                            <a:schemeClr val="bg1"/>
                          </a:solidFill>
                          <a:effectLst/>
                          <a:latin typeface="+mn-lt"/>
                          <a:ea typeface="+mn-ea"/>
                          <a:cs typeface="+mn-cs"/>
                        </a:rPr>
                        <a:t>Area (sq. ft</a:t>
                      </a:r>
                      <a:r>
                        <a:rPr lang="en-IN" sz="1000" b="0" i="0" u="none" strike="noStrike" dirty="0">
                          <a:solidFill>
                            <a:schemeClr val="bg1"/>
                          </a:solidFill>
                          <a:effectLst/>
                          <a:latin typeface="Arial" panose="020B0604020202020204" pitchFamily="34" charset="0"/>
                        </a:rPr>
                        <a:t>)</a:t>
                      </a:r>
                    </a:p>
                  </a:txBody>
                  <a:tcPr marL="9525" marR="9525" marT="9525" marB="0" anchor="ctr">
                    <a:solidFill>
                      <a:schemeClr val="accent1">
                        <a:lumMod val="50000"/>
                      </a:schemeClr>
                    </a:solidFill>
                  </a:tcPr>
                </a:tc>
                <a:tc>
                  <a:txBody>
                    <a:bodyPr/>
                    <a:lstStyle/>
                    <a:p>
                      <a:pPr algn="ctr" fontAlgn="b"/>
                      <a:r>
                        <a:rPr lang="en-US" sz="1000" u="none" strike="noStrike" kern="1200" dirty="0">
                          <a:solidFill>
                            <a:schemeClr val="bg1"/>
                          </a:solidFill>
                          <a:effectLst/>
                          <a:latin typeface="+mn-lt"/>
                          <a:ea typeface="+mn-ea"/>
                          <a:cs typeface="+mn-cs"/>
                        </a:rPr>
                        <a:t>Cabinet Model</a:t>
                      </a:r>
                      <a:endParaRPr lang="en-IN" sz="1000" u="none" strike="noStrike" kern="1200" dirty="0">
                        <a:solidFill>
                          <a:schemeClr val="bg1"/>
                        </a:solidFill>
                        <a:effectLst/>
                        <a:latin typeface="+mn-lt"/>
                        <a:ea typeface="+mn-ea"/>
                        <a:cs typeface="+mn-cs"/>
                      </a:endParaRPr>
                    </a:p>
                  </a:txBody>
                  <a:tcPr marL="9525" marR="9525" marT="9525" marB="0" anchor="ctr">
                    <a:solidFill>
                      <a:schemeClr val="accent1">
                        <a:lumMod val="50000"/>
                      </a:schemeClr>
                    </a:solidFill>
                  </a:tcPr>
                </a:tc>
                <a:extLst>
                  <a:ext uri="{0D108BD9-81ED-4DB2-BD59-A6C34878D82A}">
                    <a16:rowId xmlns:a16="http://schemas.microsoft.com/office/drawing/2014/main" val="2010142870"/>
                  </a:ext>
                </a:extLst>
              </a:tr>
              <a:tr h="129592">
                <a:tc>
                  <a:txBody>
                    <a:bodyPr/>
                    <a:lstStyle/>
                    <a:p>
                      <a:pPr algn="ctr" fontAlgn="b"/>
                      <a:r>
                        <a:rPr lang="en-US" sz="900" b="0" i="0" u="none" strike="noStrike" dirty="0">
                          <a:effectLst/>
                          <a:latin typeface="Arial" panose="020B0604020202020204" pitchFamily="34" charset="0"/>
                          <a:cs typeface="Arial" panose="020B0604020202020204" pitchFamily="34" charset="0"/>
                        </a:rPr>
                        <a:t>0</a:t>
                      </a:r>
                      <a:r>
                        <a:rPr lang="en-IN" sz="900" b="0" i="0" u="none" strike="noStrike" dirty="0">
                          <a:effectLst/>
                          <a:latin typeface="Arial" panose="020B0604020202020204" pitchFamily="34" charset="0"/>
                          <a:cs typeface="Arial" panose="020B0604020202020204" pitchFamily="34" charset="0"/>
                        </a:rPr>
                        <a:t>7112</a:t>
                      </a:r>
                    </a:p>
                  </a:txBody>
                  <a:tcPr marL="9525" marR="9525" marT="9525" marB="0" anchor="ctr"/>
                </a:tc>
                <a:tc>
                  <a:txBody>
                    <a:bodyPr/>
                    <a:lstStyle/>
                    <a:p>
                      <a:pPr algn="ctr" rtl="0" fontAlgn="b"/>
                      <a:r>
                        <a:rPr lang="en-US" sz="900" b="0" i="0" u="none" strike="noStrike">
                          <a:solidFill>
                            <a:srgbClr val="000000"/>
                          </a:solidFill>
                          <a:effectLst/>
                          <a:latin typeface="Arial" panose="020B0604020202020204" pitchFamily="34" charset="0"/>
                        </a:rPr>
                        <a:t>231</a:t>
                      </a:r>
                      <a:endParaRPr lang="en-US" sz="9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900" b="0" i="0" u="none" strike="noStrike" dirty="0">
                          <a:effectLst/>
                          <a:latin typeface="Arial" panose="020B0604020202020204" pitchFamily="34" charset="0"/>
                          <a:cs typeface="Arial" panose="020B0604020202020204" pitchFamily="34" charset="0"/>
                        </a:rPr>
                        <a:t>M</a:t>
                      </a:r>
                      <a:r>
                        <a:rPr lang="en-IN" sz="900" b="0" i="0" u="none" strike="noStrike" dirty="0">
                          <a:effectLst/>
                          <a:latin typeface="Arial" panose="020B0604020202020204" pitchFamily="34" charset="0"/>
                          <a:cs typeface="Arial" panose="020B0604020202020204" pitchFamily="34" charset="0"/>
                        </a:rPr>
                        <a:t>atiz</a:t>
                      </a:r>
                    </a:p>
                  </a:txBody>
                  <a:tcPr marL="9525" marR="9525" marT="9525" marB="0" anchor="ctr"/>
                </a:tc>
                <a:tc>
                  <a:txBody>
                    <a:bodyPr/>
                    <a:lstStyle/>
                    <a:p>
                      <a:pPr algn="ctr" fontAlgn="b"/>
                      <a:r>
                        <a:rPr lang="en-IN" sz="900" u="none" strike="noStrike">
                          <a:effectLst/>
                          <a:latin typeface="Arial" panose="020B0604020202020204" pitchFamily="34" charset="0"/>
                          <a:cs typeface="Arial" panose="020B0604020202020204" pitchFamily="34" charset="0"/>
                        </a:rPr>
                        <a:t> Super Market</a:t>
                      </a:r>
                      <a:endParaRPr lang="en-IN" sz="900" b="0" i="0" u="none" strike="noStrike" dirty="0">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b"/>
                      <a:r>
                        <a:rPr lang="en-US" sz="900" b="0" i="0" u="none" strike="noStrike" dirty="0">
                          <a:solidFill>
                            <a:srgbClr val="000000"/>
                          </a:solidFill>
                          <a:effectLst/>
                          <a:latin typeface="Arial" panose="020B0604020202020204" pitchFamily="34" charset="0"/>
                        </a:rPr>
                        <a:t>7000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Display</a:t>
                      </a:r>
                    </a:p>
                  </a:txBody>
                  <a:tcPr marL="9525" marR="9525" marT="9525" marB="0" anchor="b"/>
                </a:tc>
                <a:extLst>
                  <a:ext uri="{0D108BD9-81ED-4DB2-BD59-A6C34878D82A}">
                    <a16:rowId xmlns:a16="http://schemas.microsoft.com/office/drawing/2014/main" val="985438575"/>
                  </a:ext>
                </a:extLst>
              </a:tr>
              <a:tr h="0">
                <a:tc>
                  <a:txBody>
                    <a:bodyPr/>
                    <a:lstStyle/>
                    <a:p>
                      <a:pPr algn="ctr" fontAlgn="b"/>
                      <a:r>
                        <a:rPr lang="en-US" sz="900" b="0" i="0" u="none" strike="noStrike" dirty="0">
                          <a:effectLst/>
                          <a:latin typeface="Arial" panose="020B0604020202020204" pitchFamily="34" charset="0"/>
                          <a:cs typeface="Arial" panose="020B0604020202020204" pitchFamily="34" charset="0"/>
                        </a:rPr>
                        <a:t>0</a:t>
                      </a:r>
                      <a:r>
                        <a:rPr lang="en-IN" sz="900" b="0" i="0" u="none" strike="noStrike" dirty="0">
                          <a:effectLst/>
                          <a:latin typeface="Arial" panose="020B0604020202020204" pitchFamily="34" charset="0"/>
                          <a:cs typeface="Arial" panose="020B0604020202020204" pitchFamily="34" charset="0"/>
                        </a:rPr>
                        <a:t>7190</a:t>
                      </a:r>
                    </a:p>
                  </a:txBody>
                  <a:tcPr marL="9525" marR="9525" marT="9525" marB="0" anchor="ctr"/>
                </a:tc>
                <a:tc>
                  <a:txBody>
                    <a:bodyPr/>
                    <a:lstStyle/>
                    <a:p>
                      <a:pPr algn="ctr" rtl="0" fontAlgn="b"/>
                      <a:r>
                        <a:rPr lang="en-US" sz="900" b="0" i="0" u="none" strike="noStrike">
                          <a:solidFill>
                            <a:srgbClr val="000000"/>
                          </a:solidFill>
                          <a:effectLst/>
                          <a:latin typeface="Arial" panose="020B0604020202020204" pitchFamily="34" charset="0"/>
                        </a:rPr>
                        <a:t>232</a:t>
                      </a:r>
                      <a:endParaRPr lang="en-US" sz="9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IN" sz="900" b="1" dirty="0">
                          <a:solidFill>
                            <a:schemeClr val="tx1">
                              <a:lumMod val="65000"/>
                              <a:lumOff val="35000"/>
                            </a:schemeClr>
                          </a:solidFill>
                          <a:latin typeface="Arial" panose="020B0604020202020204" pitchFamily="34" charset="0"/>
                          <a:cs typeface="Arial" panose="020B0604020202020204" pitchFamily="34" charset="0"/>
                        </a:rPr>
                        <a:t>Meyhanesi</a:t>
                      </a:r>
                      <a:endParaRPr lang="en-IN" sz="900" b="0" i="0" u="none" strike="noStrike" dirty="0">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900" u="none" strike="noStrike">
                          <a:effectLst/>
                          <a:latin typeface="Arial" panose="020B0604020202020204" pitchFamily="34" charset="0"/>
                          <a:cs typeface="Arial" panose="020B0604020202020204" pitchFamily="34" charset="0"/>
                        </a:rPr>
                        <a:t> Restaurant</a:t>
                      </a:r>
                      <a:endParaRPr lang="en-IN" sz="900" b="0" i="0" u="none" strike="noStrike" dirty="0">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b"/>
                      <a:r>
                        <a:rPr lang="en-US" sz="900" b="0" i="0" u="none" strike="noStrike" dirty="0">
                          <a:solidFill>
                            <a:srgbClr val="000000"/>
                          </a:solidFill>
                          <a:effectLst/>
                          <a:latin typeface="Arial" panose="020B0604020202020204" pitchFamily="34" charset="0"/>
                        </a:rPr>
                        <a:t>2500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Freezer</a:t>
                      </a:r>
                    </a:p>
                  </a:txBody>
                  <a:tcPr marL="9525" marR="9525" marT="9525" marB="0" anchor="b"/>
                </a:tc>
                <a:extLst>
                  <a:ext uri="{0D108BD9-81ED-4DB2-BD59-A6C34878D82A}">
                    <a16:rowId xmlns:a16="http://schemas.microsoft.com/office/drawing/2014/main" val="162768288"/>
                  </a:ext>
                </a:extLst>
              </a:tr>
              <a:tr h="148771">
                <a:tc>
                  <a:txBody>
                    <a:bodyPr/>
                    <a:lstStyle/>
                    <a:p>
                      <a:pPr algn="ctr" fontAlgn="b"/>
                      <a:r>
                        <a:rPr lang="en-US" sz="900" b="0" i="0" u="none" strike="noStrike" dirty="0">
                          <a:effectLst/>
                          <a:latin typeface="Arial" panose="020B0604020202020204" pitchFamily="34" charset="0"/>
                          <a:cs typeface="Arial" panose="020B0604020202020204" pitchFamily="34" charset="0"/>
                        </a:rPr>
                        <a:t>0</a:t>
                      </a:r>
                      <a:r>
                        <a:rPr lang="en-IN" sz="900" b="0" i="0" u="none" strike="noStrike" dirty="0">
                          <a:effectLst/>
                          <a:latin typeface="Arial" panose="020B0604020202020204" pitchFamily="34" charset="0"/>
                          <a:cs typeface="Arial" panose="020B0604020202020204" pitchFamily="34" charset="0"/>
                        </a:rPr>
                        <a:t>7050</a:t>
                      </a:r>
                    </a:p>
                  </a:txBody>
                  <a:tcPr marL="9525" marR="9525" marT="9525" marB="0" anchor="ctr"/>
                </a:tc>
                <a:tc>
                  <a:txBody>
                    <a:bodyPr/>
                    <a:lstStyle/>
                    <a:p>
                      <a:pPr algn="ctr" rtl="0" fontAlgn="b"/>
                      <a:r>
                        <a:rPr lang="en-US" sz="900" b="0" i="0" u="none" strike="noStrike">
                          <a:solidFill>
                            <a:srgbClr val="000000"/>
                          </a:solidFill>
                          <a:effectLst/>
                          <a:latin typeface="Arial" panose="020B0604020202020204" pitchFamily="34" charset="0"/>
                        </a:rPr>
                        <a:t>233</a:t>
                      </a:r>
                      <a:endParaRPr lang="en-US" sz="9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900" b="0" i="0" u="none" strike="noStrike" dirty="0">
                          <a:effectLst/>
                          <a:latin typeface="Arial" panose="020B0604020202020204" pitchFamily="34" charset="0"/>
                          <a:cs typeface="Arial" panose="020B0604020202020204" pitchFamily="34" charset="0"/>
                        </a:rPr>
                        <a:t>B</a:t>
                      </a:r>
                      <a:r>
                        <a:rPr lang="en-IN" sz="900" b="0" i="0" u="none" strike="noStrike" dirty="0">
                          <a:effectLst/>
                          <a:latin typeface="Arial" panose="020B0604020202020204" pitchFamily="34" charset="0"/>
                          <a:cs typeface="Arial" panose="020B0604020202020204" pitchFamily="34" charset="0"/>
                        </a:rPr>
                        <a:t>ademalti</a:t>
                      </a:r>
                    </a:p>
                  </a:txBody>
                  <a:tcPr marL="9525" marR="9525" marT="9525" marB="0" anchor="ctr"/>
                </a:tc>
                <a:tc>
                  <a:txBody>
                    <a:bodyPr/>
                    <a:lstStyle/>
                    <a:p>
                      <a:pPr algn="ctr" fontAlgn="b"/>
                      <a:r>
                        <a:rPr lang="en-US" sz="900" b="0" i="0" u="none" strike="noStrike">
                          <a:effectLst/>
                          <a:latin typeface="Arial" panose="020B0604020202020204" pitchFamily="34" charset="0"/>
                          <a:cs typeface="Arial" panose="020B0604020202020204" pitchFamily="34" charset="0"/>
                        </a:rPr>
                        <a:t>Cafe</a:t>
                      </a:r>
                      <a:endParaRPr lang="en-IN" sz="900" b="0" i="0" u="none" strike="noStrike" dirty="0">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b"/>
                      <a:r>
                        <a:rPr lang="en-US" sz="900" b="0" i="0" u="none" strike="noStrike" dirty="0">
                          <a:solidFill>
                            <a:srgbClr val="000000"/>
                          </a:solidFill>
                          <a:effectLst/>
                          <a:latin typeface="Arial" panose="020B0604020202020204" pitchFamily="34" charset="0"/>
                        </a:rPr>
                        <a:t>1543</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Glass Top</a:t>
                      </a:r>
                    </a:p>
                  </a:txBody>
                  <a:tcPr marL="9525" marR="9525" marT="9525" marB="0" anchor="b"/>
                </a:tc>
                <a:extLst>
                  <a:ext uri="{0D108BD9-81ED-4DB2-BD59-A6C34878D82A}">
                    <a16:rowId xmlns:a16="http://schemas.microsoft.com/office/drawing/2014/main" val="1726178257"/>
                  </a:ext>
                </a:extLst>
              </a:tr>
              <a:tr h="43663">
                <a:tc>
                  <a:txBody>
                    <a:bodyPr/>
                    <a:lstStyle/>
                    <a:p>
                      <a:pPr algn="ctr" fontAlgn="b"/>
                      <a:r>
                        <a:rPr lang="en-US" sz="900" b="0" i="0" u="none" strike="noStrike" dirty="0">
                          <a:effectLst/>
                          <a:latin typeface="Arial" panose="020B0604020202020204" pitchFamily="34" charset="0"/>
                          <a:cs typeface="Arial" panose="020B0604020202020204" pitchFamily="34" charset="0"/>
                        </a:rPr>
                        <a:t>0</a:t>
                      </a:r>
                      <a:r>
                        <a:rPr lang="en-IN" sz="900" b="0" i="0" u="none" strike="noStrike" dirty="0">
                          <a:effectLst/>
                          <a:latin typeface="Arial" panose="020B0604020202020204" pitchFamily="34" charset="0"/>
                          <a:cs typeface="Arial" panose="020B0604020202020204" pitchFamily="34" charset="0"/>
                        </a:rPr>
                        <a:t>7310</a:t>
                      </a:r>
                    </a:p>
                  </a:txBody>
                  <a:tcPr marL="9525" marR="9525" marT="9525" marB="0" anchor="ctr"/>
                </a:tc>
                <a:tc>
                  <a:txBody>
                    <a:bodyPr/>
                    <a:lstStyle/>
                    <a:p>
                      <a:pPr algn="ctr" rtl="0" fontAlgn="b"/>
                      <a:r>
                        <a:rPr lang="en-US" sz="900" b="0" i="0" u="none" strike="noStrike" dirty="0">
                          <a:solidFill>
                            <a:srgbClr val="000000"/>
                          </a:solidFill>
                          <a:effectLst/>
                          <a:latin typeface="Arial" panose="020B0604020202020204" pitchFamily="34" charset="0"/>
                        </a:rPr>
                        <a:t>234</a:t>
                      </a:r>
                    </a:p>
                  </a:txBody>
                  <a:tcPr marL="9525" marR="9525" marT="9525" marB="0" anchor="b"/>
                </a:tc>
                <a:tc>
                  <a:txBody>
                    <a:bodyPr/>
                    <a:lstStyle/>
                    <a:p>
                      <a:pPr algn="ctr" fontAlgn="b"/>
                      <a:r>
                        <a:rPr lang="en-US" sz="900" b="0" i="0" u="none" strike="noStrike" dirty="0">
                          <a:effectLst/>
                          <a:latin typeface="Arial" panose="020B0604020202020204" pitchFamily="34" charset="0"/>
                          <a:cs typeface="Arial" panose="020B0604020202020204" pitchFamily="34" charset="0"/>
                        </a:rPr>
                        <a:t>V</a:t>
                      </a:r>
                      <a:r>
                        <a:rPr lang="en-IN" sz="900" b="0" i="0" u="none" strike="noStrike" dirty="0" err="1">
                          <a:effectLst/>
                          <a:latin typeface="Arial" panose="020B0604020202020204" pitchFamily="34" charset="0"/>
                          <a:cs typeface="Arial" panose="020B0604020202020204" pitchFamily="34" charset="0"/>
                        </a:rPr>
                        <a:t>anilla</a:t>
                      </a:r>
                      <a:endParaRPr lang="en-IN" sz="900" b="0" i="0" u="none" strike="noStrike" dirty="0">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900" u="none" strike="noStrike">
                          <a:effectLst/>
                          <a:latin typeface="Arial" panose="020B0604020202020204" pitchFamily="34" charset="0"/>
                          <a:cs typeface="Arial" panose="020B0604020202020204" pitchFamily="34" charset="0"/>
                        </a:rPr>
                        <a:t> Parlour</a:t>
                      </a:r>
                      <a:endParaRPr lang="en-IN" sz="900" b="0" i="0" u="none" strike="noStrike" dirty="0">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b"/>
                      <a:r>
                        <a:rPr lang="en-US" sz="900" b="0" i="0" u="none" strike="noStrike" dirty="0">
                          <a:solidFill>
                            <a:srgbClr val="000000"/>
                          </a:solidFill>
                          <a:effectLst/>
                          <a:latin typeface="Arial" panose="020B0604020202020204" pitchFamily="34" charset="0"/>
                        </a:rPr>
                        <a:t>762</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Open Door</a:t>
                      </a:r>
                    </a:p>
                  </a:txBody>
                  <a:tcPr marL="9525" marR="9525" marT="9525" marB="0" anchor="b"/>
                </a:tc>
                <a:extLst>
                  <a:ext uri="{0D108BD9-81ED-4DB2-BD59-A6C34878D82A}">
                    <a16:rowId xmlns:a16="http://schemas.microsoft.com/office/drawing/2014/main" val="3054375771"/>
                  </a:ext>
                </a:extLst>
              </a:tr>
            </a:tbl>
          </a:graphicData>
        </a:graphic>
      </p:graphicFrame>
      <p:pic>
        <p:nvPicPr>
          <p:cNvPr id="175" name="Picture 174">
            <a:extLst>
              <a:ext uri="{FF2B5EF4-FFF2-40B4-BE49-F238E27FC236}">
                <a16:creationId xmlns:a16="http://schemas.microsoft.com/office/drawing/2014/main" id="{D3715B33-9392-423A-92AA-02EC60097F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960800">
            <a:off x="7136670" y="2176395"/>
            <a:ext cx="429774" cy="429774"/>
          </a:xfrm>
          <a:prstGeom prst="rect">
            <a:avLst/>
          </a:prstGeom>
        </p:spPr>
      </p:pic>
      <p:sp>
        <p:nvSpPr>
          <p:cNvPr id="48" name="TextBox 34">
            <a:extLst>
              <a:ext uri="{FF2B5EF4-FFF2-40B4-BE49-F238E27FC236}">
                <a16:creationId xmlns:a16="http://schemas.microsoft.com/office/drawing/2014/main" id="{DE3025C8-D070-4E08-87A2-BF936F421D20}"/>
              </a:ext>
            </a:extLst>
          </p:cNvPr>
          <p:cNvSpPr txBox="1"/>
          <p:nvPr/>
        </p:nvSpPr>
        <p:spPr>
          <a:xfrm>
            <a:off x="1531738" y="1609044"/>
            <a:ext cx="1444752" cy="259292"/>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Q2 - 2018</a:t>
            </a:r>
            <a:endParaRPr lang="en-US" sz="1100" b="1" dirty="0">
              <a:solidFill>
                <a:schemeClr val="tx2"/>
              </a:solidFill>
              <a:latin typeface="Arial" panose="020B0604020202020204" pitchFamily="34" charset="0"/>
              <a:cs typeface="Arial" panose="020B0604020202020204" pitchFamily="34" charset="0"/>
            </a:endParaRPr>
          </a:p>
        </p:txBody>
      </p:sp>
      <p:sp>
        <p:nvSpPr>
          <p:cNvPr id="49" name="Isosceles Triangle 48">
            <a:extLst>
              <a:ext uri="{FF2B5EF4-FFF2-40B4-BE49-F238E27FC236}">
                <a16:creationId xmlns:a16="http://schemas.microsoft.com/office/drawing/2014/main" id="{AC1129CC-2D5B-4C34-9D97-08277A3B8712}"/>
              </a:ext>
            </a:extLst>
          </p:cNvPr>
          <p:cNvSpPr/>
          <p:nvPr/>
        </p:nvSpPr>
        <p:spPr>
          <a:xfrm flipV="1">
            <a:off x="2695705" y="1687618"/>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50" name="TextBox 31">
            <a:extLst>
              <a:ext uri="{FF2B5EF4-FFF2-40B4-BE49-F238E27FC236}">
                <a16:creationId xmlns:a16="http://schemas.microsoft.com/office/drawing/2014/main" id="{3647DF9C-7C8B-4FBD-9952-570CB6D97014}"/>
              </a:ext>
            </a:extLst>
          </p:cNvPr>
          <p:cNvSpPr txBox="1"/>
          <p:nvPr/>
        </p:nvSpPr>
        <p:spPr>
          <a:xfrm>
            <a:off x="353687" y="1635130"/>
            <a:ext cx="1156114" cy="23387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en-US" sz="1200" b="1" dirty="0">
                <a:solidFill>
                  <a:schemeClr val="tx1">
                    <a:lumMod val="65000"/>
                    <a:lumOff val="35000"/>
                  </a:schemeClr>
                </a:solidFill>
                <a:latin typeface="Arial" panose="020B0604020202020204" pitchFamily="34" charset="0"/>
                <a:cs typeface="Arial" panose="020B0604020202020204" pitchFamily="34" charset="0"/>
              </a:rPr>
              <a:t>Quarter</a:t>
            </a:r>
          </a:p>
        </p:txBody>
      </p:sp>
      <p:pic>
        <p:nvPicPr>
          <p:cNvPr id="10" name="Picture 9">
            <a:extLst>
              <a:ext uri="{FF2B5EF4-FFF2-40B4-BE49-F238E27FC236}">
                <a16:creationId xmlns:a16="http://schemas.microsoft.com/office/drawing/2014/main" id="{E48F378A-3912-4DCB-8809-BA7D56BB6177}"/>
              </a:ext>
            </a:extLst>
          </p:cNvPr>
          <p:cNvPicPr>
            <a:picLocks noChangeAspect="1"/>
          </p:cNvPicPr>
          <p:nvPr/>
        </p:nvPicPr>
        <p:blipFill rotWithShape="1">
          <a:blip r:embed="rId6"/>
          <a:srcRect l="28500" t="27366" r="23984" b="16451"/>
          <a:stretch/>
        </p:blipFill>
        <p:spPr>
          <a:xfrm>
            <a:off x="7171757" y="3463060"/>
            <a:ext cx="4576101" cy="3143376"/>
          </a:xfrm>
          <a:prstGeom prst="rect">
            <a:avLst/>
          </a:prstGeom>
          <a:ln w="19050">
            <a:solidFill>
              <a:schemeClr val="bg2">
                <a:lumMod val="50000"/>
              </a:schemeClr>
            </a:solidFill>
            <a:prstDash val="dash"/>
          </a:ln>
        </p:spPr>
      </p:pic>
      <p:pic>
        <p:nvPicPr>
          <p:cNvPr id="62" name="Picture 2" descr="Heatmaps: 5 ways you could be screwing them up - UX Collective">
            <a:extLst>
              <a:ext uri="{FF2B5EF4-FFF2-40B4-BE49-F238E27FC236}">
                <a16:creationId xmlns:a16="http://schemas.microsoft.com/office/drawing/2014/main" id="{9C1F9106-CBC9-4091-A3C0-96D2C7FFE64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190" t="26367" r="72133" b="56005"/>
          <a:stretch/>
        </p:blipFill>
        <p:spPr bwMode="auto">
          <a:xfrm rot="10506466">
            <a:off x="10202860" y="4586750"/>
            <a:ext cx="618300" cy="3296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eatmaps: 5 ways you could be screwing them up - UX Collective">
            <a:extLst>
              <a:ext uri="{FF2B5EF4-FFF2-40B4-BE49-F238E27FC236}">
                <a16:creationId xmlns:a16="http://schemas.microsoft.com/office/drawing/2014/main" id="{C331F120-60A7-4078-A478-81C449921D7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8" t="80432" r="42710" b="-1364"/>
          <a:stretch/>
        </p:blipFill>
        <p:spPr bwMode="auto">
          <a:xfrm>
            <a:off x="10572148" y="5759722"/>
            <a:ext cx="783807" cy="5061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D181B06-8ADB-4567-95A6-412F5A96E6F3}"/>
              </a:ext>
            </a:extLst>
          </p:cNvPr>
          <p:cNvPicPr>
            <a:picLocks noChangeAspect="1"/>
          </p:cNvPicPr>
          <p:nvPr/>
        </p:nvPicPr>
        <p:blipFill rotWithShape="1">
          <a:blip r:embed="rId8"/>
          <a:srcRect l="27480" t="26179" r="24074" b="16452"/>
          <a:stretch/>
        </p:blipFill>
        <p:spPr>
          <a:xfrm>
            <a:off x="485727" y="3395231"/>
            <a:ext cx="6362874" cy="3211205"/>
          </a:xfrm>
          <a:prstGeom prst="rect">
            <a:avLst/>
          </a:prstGeom>
          <a:ln w="19050">
            <a:solidFill>
              <a:schemeClr val="bg2">
                <a:lumMod val="50000"/>
              </a:schemeClr>
            </a:solidFill>
            <a:prstDash val="dash"/>
          </a:ln>
        </p:spPr>
      </p:pic>
      <p:pic>
        <p:nvPicPr>
          <p:cNvPr id="240" name="Picture 239">
            <a:extLst>
              <a:ext uri="{FF2B5EF4-FFF2-40B4-BE49-F238E27FC236}">
                <a16:creationId xmlns:a16="http://schemas.microsoft.com/office/drawing/2014/main" id="{683E1FC2-7013-49C6-A94F-55D457D58B20}"/>
              </a:ext>
            </a:extLst>
          </p:cNvPr>
          <p:cNvPicPr>
            <a:picLocks noChangeAspect="1"/>
          </p:cNvPicPr>
          <p:nvPr/>
        </p:nvPicPr>
        <p:blipFill rotWithShape="1">
          <a:blip r:embed="rId9"/>
          <a:srcRect b="-606"/>
          <a:stretch/>
        </p:blipFill>
        <p:spPr>
          <a:xfrm>
            <a:off x="489205" y="3583747"/>
            <a:ext cx="5858624" cy="2953379"/>
          </a:xfrm>
          <a:prstGeom prst="rect">
            <a:avLst/>
          </a:prstGeom>
        </p:spPr>
      </p:pic>
      <p:pic>
        <p:nvPicPr>
          <p:cNvPr id="68" name="Picture 67" descr="Pin PNG, Location Pin Transparent Free Download - Free Transparent ...">
            <a:extLst>
              <a:ext uri="{FF2B5EF4-FFF2-40B4-BE49-F238E27FC236}">
                <a16:creationId xmlns:a16="http://schemas.microsoft.com/office/drawing/2014/main" id="{E2475120-CEAE-4504-A1E3-E4324682CE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6495193" y="6385137"/>
            <a:ext cx="194194" cy="14720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descr="Pin PNG, Location Pin Transparent Free Download - Free Transparent ...">
            <a:extLst>
              <a:ext uri="{FF2B5EF4-FFF2-40B4-BE49-F238E27FC236}">
                <a16:creationId xmlns:a16="http://schemas.microsoft.com/office/drawing/2014/main" id="{E28CCB0F-4188-45E1-BE65-D4B9BD7AEF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6651304" y="6277798"/>
            <a:ext cx="194194" cy="147206"/>
          </a:xfrm>
          <a:prstGeom prst="rect">
            <a:avLst/>
          </a:prstGeom>
          <a:noFill/>
          <a:extLst>
            <a:ext uri="{909E8E84-426E-40DD-AFC4-6F175D3DCCD1}">
              <a14:hiddenFill xmlns:a14="http://schemas.microsoft.com/office/drawing/2010/main">
                <a:solidFill>
                  <a:srgbClr val="FFFFFF"/>
                </a:solidFill>
              </a14:hiddenFill>
            </a:ext>
          </a:extLst>
        </p:spPr>
      </p:pic>
      <p:sp>
        <p:nvSpPr>
          <p:cNvPr id="195" name="Round Same Side Corner Rectangle 194"/>
          <p:cNvSpPr/>
          <p:nvPr/>
        </p:nvSpPr>
        <p:spPr>
          <a:xfrm>
            <a:off x="217633" y="552389"/>
            <a:ext cx="3960000" cy="459951"/>
          </a:xfrm>
          <a:prstGeom prst="round2SameRect">
            <a:avLst/>
          </a:prstGeom>
          <a:solidFill>
            <a:srgbClr val="1957A3"/>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ial" panose="020B0604020202020204" pitchFamily="34" charset="0"/>
                <a:cs typeface="Arial" panose="020B0604020202020204" pitchFamily="34" charset="0"/>
              </a:rPr>
              <a:t>Overview / Regional Overview</a:t>
            </a:r>
          </a:p>
        </p:txBody>
      </p:sp>
      <p:pic>
        <p:nvPicPr>
          <p:cNvPr id="227" name="Picture 2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960800">
            <a:off x="118507" y="784265"/>
            <a:ext cx="429774" cy="429774"/>
          </a:xfrm>
          <a:prstGeom prst="rect">
            <a:avLst/>
          </a:prstGeom>
        </p:spPr>
      </p:pic>
      <p:sp>
        <p:nvSpPr>
          <p:cNvPr id="53" name="TextBox 31">
            <a:extLst>
              <a:ext uri="{FF2B5EF4-FFF2-40B4-BE49-F238E27FC236}">
                <a16:creationId xmlns:a16="http://schemas.microsoft.com/office/drawing/2014/main" id="{C802E205-89C0-4412-8E55-3FF437C63DA9}"/>
              </a:ext>
            </a:extLst>
          </p:cNvPr>
          <p:cNvSpPr txBox="1"/>
          <p:nvPr/>
        </p:nvSpPr>
        <p:spPr>
          <a:xfrm>
            <a:off x="485727" y="1164555"/>
            <a:ext cx="6359771" cy="351753"/>
          </a:xfrm>
          <a:prstGeom prst="rect">
            <a:avLst/>
          </a:prstGeom>
          <a:solidFill>
            <a:srgbClr val="244260"/>
          </a:solidFill>
          <a:ln w="9525" cmpd="sng">
            <a:solidFill>
              <a:schemeClr val="accent2"/>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bg1"/>
                </a:solidFill>
                <a:latin typeface="Arial" panose="020B0604020202020204" pitchFamily="34" charset="0"/>
                <a:cs typeface="Arial" panose="020B0604020202020204" pitchFamily="34" charset="0"/>
              </a:rPr>
              <a:t>Regional – Unilever Outlets Performance KPIs</a:t>
            </a:r>
          </a:p>
        </p:txBody>
      </p:sp>
      <p:sp>
        <p:nvSpPr>
          <p:cNvPr id="54" name="Rectangle 1436">
            <a:extLst>
              <a:ext uri="{FF2B5EF4-FFF2-40B4-BE49-F238E27FC236}">
                <a16:creationId xmlns:a16="http://schemas.microsoft.com/office/drawing/2014/main" id="{FA1EE578-0A9F-40D3-B1D6-22445B4B8DC7}"/>
              </a:ext>
            </a:extLst>
          </p:cNvPr>
          <p:cNvSpPr>
            <a:spLocks noChangeArrowheads="1"/>
          </p:cNvSpPr>
          <p:nvPr/>
        </p:nvSpPr>
        <p:spPr bwMode="auto">
          <a:xfrm>
            <a:off x="5025751" y="2381897"/>
            <a:ext cx="1732739" cy="253916"/>
          </a:xfrm>
          <a:prstGeom prst="rect">
            <a:avLst/>
          </a:prstGeom>
          <a:ln w="3175">
            <a:noFill/>
          </a:ln>
        </p:spPr>
        <p:txBody>
          <a:bodyPr vert="horz" wrap="square" lIns="68580" tIns="34290" rIns="68580" bIns="34290" rtlCol="0">
            <a:spAutoFit/>
          </a:bodyPr>
          <a:lstStyle/>
          <a:p>
            <a:r>
              <a:rPr lang="en-US" sz="1200" kern="0" dirty="0">
                <a:solidFill>
                  <a:schemeClr val="bg2">
                    <a:lumMod val="25000"/>
                  </a:schemeClr>
                </a:solidFill>
                <a:latin typeface="Arial" panose="020B0604020202020204" pitchFamily="34" charset="0"/>
                <a:cs typeface="Arial" panose="020B0604020202020204" pitchFamily="34" charset="0"/>
              </a:rPr>
              <a:t>Units Sold</a:t>
            </a:r>
            <a:r>
              <a:rPr lang="en-US" sz="1200" kern="0" dirty="0">
                <a:solidFill>
                  <a:srgbClr val="0070C0"/>
                </a:solidFill>
                <a:latin typeface="Arial" panose="020B0604020202020204" pitchFamily="34" charset="0"/>
                <a:cs typeface="Arial" panose="020B0604020202020204" pitchFamily="34" charset="0"/>
              </a:rPr>
              <a:t>:            </a:t>
            </a:r>
            <a:r>
              <a:rPr lang="en-US" sz="1200" b="1" kern="0" dirty="0">
                <a:solidFill>
                  <a:srgbClr val="0070C0"/>
                </a:solidFill>
                <a:latin typeface="Arial" panose="020B0604020202020204" pitchFamily="34" charset="0"/>
                <a:cs typeface="Arial" panose="020B0604020202020204" pitchFamily="34" charset="0"/>
              </a:rPr>
              <a:t>34m</a:t>
            </a:r>
          </a:p>
        </p:txBody>
      </p:sp>
      <p:sp>
        <p:nvSpPr>
          <p:cNvPr id="58" name="Rectangle 1436">
            <a:extLst>
              <a:ext uri="{FF2B5EF4-FFF2-40B4-BE49-F238E27FC236}">
                <a16:creationId xmlns:a16="http://schemas.microsoft.com/office/drawing/2014/main" id="{BEE9024A-A27B-44AD-AFD5-17FC4D6CA48B}"/>
              </a:ext>
            </a:extLst>
          </p:cNvPr>
          <p:cNvSpPr>
            <a:spLocks noChangeArrowheads="1"/>
          </p:cNvSpPr>
          <p:nvPr/>
        </p:nvSpPr>
        <p:spPr bwMode="auto">
          <a:xfrm>
            <a:off x="3298387" y="2687245"/>
            <a:ext cx="1727364" cy="253916"/>
          </a:xfrm>
          <a:prstGeom prst="rect">
            <a:avLst/>
          </a:prstGeom>
          <a:ln w="3175">
            <a:noFill/>
          </a:ln>
        </p:spPr>
        <p:txBody>
          <a:bodyPr vert="horz" wrap="square" lIns="68580" tIns="34290" rIns="68580" bIns="34290" rtlCol="0">
            <a:spAutoFit/>
          </a:bodyPr>
          <a:lstStyle/>
          <a:p>
            <a:r>
              <a:rPr lang="en-US" sz="1200" kern="0" dirty="0">
                <a:solidFill>
                  <a:schemeClr val="bg2">
                    <a:lumMod val="25000"/>
                  </a:schemeClr>
                </a:solidFill>
                <a:latin typeface="Arial" panose="020B0604020202020204" pitchFamily="34" charset="0"/>
                <a:cs typeface="Arial" panose="020B0604020202020204" pitchFamily="34" charset="0"/>
              </a:rPr>
              <a:t>Total Cost:       </a:t>
            </a:r>
            <a:r>
              <a:rPr lang="en-US" sz="1200" b="1" kern="0" dirty="0">
                <a:solidFill>
                  <a:srgbClr val="0070C0"/>
                </a:solidFill>
                <a:latin typeface="Arial" panose="020B0604020202020204" pitchFamily="34" charset="0"/>
                <a:cs typeface="Arial" panose="020B0604020202020204" pitchFamily="34" charset="0"/>
              </a:rPr>
              <a:t>$400m</a:t>
            </a:r>
          </a:p>
        </p:txBody>
      </p:sp>
      <p:sp>
        <p:nvSpPr>
          <p:cNvPr id="59" name="Rectangle 1436">
            <a:extLst>
              <a:ext uri="{FF2B5EF4-FFF2-40B4-BE49-F238E27FC236}">
                <a16:creationId xmlns:a16="http://schemas.microsoft.com/office/drawing/2014/main" id="{FB78E313-7A52-49E7-BCC5-1F35DA407C2A}"/>
              </a:ext>
            </a:extLst>
          </p:cNvPr>
          <p:cNvSpPr>
            <a:spLocks noChangeArrowheads="1"/>
          </p:cNvSpPr>
          <p:nvPr/>
        </p:nvSpPr>
        <p:spPr bwMode="auto">
          <a:xfrm>
            <a:off x="5036636" y="2687246"/>
            <a:ext cx="1977771" cy="253915"/>
          </a:xfrm>
          <a:prstGeom prst="rect">
            <a:avLst/>
          </a:prstGeom>
          <a:ln w="3175">
            <a:noFill/>
          </a:ln>
        </p:spPr>
        <p:txBody>
          <a:bodyPr vert="horz" wrap="square" lIns="68580" tIns="34290" rIns="68580" bIns="34290" rtlCol="0">
            <a:spAutoFit/>
          </a:bodyPr>
          <a:lstStyle/>
          <a:p>
            <a:r>
              <a:rPr lang="en-US" sz="1200" kern="0" dirty="0">
                <a:solidFill>
                  <a:schemeClr val="bg2">
                    <a:lumMod val="25000"/>
                  </a:schemeClr>
                </a:solidFill>
                <a:latin typeface="Arial" panose="020B0604020202020204" pitchFamily="34" charset="0"/>
                <a:cs typeface="Arial" panose="020B0604020202020204" pitchFamily="34" charset="0"/>
              </a:rPr>
              <a:t>Cost / Outlet:        </a:t>
            </a:r>
            <a:r>
              <a:rPr lang="en-US" sz="1200" b="1" kern="0" dirty="0">
                <a:solidFill>
                  <a:srgbClr val="0070C0"/>
                </a:solidFill>
                <a:latin typeface="Arial" panose="020B0604020202020204" pitchFamily="34" charset="0"/>
                <a:cs typeface="Arial" panose="020B0604020202020204" pitchFamily="34" charset="0"/>
              </a:rPr>
              <a:t>$38k </a:t>
            </a:r>
          </a:p>
        </p:txBody>
      </p:sp>
      <p:sp>
        <p:nvSpPr>
          <p:cNvPr id="65" name="TextBox 31">
            <a:extLst>
              <a:ext uri="{FF2B5EF4-FFF2-40B4-BE49-F238E27FC236}">
                <a16:creationId xmlns:a16="http://schemas.microsoft.com/office/drawing/2014/main" id="{1E3E0C65-BFA1-4A8A-856D-752F0F326D02}"/>
              </a:ext>
            </a:extLst>
          </p:cNvPr>
          <p:cNvSpPr txBox="1"/>
          <p:nvPr/>
        </p:nvSpPr>
        <p:spPr>
          <a:xfrm>
            <a:off x="7150041" y="1164555"/>
            <a:ext cx="4553403" cy="351753"/>
          </a:xfrm>
          <a:prstGeom prst="rect">
            <a:avLst/>
          </a:prstGeom>
          <a:solidFill>
            <a:srgbClr val="244260"/>
          </a:solidFill>
          <a:ln w="9525" cmpd="sng">
            <a:solidFill>
              <a:schemeClr val="accent2"/>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bg1"/>
                </a:solidFill>
                <a:latin typeface="Arial" panose="020B0604020202020204" pitchFamily="34" charset="0"/>
                <a:cs typeface="Arial" panose="020B0604020202020204" pitchFamily="34" charset="0"/>
              </a:rPr>
              <a:t>Regional - Unilever Outlets Deep Dive</a:t>
            </a:r>
          </a:p>
        </p:txBody>
      </p:sp>
      <p:sp>
        <p:nvSpPr>
          <p:cNvPr id="66" name="TextBox 31">
            <a:extLst>
              <a:ext uri="{FF2B5EF4-FFF2-40B4-BE49-F238E27FC236}">
                <a16:creationId xmlns:a16="http://schemas.microsoft.com/office/drawing/2014/main" id="{7B1C873F-EA6F-42AE-ABA6-77B03592C1D5}"/>
              </a:ext>
            </a:extLst>
          </p:cNvPr>
          <p:cNvSpPr txBox="1"/>
          <p:nvPr/>
        </p:nvSpPr>
        <p:spPr>
          <a:xfrm>
            <a:off x="492309" y="3046537"/>
            <a:ext cx="6362874" cy="351753"/>
          </a:xfrm>
          <a:prstGeom prst="rect">
            <a:avLst/>
          </a:prstGeom>
          <a:solidFill>
            <a:srgbClr val="244260"/>
          </a:solidFill>
          <a:ln w="9525" cmpd="sng">
            <a:solidFill>
              <a:schemeClr val="accent2"/>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bg1"/>
                </a:solidFill>
                <a:latin typeface="Arial" panose="020B0604020202020204" pitchFamily="34" charset="0"/>
                <a:cs typeface="Arial" panose="020B0604020202020204" pitchFamily="34" charset="0"/>
              </a:rPr>
              <a:t>Regional - Unilever Outlets Geographical View</a:t>
            </a:r>
          </a:p>
        </p:txBody>
      </p:sp>
      <p:sp>
        <p:nvSpPr>
          <p:cNvPr id="67" name="TextBox 31">
            <a:extLst>
              <a:ext uri="{FF2B5EF4-FFF2-40B4-BE49-F238E27FC236}">
                <a16:creationId xmlns:a16="http://schemas.microsoft.com/office/drawing/2014/main" id="{F8664421-74F6-44E2-B630-94A982A50327}"/>
              </a:ext>
            </a:extLst>
          </p:cNvPr>
          <p:cNvSpPr txBox="1"/>
          <p:nvPr/>
        </p:nvSpPr>
        <p:spPr>
          <a:xfrm>
            <a:off x="7150041" y="3046537"/>
            <a:ext cx="4576102" cy="351753"/>
          </a:xfrm>
          <a:prstGeom prst="rect">
            <a:avLst/>
          </a:prstGeom>
          <a:solidFill>
            <a:srgbClr val="244260"/>
          </a:solidFill>
          <a:ln w="9525" cmpd="sng">
            <a:solidFill>
              <a:schemeClr val="accent2"/>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bg1"/>
                </a:solidFill>
                <a:latin typeface="Arial" panose="020B0604020202020204" pitchFamily="34" charset="0"/>
                <a:cs typeface="Arial" panose="020B0604020202020204" pitchFamily="34" charset="0"/>
              </a:rPr>
              <a:t>Regional – Opportunities Heat Map </a:t>
            </a:r>
          </a:p>
        </p:txBody>
      </p:sp>
      <p:pic>
        <p:nvPicPr>
          <p:cNvPr id="70" name="Picture 69">
            <a:extLst>
              <a:ext uri="{FF2B5EF4-FFF2-40B4-BE49-F238E27FC236}">
                <a16:creationId xmlns:a16="http://schemas.microsoft.com/office/drawing/2014/main" id="{291840FA-C941-46A3-8273-C0F3C50FB385}"/>
              </a:ext>
            </a:extLst>
          </p:cNvPr>
          <p:cNvPicPr>
            <a:picLocks noChangeAspect="1"/>
          </p:cNvPicPr>
          <p:nvPr/>
        </p:nvPicPr>
        <p:blipFill rotWithShape="1">
          <a:blip r:embed="rId11"/>
          <a:srcRect l="33018" t="62229" r="21408" b="18816"/>
          <a:stretch/>
        </p:blipFill>
        <p:spPr>
          <a:xfrm>
            <a:off x="7920884" y="4560985"/>
            <a:ext cx="2046514" cy="540408"/>
          </a:xfrm>
          <a:prstGeom prst="rect">
            <a:avLst/>
          </a:prstGeom>
        </p:spPr>
      </p:pic>
      <p:pic>
        <p:nvPicPr>
          <p:cNvPr id="71" name="Picture 70">
            <a:extLst>
              <a:ext uri="{FF2B5EF4-FFF2-40B4-BE49-F238E27FC236}">
                <a16:creationId xmlns:a16="http://schemas.microsoft.com/office/drawing/2014/main" id="{CA5599B3-28A0-47E7-B379-31EA132D8203}"/>
              </a:ext>
            </a:extLst>
          </p:cNvPr>
          <p:cNvPicPr>
            <a:picLocks noChangeAspect="1"/>
          </p:cNvPicPr>
          <p:nvPr/>
        </p:nvPicPr>
        <p:blipFill rotWithShape="1">
          <a:blip r:embed="rId11"/>
          <a:srcRect l="35933" t="41895" r="51084" b="45430"/>
          <a:stretch/>
        </p:blipFill>
        <p:spPr>
          <a:xfrm>
            <a:off x="11007912" y="5115554"/>
            <a:ext cx="582966" cy="361389"/>
          </a:xfrm>
          <a:prstGeom prst="rect">
            <a:avLst/>
          </a:prstGeom>
        </p:spPr>
      </p:pic>
      <p:pic>
        <p:nvPicPr>
          <p:cNvPr id="72" name="Picture 6" descr="Heatmaps: 5 ways you could be screwing them up - UX Collective">
            <a:extLst>
              <a:ext uri="{FF2B5EF4-FFF2-40B4-BE49-F238E27FC236}">
                <a16:creationId xmlns:a16="http://schemas.microsoft.com/office/drawing/2014/main" id="{C03B08A4-5DF2-4E93-A8FB-84FB52D017C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58" t="80432" r="42710" b="-1364"/>
          <a:stretch/>
        </p:blipFill>
        <p:spPr bwMode="auto">
          <a:xfrm>
            <a:off x="10864938" y="3439826"/>
            <a:ext cx="783807" cy="50613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921569BB-D7EA-4058-B3B9-F2578CF3AA12}"/>
              </a:ext>
            </a:extLst>
          </p:cNvPr>
          <p:cNvPicPr>
            <a:picLocks noChangeAspect="1"/>
          </p:cNvPicPr>
          <p:nvPr/>
        </p:nvPicPr>
        <p:blipFill rotWithShape="1">
          <a:blip r:embed="rId11"/>
          <a:srcRect l="35933" t="41895" r="51084" b="45430"/>
          <a:stretch/>
        </p:blipFill>
        <p:spPr>
          <a:xfrm>
            <a:off x="9529080" y="3580610"/>
            <a:ext cx="582966" cy="361389"/>
          </a:xfrm>
          <a:prstGeom prst="rect">
            <a:avLst/>
          </a:prstGeom>
        </p:spPr>
      </p:pic>
      <p:sp>
        <p:nvSpPr>
          <p:cNvPr id="74" name="Speech Bubble: Rectangle with Corners Rounded 73">
            <a:extLst>
              <a:ext uri="{FF2B5EF4-FFF2-40B4-BE49-F238E27FC236}">
                <a16:creationId xmlns:a16="http://schemas.microsoft.com/office/drawing/2014/main" id="{508F67BE-236A-451F-A76D-5E22D38A2E71}"/>
              </a:ext>
            </a:extLst>
          </p:cNvPr>
          <p:cNvSpPr/>
          <p:nvPr/>
        </p:nvSpPr>
        <p:spPr>
          <a:xfrm>
            <a:off x="6971822" y="3445859"/>
            <a:ext cx="2046514" cy="907059"/>
          </a:xfrm>
          <a:prstGeom prst="wedgeRoundRectCallout">
            <a:avLst>
              <a:gd name="adj1" fmla="val 74314"/>
              <a:gd name="adj2" fmla="val -22661"/>
              <a:gd name="adj3" fmla="val 16667"/>
            </a:avLst>
          </a:prstGeom>
          <a:solidFill>
            <a:schemeClr val="accent6">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b="1" kern="0" dirty="0">
                <a:solidFill>
                  <a:schemeClr val="bg2">
                    <a:lumMod val="25000"/>
                  </a:schemeClr>
                </a:solidFill>
                <a:latin typeface="Segoe UI" panose="020B0502040204020203" pitchFamily="34" charset="0"/>
                <a:cs typeface="Segoe UI" panose="020B0502040204020203" pitchFamily="34" charset="0"/>
              </a:rPr>
              <a:t>Heat Map represents untapped sales potential (i.e.) regions where unilever cabinets are not present but has high footfalls</a:t>
            </a:r>
            <a:endParaRPr lang="en-IN" sz="1050" kern="0" dirty="0">
              <a:solidFill>
                <a:schemeClr val="bg2">
                  <a:lumMod val="2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8958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103" name="Rectangle 102">
            <a:extLst>
              <a:ext uri="{FF2B5EF4-FFF2-40B4-BE49-F238E27FC236}">
                <a16:creationId xmlns:a16="http://schemas.microsoft.com/office/drawing/2014/main" id="{774F50BE-80A5-49CE-830F-88FFFCA129E3}"/>
              </a:ext>
            </a:extLst>
          </p:cNvPr>
          <p:cNvSpPr/>
          <p:nvPr/>
        </p:nvSpPr>
        <p:spPr>
          <a:xfrm>
            <a:off x="236166" y="1275873"/>
            <a:ext cx="11693878" cy="4804411"/>
          </a:xfrm>
          <a:prstGeom prst="rect">
            <a:avLst/>
          </a:prstGeom>
          <a:gradFill>
            <a:gsLst>
              <a:gs pos="0">
                <a:schemeClr val="accent1">
                  <a:lumMod val="20000"/>
                  <a:lumOff val="80000"/>
                </a:schemeClr>
              </a:gs>
              <a:gs pos="100000">
                <a:schemeClr val="bg1">
                  <a:alpha val="0"/>
                </a:schemeClr>
              </a:gs>
            </a:gsLst>
            <a:lin ang="54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BF0B48B2-3656-488B-B716-C09689525D23}"/>
              </a:ext>
            </a:extLst>
          </p:cNvPr>
          <p:cNvSpPr/>
          <p:nvPr/>
        </p:nvSpPr>
        <p:spPr>
          <a:xfrm>
            <a:off x="528692" y="4225970"/>
            <a:ext cx="4788309" cy="2075943"/>
          </a:xfrm>
          <a:prstGeom prst="rect">
            <a:avLst/>
          </a:prstGeom>
          <a:solidFill>
            <a:schemeClr val="bg1"/>
          </a:solidFill>
          <a:ln>
            <a:solidFill>
              <a:srgbClr val="18A3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136" name="TextBox 31">
            <a:extLst>
              <a:ext uri="{FF2B5EF4-FFF2-40B4-BE49-F238E27FC236}">
                <a16:creationId xmlns:a16="http://schemas.microsoft.com/office/drawing/2014/main" id="{32853506-9EFB-4ED7-8909-9707F03B1A9D}"/>
              </a:ext>
            </a:extLst>
          </p:cNvPr>
          <p:cNvSpPr txBox="1"/>
          <p:nvPr/>
        </p:nvSpPr>
        <p:spPr>
          <a:xfrm>
            <a:off x="574909" y="4598488"/>
            <a:ext cx="1188720" cy="182880"/>
          </a:xfrm>
          <a:prstGeom prst="rect">
            <a:avLst/>
          </a:prstGeom>
          <a:solidFill>
            <a:schemeClr val="accent1">
              <a:lumMod val="40000"/>
              <a:lumOff val="60000"/>
            </a:schemeClr>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defPPr>
              <a:defRPr lang="en-US"/>
            </a:defPPr>
            <a:lvl1pPr indent="0" algn="ctr">
              <a:defRPr sz="1100" b="1">
                <a:solidFill>
                  <a:schemeClr val="tx1"/>
                </a:solidFill>
                <a:latin typeface="Arial" panose="020B0604020202020204" pitchFamily="34" charset="0"/>
                <a:cs typeface="Arial" panose="020B0604020202020204"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r>
              <a:rPr lang="en-US" dirty="0"/>
              <a:t>Demographic</a:t>
            </a:r>
          </a:p>
        </p:txBody>
      </p:sp>
      <p:sp>
        <p:nvSpPr>
          <p:cNvPr id="138" name="TextBox 31">
            <a:extLst>
              <a:ext uri="{FF2B5EF4-FFF2-40B4-BE49-F238E27FC236}">
                <a16:creationId xmlns:a16="http://schemas.microsoft.com/office/drawing/2014/main" id="{88A25A79-6716-4BB1-A50E-4D2C2A1B0FD9}"/>
              </a:ext>
            </a:extLst>
          </p:cNvPr>
          <p:cNvSpPr txBox="1"/>
          <p:nvPr/>
        </p:nvSpPr>
        <p:spPr>
          <a:xfrm>
            <a:off x="3059041" y="4598488"/>
            <a:ext cx="1188720" cy="182880"/>
          </a:xfrm>
          <a:prstGeom prst="rect">
            <a:avLst/>
          </a:prstGeom>
          <a:solidFill>
            <a:schemeClr val="accent1">
              <a:lumMod val="40000"/>
              <a:lumOff val="60000"/>
            </a:schemeClr>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b="1" dirty="0">
                <a:solidFill>
                  <a:schemeClr val="tx1"/>
                </a:solidFill>
                <a:latin typeface="Arial" panose="020B0604020202020204" pitchFamily="34" charset="0"/>
                <a:cs typeface="Arial" panose="020B0604020202020204" pitchFamily="34" charset="0"/>
              </a:rPr>
              <a:t>Competitors</a:t>
            </a:r>
          </a:p>
        </p:txBody>
      </p:sp>
      <p:sp>
        <p:nvSpPr>
          <p:cNvPr id="77" name="TextBox 31">
            <a:extLst>
              <a:ext uri="{FF2B5EF4-FFF2-40B4-BE49-F238E27FC236}">
                <a16:creationId xmlns:a16="http://schemas.microsoft.com/office/drawing/2014/main" id="{E4B58AD0-52C9-497D-8367-D4DF4621C15A}"/>
              </a:ext>
            </a:extLst>
          </p:cNvPr>
          <p:cNvSpPr txBox="1"/>
          <p:nvPr/>
        </p:nvSpPr>
        <p:spPr>
          <a:xfrm>
            <a:off x="4268753" y="4598488"/>
            <a:ext cx="997624" cy="182880"/>
          </a:xfrm>
          <a:prstGeom prst="rect">
            <a:avLst/>
          </a:prstGeom>
          <a:solidFill>
            <a:schemeClr val="accent1">
              <a:lumMod val="40000"/>
              <a:lumOff val="60000"/>
            </a:schemeClr>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b="1" dirty="0">
                <a:solidFill>
                  <a:schemeClr val="tx1"/>
                </a:solidFill>
                <a:latin typeface="Arial" panose="020B0604020202020204" pitchFamily="34" charset="0"/>
                <a:cs typeface="Arial" panose="020B0604020202020204" pitchFamily="34" charset="0"/>
              </a:rPr>
              <a:t>Review</a:t>
            </a:r>
          </a:p>
        </p:txBody>
      </p:sp>
      <p:sp>
        <p:nvSpPr>
          <p:cNvPr id="308" name="Shape 308"/>
          <p:cNvSpPr txBox="1">
            <a:spLocks noGrp="1"/>
          </p:cNvSpPr>
          <p:nvPr>
            <p:ph type="title"/>
          </p:nvPr>
        </p:nvSpPr>
        <p:spPr>
          <a:xfrm>
            <a:off x="329350" y="71844"/>
            <a:ext cx="11592345"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sz="2400" dirty="0"/>
              <a:t>Sample Illustration – Zip Code level outlook on Outlets, Brands</a:t>
            </a:r>
          </a:p>
        </p:txBody>
      </p:sp>
      <p:sp>
        <p:nvSpPr>
          <p:cNvPr id="130" name="Round Same Side Corner Rectangle 129"/>
          <p:cNvSpPr/>
          <p:nvPr/>
        </p:nvSpPr>
        <p:spPr>
          <a:xfrm>
            <a:off x="236166" y="719763"/>
            <a:ext cx="3960000" cy="457200"/>
          </a:xfrm>
          <a:prstGeom prst="round2SameRect">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2">
                    <a:lumMod val="50000"/>
                  </a:schemeClr>
                </a:solidFill>
                <a:latin typeface="Arial" panose="020B0604020202020204" pitchFamily="34" charset="0"/>
                <a:cs typeface="Arial" panose="020B0604020202020204" pitchFamily="34" charset="0"/>
              </a:rPr>
              <a:t>Overview / Regional Overview</a:t>
            </a:r>
          </a:p>
        </p:txBody>
      </p:sp>
      <p:sp>
        <p:nvSpPr>
          <p:cNvPr id="196" name="Round Same Side Corner Rectangle 195"/>
          <p:cNvSpPr/>
          <p:nvPr/>
        </p:nvSpPr>
        <p:spPr>
          <a:xfrm>
            <a:off x="7972426" y="722650"/>
            <a:ext cx="3960000" cy="459951"/>
          </a:xfrm>
          <a:prstGeom prst="round2SameRect">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2">
                    <a:lumMod val="50000"/>
                  </a:schemeClr>
                </a:solidFill>
                <a:latin typeface="Arial" panose="020B0604020202020204" pitchFamily="34" charset="0"/>
                <a:cs typeface="Arial" panose="020B0604020202020204" pitchFamily="34" charset="0"/>
              </a:rPr>
              <a:t>Drivers of Success</a:t>
            </a:r>
          </a:p>
        </p:txBody>
      </p:sp>
      <p:pic>
        <p:nvPicPr>
          <p:cNvPr id="135" name="Picture 134">
            <a:extLst>
              <a:ext uri="{FF2B5EF4-FFF2-40B4-BE49-F238E27FC236}">
                <a16:creationId xmlns:a16="http://schemas.microsoft.com/office/drawing/2014/main" id="{308BFBBE-D11C-43CD-A5FF-2B78B1006CDE}"/>
              </a:ext>
            </a:extLst>
          </p:cNvPr>
          <p:cNvPicPr>
            <a:picLocks noChangeAspect="1"/>
          </p:cNvPicPr>
          <p:nvPr/>
        </p:nvPicPr>
        <p:blipFill>
          <a:blip r:embed="rId3"/>
          <a:stretch>
            <a:fillRect/>
          </a:stretch>
        </p:blipFill>
        <p:spPr>
          <a:xfrm>
            <a:off x="5073804" y="4887255"/>
            <a:ext cx="189607" cy="1337041"/>
          </a:xfrm>
          <a:prstGeom prst="rect">
            <a:avLst/>
          </a:prstGeom>
        </p:spPr>
      </p:pic>
      <p:graphicFrame>
        <p:nvGraphicFramePr>
          <p:cNvPr id="134" name="Table 133">
            <a:extLst>
              <a:ext uri="{FF2B5EF4-FFF2-40B4-BE49-F238E27FC236}">
                <a16:creationId xmlns:a16="http://schemas.microsoft.com/office/drawing/2014/main" id="{07D728C1-6B55-4F28-9A05-F6B6E951972A}"/>
              </a:ext>
            </a:extLst>
          </p:cNvPr>
          <p:cNvGraphicFramePr>
            <a:graphicFrameLocks noGrp="1"/>
          </p:cNvGraphicFramePr>
          <p:nvPr>
            <p:extLst>
              <p:ext uri="{D42A27DB-BD31-4B8C-83A1-F6EECF244321}">
                <p14:modId xmlns:p14="http://schemas.microsoft.com/office/powerpoint/2010/main" val="4039377652"/>
              </p:ext>
            </p:extLst>
          </p:nvPr>
        </p:nvGraphicFramePr>
        <p:xfrm>
          <a:off x="597698" y="4893941"/>
          <a:ext cx="4455854" cy="1338237"/>
        </p:xfrm>
        <a:graphic>
          <a:graphicData uri="http://schemas.openxmlformats.org/drawingml/2006/table">
            <a:tbl>
              <a:tblPr>
                <a:tableStyleId>{8A107856-5554-42FB-B03E-39F5DBC370BA}</a:tableStyleId>
              </a:tblPr>
              <a:tblGrid>
                <a:gridCol w="878005">
                  <a:extLst>
                    <a:ext uri="{9D8B030D-6E8A-4147-A177-3AD203B41FA5}">
                      <a16:colId xmlns:a16="http://schemas.microsoft.com/office/drawing/2014/main" val="4271545731"/>
                    </a:ext>
                  </a:extLst>
                </a:gridCol>
                <a:gridCol w="688241">
                  <a:extLst>
                    <a:ext uri="{9D8B030D-6E8A-4147-A177-3AD203B41FA5}">
                      <a16:colId xmlns:a16="http://schemas.microsoft.com/office/drawing/2014/main" val="1072664606"/>
                    </a:ext>
                  </a:extLst>
                </a:gridCol>
                <a:gridCol w="581934">
                  <a:extLst>
                    <a:ext uri="{9D8B030D-6E8A-4147-A177-3AD203B41FA5}">
                      <a16:colId xmlns:a16="http://schemas.microsoft.com/office/drawing/2014/main" val="2188845764"/>
                    </a:ext>
                  </a:extLst>
                </a:gridCol>
                <a:gridCol w="690999">
                  <a:extLst>
                    <a:ext uri="{9D8B030D-6E8A-4147-A177-3AD203B41FA5}">
                      <a16:colId xmlns:a16="http://schemas.microsoft.com/office/drawing/2014/main" val="2800059364"/>
                    </a:ext>
                  </a:extLst>
                </a:gridCol>
                <a:gridCol w="691231">
                  <a:extLst>
                    <a:ext uri="{9D8B030D-6E8A-4147-A177-3AD203B41FA5}">
                      <a16:colId xmlns:a16="http://schemas.microsoft.com/office/drawing/2014/main" val="20004"/>
                    </a:ext>
                  </a:extLst>
                </a:gridCol>
                <a:gridCol w="925444">
                  <a:extLst>
                    <a:ext uri="{9D8B030D-6E8A-4147-A177-3AD203B41FA5}">
                      <a16:colId xmlns:a16="http://schemas.microsoft.com/office/drawing/2014/main" val="3135522068"/>
                    </a:ext>
                  </a:extLst>
                </a:gridCol>
              </a:tblGrid>
              <a:tr h="423792">
                <a:tc>
                  <a:txBody>
                    <a:bodyPr/>
                    <a:lstStyle/>
                    <a:p>
                      <a:pPr algn="ctr" fontAlgn="b"/>
                      <a:r>
                        <a:rPr lang="en-IN" sz="1000" b="0" i="0" u="none" strike="noStrike" dirty="0">
                          <a:solidFill>
                            <a:schemeClr val="bg1"/>
                          </a:solidFill>
                          <a:effectLst/>
                          <a:latin typeface="+mn-lt"/>
                        </a:rPr>
                        <a:t>Zip Code</a:t>
                      </a:r>
                      <a:endParaRPr lang="en-IN" sz="1000" b="1" i="0" u="none" strike="noStrike" dirty="0">
                        <a:solidFill>
                          <a:schemeClr val="bg1"/>
                        </a:solidFill>
                        <a:effectLst/>
                        <a:latin typeface="Arial" panose="020B0604020202020204" pitchFamily="34" charset="0"/>
                      </a:endParaRPr>
                    </a:p>
                  </a:txBody>
                  <a:tcPr marL="9525" marR="9525" marT="9525" marB="0" anchor="ctr">
                    <a:solidFill>
                      <a:schemeClr val="accent1">
                        <a:lumMod val="50000"/>
                      </a:schemeClr>
                    </a:solidFill>
                  </a:tcPr>
                </a:tc>
                <a:tc>
                  <a:txBody>
                    <a:bodyPr/>
                    <a:lstStyle/>
                    <a:p>
                      <a:pPr algn="ctr" fontAlgn="b"/>
                      <a:r>
                        <a:rPr lang="en-IN" sz="1000" u="none" strike="noStrike" dirty="0">
                          <a:solidFill>
                            <a:schemeClr val="bg1"/>
                          </a:solidFill>
                          <a:effectLst/>
                        </a:rPr>
                        <a:t>Success Factors</a:t>
                      </a:r>
                      <a:endParaRPr lang="en-IN" sz="1000" b="1" i="0" u="none" strike="noStrike" dirty="0">
                        <a:solidFill>
                          <a:schemeClr val="bg1"/>
                        </a:solidFill>
                        <a:effectLst/>
                        <a:latin typeface="Arial" panose="020B0604020202020204" pitchFamily="34" charset="0"/>
                      </a:endParaRPr>
                    </a:p>
                  </a:txBody>
                  <a:tcPr marL="9525" marR="9525" marT="9525" marB="0" anchor="ctr">
                    <a:solidFill>
                      <a:schemeClr val="accent1">
                        <a:lumMod val="50000"/>
                      </a:schemeClr>
                    </a:solidFill>
                  </a:tcPr>
                </a:tc>
                <a:tc>
                  <a:txBody>
                    <a:bodyPr/>
                    <a:lstStyle/>
                    <a:p>
                      <a:pPr algn="ctr" fontAlgn="b"/>
                      <a:r>
                        <a:rPr lang="en-IN" sz="1000" u="none" strike="noStrike" dirty="0">
                          <a:solidFill>
                            <a:schemeClr val="bg1"/>
                          </a:solidFill>
                          <a:effectLst/>
                        </a:rPr>
                        <a:t>Outlet </a:t>
                      </a:r>
                    </a:p>
                    <a:p>
                      <a:pPr algn="ctr" fontAlgn="b"/>
                      <a:r>
                        <a:rPr lang="en-IN" sz="1000" u="none" strike="noStrike" dirty="0">
                          <a:solidFill>
                            <a:schemeClr val="bg1"/>
                          </a:solidFill>
                          <a:effectLst/>
                        </a:rPr>
                        <a:t>Name</a:t>
                      </a:r>
                      <a:endParaRPr lang="en-IN" sz="1000" b="1" i="0" u="none" strike="noStrike" dirty="0">
                        <a:solidFill>
                          <a:schemeClr val="bg1"/>
                        </a:solidFill>
                        <a:effectLst/>
                        <a:latin typeface="Arial" panose="020B0604020202020204" pitchFamily="34" charset="0"/>
                      </a:endParaRPr>
                    </a:p>
                  </a:txBody>
                  <a:tcPr marL="9525" marR="9525" marT="9525" marB="0" anchor="ctr">
                    <a:solidFill>
                      <a:schemeClr val="accent1">
                        <a:lumMod val="50000"/>
                      </a:schemeClr>
                    </a:solidFill>
                  </a:tcPr>
                </a:tc>
                <a:tc>
                  <a:txBody>
                    <a:bodyPr/>
                    <a:lstStyle/>
                    <a:p>
                      <a:pPr algn="ctr" fontAlgn="b"/>
                      <a:r>
                        <a:rPr lang="en-IN" sz="1000" u="none" strike="noStrike" kern="1200" dirty="0">
                          <a:solidFill>
                            <a:schemeClr val="bg1"/>
                          </a:solidFill>
                          <a:effectLst/>
                          <a:latin typeface="+mn-lt"/>
                          <a:ea typeface="+mn-ea"/>
                          <a:cs typeface="+mn-cs"/>
                        </a:rPr>
                        <a:t>Safety Flag</a:t>
                      </a:r>
                    </a:p>
                  </a:txBody>
                  <a:tcPr marL="9525" marR="9525" marT="9525" marB="0" anchor="ctr">
                    <a:solidFill>
                      <a:schemeClr val="accent1">
                        <a:lumMod val="50000"/>
                      </a:schemeClr>
                    </a:solidFill>
                  </a:tcPr>
                </a:tc>
                <a:tc>
                  <a:txBody>
                    <a:bodyPr/>
                    <a:lstStyle/>
                    <a:p>
                      <a:pPr algn="ctr" fontAlgn="b"/>
                      <a:r>
                        <a:rPr lang="en-IN" sz="1000" u="none" strike="noStrike" dirty="0">
                          <a:solidFill>
                            <a:schemeClr val="bg1"/>
                          </a:solidFill>
                          <a:effectLst/>
                        </a:rPr>
                        <a:t>Transfer Costs</a:t>
                      </a:r>
                      <a:endParaRPr lang="en-IN" sz="1000" b="1" i="0" u="none" strike="noStrike" dirty="0">
                        <a:solidFill>
                          <a:schemeClr val="bg1"/>
                        </a:solidFill>
                        <a:effectLst/>
                        <a:latin typeface="Arial" panose="020B0604020202020204" pitchFamily="34" charset="0"/>
                      </a:endParaRPr>
                    </a:p>
                  </a:txBody>
                  <a:tcPr marL="9525" marR="9525" marT="9525" marB="0" anchor="ctr">
                    <a:solidFill>
                      <a:schemeClr val="accent1">
                        <a:lumMod val="50000"/>
                      </a:schemeClr>
                    </a:solidFill>
                  </a:tcPr>
                </a:tc>
                <a:tc>
                  <a:txBody>
                    <a:bodyPr/>
                    <a:lstStyle/>
                    <a:p>
                      <a:pPr algn="ctr" fontAlgn="b"/>
                      <a:r>
                        <a:rPr lang="en-IN" sz="1000" u="none" strike="noStrike" dirty="0">
                          <a:solidFill>
                            <a:schemeClr val="bg1"/>
                          </a:solidFill>
                          <a:effectLst/>
                        </a:rPr>
                        <a:t>Potential Sales – Transfer Costs</a:t>
                      </a:r>
                      <a:endParaRPr lang="en-IN" sz="1000" b="1" i="0" u="none" strike="noStrike" dirty="0">
                        <a:solidFill>
                          <a:schemeClr val="bg1"/>
                        </a:solidFill>
                        <a:effectLst/>
                        <a:latin typeface="Arial" panose="020B0604020202020204" pitchFamily="34" charset="0"/>
                      </a:endParaRPr>
                    </a:p>
                  </a:txBody>
                  <a:tcPr marL="9525" marR="9525" marT="9525" marB="0" anchor="ctr">
                    <a:solidFill>
                      <a:schemeClr val="accent1">
                        <a:lumMod val="50000"/>
                      </a:schemeClr>
                    </a:solidFill>
                  </a:tcPr>
                </a:tc>
                <a:extLst>
                  <a:ext uri="{0D108BD9-81ED-4DB2-BD59-A6C34878D82A}">
                    <a16:rowId xmlns:a16="http://schemas.microsoft.com/office/drawing/2014/main" val="2010142870"/>
                  </a:ext>
                </a:extLst>
              </a:tr>
              <a:tr h="182889">
                <a:tc>
                  <a:txBody>
                    <a:bodyPr/>
                    <a:lstStyle/>
                    <a:p>
                      <a:pPr algn="ctr" fontAlgn="b"/>
                      <a:r>
                        <a:rPr lang="en-US" sz="900" b="0" i="0" u="none" strike="noStrike" dirty="0">
                          <a:effectLst/>
                          <a:latin typeface="Arial" panose="020B0604020202020204" pitchFamily="34" charset="0"/>
                          <a:cs typeface="Arial" panose="020B0604020202020204" pitchFamily="34" charset="0"/>
                        </a:rPr>
                        <a:t>0</a:t>
                      </a:r>
                      <a:r>
                        <a:rPr lang="en-IN" sz="900" b="0" i="0" u="none" strike="noStrike" dirty="0">
                          <a:effectLst/>
                          <a:latin typeface="Arial" panose="020B0604020202020204" pitchFamily="34" charset="0"/>
                          <a:cs typeface="Arial" panose="020B0604020202020204" pitchFamily="34" charset="0"/>
                        </a:rPr>
                        <a:t>7112</a:t>
                      </a:r>
                    </a:p>
                  </a:txBody>
                  <a:tcPr marL="9525" marR="9525" marT="9525" marB="0" anchor="ctr"/>
                </a:tc>
                <a:tc>
                  <a:txBody>
                    <a:bodyPr/>
                    <a:lstStyle/>
                    <a:p>
                      <a:pPr algn="ctr" fontAlgn="b"/>
                      <a:r>
                        <a:rPr lang="en-IN" sz="900" u="none" strike="noStrike" dirty="0">
                          <a:effectLst/>
                          <a:latin typeface="Arial" panose="020B0604020202020204" pitchFamily="34" charset="0"/>
                          <a:cs typeface="Arial" panose="020B0604020202020204" pitchFamily="34" charset="0"/>
                        </a:rPr>
                        <a:t>Park</a:t>
                      </a:r>
                      <a:endParaRPr lang="en-IN" sz="900" b="0" i="0" u="none" strike="noStrike" dirty="0">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900" b="0" i="0" u="none" strike="noStrike" dirty="0">
                          <a:effectLst/>
                          <a:latin typeface="Arial" panose="020B0604020202020204" pitchFamily="34" charset="0"/>
                          <a:cs typeface="Arial" panose="020B0604020202020204" pitchFamily="34" charset="0"/>
                        </a:rPr>
                        <a:t>Café Hub</a:t>
                      </a:r>
                    </a:p>
                  </a:txBody>
                  <a:tcPr marL="9525" marR="9525" marT="9525" marB="0" anchor="ctr"/>
                </a:tc>
                <a:tc>
                  <a:txBody>
                    <a:bodyPr/>
                    <a:lstStyle/>
                    <a:p>
                      <a:pPr algn="ctr" rtl="0" fontAlgn="b"/>
                      <a:r>
                        <a:rPr lang="en-US" sz="900" b="0" i="0" u="none" strike="noStrike" dirty="0">
                          <a:solidFill>
                            <a:srgbClr val="000000"/>
                          </a:solidFill>
                          <a:effectLst/>
                          <a:latin typeface="Arial" panose="020B0604020202020204" pitchFamily="34" charset="0"/>
                        </a:rPr>
                        <a:t>Y</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$5k</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$35k</a:t>
                      </a:r>
                    </a:p>
                  </a:txBody>
                  <a:tcPr marL="9525" marR="9525" marT="9525" marB="0" anchor="b"/>
                </a:tc>
                <a:extLst>
                  <a:ext uri="{0D108BD9-81ED-4DB2-BD59-A6C34878D82A}">
                    <a16:rowId xmlns:a16="http://schemas.microsoft.com/office/drawing/2014/main" val="985438575"/>
                  </a:ext>
                </a:extLst>
              </a:tr>
              <a:tr h="182889">
                <a:tc>
                  <a:txBody>
                    <a:bodyPr/>
                    <a:lstStyle/>
                    <a:p>
                      <a:pPr algn="ctr" fontAlgn="b"/>
                      <a:r>
                        <a:rPr lang="en-US" sz="900" b="0" i="0" u="none" strike="noStrike" dirty="0">
                          <a:effectLst/>
                          <a:latin typeface="Arial" panose="020B0604020202020204" pitchFamily="34" charset="0"/>
                          <a:cs typeface="Arial" panose="020B0604020202020204" pitchFamily="34" charset="0"/>
                        </a:rPr>
                        <a:t>0</a:t>
                      </a:r>
                      <a:r>
                        <a:rPr lang="en-IN" sz="900" b="0" i="0" u="none" strike="noStrike" dirty="0">
                          <a:effectLst/>
                          <a:latin typeface="Arial" panose="020B0604020202020204" pitchFamily="34" charset="0"/>
                          <a:cs typeface="Arial" panose="020B0604020202020204" pitchFamily="34" charset="0"/>
                        </a:rPr>
                        <a:t>7112</a:t>
                      </a:r>
                    </a:p>
                  </a:txBody>
                  <a:tcPr marL="9525" marR="9525" marT="9525" marB="0" anchor="ctr"/>
                </a:tc>
                <a:tc>
                  <a:txBody>
                    <a:bodyPr/>
                    <a:lstStyle/>
                    <a:p>
                      <a:pPr algn="ctr" fontAlgn="b"/>
                      <a:r>
                        <a:rPr lang="en-IN" sz="900" b="0" i="0" u="none" strike="noStrike" dirty="0">
                          <a:effectLst/>
                          <a:latin typeface="Arial" panose="020B0604020202020204" pitchFamily="34" charset="0"/>
                          <a:cs typeface="Arial" panose="020B0604020202020204" pitchFamily="34" charset="0"/>
                        </a:rPr>
                        <a:t>School</a:t>
                      </a:r>
                    </a:p>
                  </a:txBody>
                  <a:tcPr marL="9525" marR="9525" marT="9525" marB="0" anchor="ctr"/>
                </a:tc>
                <a:tc>
                  <a:txBody>
                    <a:bodyPr/>
                    <a:lstStyle/>
                    <a:p>
                      <a:pPr algn="ctr" fontAlgn="b"/>
                      <a:r>
                        <a:rPr lang="en-IN" sz="900" b="0" i="0" u="none" strike="noStrike" dirty="0">
                          <a:effectLst/>
                          <a:latin typeface="Arial" panose="020B0604020202020204" pitchFamily="34" charset="0"/>
                          <a:cs typeface="Arial" panose="020B0604020202020204" pitchFamily="34" charset="0"/>
                        </a:rPr>
                        <a:t>Cebesoy</a:t>
                      </a:r>
                    </a:p>
                  </a:txBody>
                  <a:tcPr marL="9525" marR="9525" marT="9525" marB="0" anchor="ctr"/>
                </a:tc>
                <a:tc>
                  <a:txBody>
                    <a:bodyPr/>
                    <a:lstStyle/>
                    <a:p>
                      <a:pPr algn="ctr" rtl="0" fontAlgn="b"/>
                      <a:r>
                        <a:rPr lang="en-US" sz="900" b="0" i="0" u="none" strike="noStrike" dirty="0">
                          <a:solidFill>
                            <a:srgbClr val="000000"/>
                          </a:solidFill>
                          <a:effectLst/>
                          <a:latin typeface="Arial" panose="020B0604020202020204" pitchFamily="34" charset="0"/>
                        </a:rPr>
                        <a:t>Y</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$8k</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$32k</a:t>
                      </a:r>
                    </a:p>
                  </a:txBody>
                  <a:tcPr marL="9525" marR="9525" marT="9525" marB="0" anchor="b"/>
                </a:tc>
                <a:extLst>
                  <a:ext uri="{0D108BD9-81ED-4DB2-BD59-A6C34878D82A}">
                    <a16:rowId xmlns:a16="http://schemas.microsoft.com/office/drawing/2014/main" val="162768288"/>
                  </a:ext>
                </a:extLst>
              </a:tr>
              <a:tr h="182889">
                <a:tc>
                  <a:txBody>
                    <a:bodyPr/>
                    <a:lstStyle/>
                    <a:p>
                      <a:pPr algn="ctr" fontAlgn="b"/>
                      <a:r>
                        <a:rPr lang="en-US" sz="900" b="0" i="0" u="none" strike="noStrike" dirty="0">
                          <a:effectLst/>
                          <a:latin typeface="Arial" panose="020B0604020202020204" pitchFamily="34" charset="0"/>
                          <a:cs typeface="Arial" panose="020B0604020202020204" pitchFamily="34" charset="0"/>
                        </a:rPr>
                        <a:t>0</a:t>
                      </a:r>
                      <a:r>
                        <a:rPr lang="en-IN" sz="900" b="0" i="0" u="none" strike="noStrike" dirty="0">
                          <a:effectLst/>
                          <a:latin typeface="Arial" panose="020B0604020202020204" pitchFamily="34" charset="0"/>
                          <a:cs typeface="Arial" panose="020B0604020202020204" pitchFamily="34" charset="0"/>
                        </a:rPr>
                        <a:t>7112</a:t>
                      </a:r>
                    </a:p>
                  </a:txBody>
                  <a:tcPr marL="9525" marR="9525" marT="9525" marB="0" anchor="ctr"/>
                </a:tc>
                <a:tc>
                  <a:txBody>
                    <a:bodyPr/>
                    <a:lstStyle/>
                    <a:p>
                      <a:pPr algn="ctr" fontAlgn="b"/>
                      <a:r>
                        <a:rPr lang="en-IN" sz="900" b="0" i="0" u="none" strike="noStrike" dirty="0">
                          <a:effectLst/>
                          <a:latin typeface="Arial" panose="020B0604020202020204" pitchFamily="34" charset="0"/>
                          <a:cs typeface="Arial" panose="020B0604020202020204" pitchFamily="34" charset="0"/>
                        </a:rPr>
                        <a:t>Mall</a:t>
                      </a:r>
                    </a:p>
                  </a:txBody>
                  <a:tcPr marL="9525" marR="9525" marT="9525" marB="0" anchor="ctr"/>
                </a:tc>
                <a:tc>
                  <a:txBody>
                    <a:bodyPr/>
                    <a:lstStyle/>
                    <a:p>
                      <a:pPr algn="ctr" fontAlgn="b"/>
                      <a:r>
                        <a:rPr lang="en-IN" sz="900" u="none" strike="noStrike" dirty="0">
                          <a:effectLst/>
                          <a:latin typeface="Arial" panose="020B0604020202020204" pitchFamily="34" charset="0"/>
                          <a:cs typeface="Arial" panose="020B0604020202020204" pitchFamily="34" charset="0"/>
                        </a:rPr>
                        <a:t>Plaza</a:t>
                      </a:r>
                      <a:endParaRPr lang="en-IN" sz="900" b="0" i="0" u="none" strike="noStrike" dirty="0">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b"/>
                      <a:r>
                        <a:rPr lang="en-US" sz="900" b="0" i="0" u="none" strike="noStrike" dirty="0">
                          <a:solidFill>
                            <a:srgbClr val="000000"/>
                          </a:solidFill>
                          <a:effectLst/>
                          <a:latin typeface="Arial" panose="020B0604020202020204" pitchFamily="34" charset="0"/>
                        </a:rPr>
                        <a:t>Y</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$11k</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$55k</a:t>
                      </a:r>
                    </a:p>
                  </a:txBody>
                  <a:tcPr marL="9525" marR="9525" marT="9525" marB="0" anchor="b"/>
                </a:tc>
                <a:extLst>
                  <a:ext uri="{0D108BD9-81ED-4DB2-BD59-A6C34878D82A}">
                    <a16:rowId xmlns:a16="http://schemas.microsoft.com/office/drawing/2014/main" val="1726178257"/>
                  </a:ext>
                </a:extLst>
              </a:tr>
              <a:tr h="182889">
                <a:tc>
                  <a:txBody>
                    <a:bodyPr/>
                    <a:lstStyle/>
                    <a:p>
                      <a:pPr algn="ctr" fontAlgn="b"/>
                      <a:r>
                        <a:rPr lang="en-US" sz="900" b="0" i="0" u="none" strike="noStrike" dirty="0">
                          <a:effectLst/>
                          <a:latin typeface="Arial" panose="020B0604020202020204" pitchFamily="34" charset="0"/>
                          <a:cs typeface="Arial" panose="020B0604020202020204" pitchFamily="34" charset="0"/>
                        </a:rPr>
                        <a:t>0</a:t>
                      </a:r>
                      <a:r>
                        <a:rPr lang="en-IN" sz="900" b="0" i="0" u="none" strike="noStrike" dirty="0">
                          <a:effectLst/>
                          <a:latin typeface="Arial" panose="020B0604020202020204" pitchFamily="34" charset="0"/>
                          <a:cs typeface="Arial" panose="020B0604020202020204" pitchFamily="34" charset="0"/>
                        </a:rPr>
                        <a:t>7114</a:t>
                      </a:r>
                    </a:p>
                  </a:txBody>
                  <a:tcPr marL="9525" marR="9525" marT="9525" marB="0" anchor="ctr"/>
                </a:tc>
                <a:tc>
                  <a:txBody>
                    <a:bodyPr/>
                    <a:lstStyle/>
                    <a:p>
                      <a:pPr algn="ctr" fontAlgn="b"/>
                      <a:r>
                        <a:rPr lang="en-IN" sz="900" b="0" i="0" u="none" strike="noStrike" dirty="0">
                          <a:effectLst/>
                          <a:latin typeface="Arial" panose="020B0604020202020204" pitchFamily="34" charset="0"/>
                          <a:cs typeface="Arial" panose="020B0604020202020204" pitchFamily="34" charset="0"/>
                        </a:rPr>
                        <a:t>Park</a:t>
                      </a:r>
                    </a:p>
                  </a:txBody>
                  <a:tcPr marL="9525" marR="9525" marT="9525" marB="0" anchor="ctr"/>
                </a:tc>
                <a:tc>
                  <a:txBody>
                    <a:bodyPr/>
                    <a:lstStyle/>
                    <a:p>
                      <a:pPr algn="ctr" fontAlgn="b"/>
                      <a:r>
                        <a:rPr lang="en-IN" sz="900" u="none" strike="noStrike" dirty="0">
                          <a:effectLst/>
                          <a:latin typeface="Arial" panose="020B0604020202020204" pitchFamily="34" charset="0"/>
                          <a:cs typeface="Arial" panose="020B0604020202020204" pitchFamily="34" charset="0"/>
                        </a:rPr>
                        <a:t>Lisesi</a:t>
                      </a:r>
                      <a:endParaRPr lang="en-IN" sz="900" b="0" i="0" u="none" strike="noStrike" dirty="0">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b"/>
                      <a:r>
                        <a:rPr lang="en-US" sz="900" b="0" i="0" u="none" strike="noStrike" dirty="0">
                          <a:solidFill>
                            <a:srgbClr val="000000"/>
                          </a:solidFill>
                          <a:effectLst/>
                          <a:latin typeface="Arial" panose="020B0604020202020204" pitchFamily="34" charset="0"/>
                        </a:rPr>
                        <a:t>N</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$12k</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$30k</a:t>
                      </a:r>
                    </a:p>
                  </a:txBody>
                  <a:tcPr marL="9525" marR="9525" marT="9525" marB="0" anchor="b"/>
                </a:tc>
                <a:extLst>
                  <a:ext uri="{0D108BD9-81ED-4DB2-BD59-A6C34878D82A}">
                    <a16:rowId xmlns:a16="http://schemas.microsoft.com/office/drawing/2014/main" val="3054375771"/>
                  </a:ext>
                </a:extLst>
              </a:tr>
              <a:tr h="182889">
                <a:tc>
                  <a:txBody>
                    <a:bodyPr/>
                    <a:lstStyle/>
                    <a:p>
                      <a:pPr algn="ctr" fontAlgn="b"/>
                      <a:r>
                        <a:rPr lang="en-US" sz="900" b="0" i="0" u="none" strike="noStrike" dirty="0">
                          <a:effectLst/>
                          <a:latin typeface="Arial" panose="020B0604020202020204" pitchFamily="34" charset="0"/>
                          <a:cs typeface="Arial" panose="020B0604020202020204" pitchFamily="34" charset="0"/>
                        </a:rPr>
                        <a:t>0</a:t>
                      </a:r>
                      <a:r>
                        <a:rPr lang="en-IN" sz="900" b="0" i="0" u="none" strike="noStrike" dirty="0">
                          <a:effectLst/>
                          <a:latin typeface="Arial" panose="020B0604020202020204" pitchFamily="34" charset="0"/>
                          <a:cs typeface="Arial" panose="020B0604020202020204" pitchFamily="34" charset="0"/>
                        </a:rPr>
                        <a:t>7114</a:t>
                      </a:r>
                    </a:p>
                  </a:txBody>
                  <a:tcPr marL="9525" marR="9525" marT="9525" marB="0" anchor="ctr"/>
                </a:tc>
                <a:tc>
                  <a:txBody>
                    <a:bodyPr/>
                    <a:lstStyle/>
                    <a:p>
                      <a:pPr algn="ctr" fontAlgn="b"/>
                      <a:r>
                        <a:rPr lang="en-IN" sz="900" b="0" i="0" u="none" strike="noStrike" dirty="0">
                          <a:effectLst/>
                          <a:latin typeface="Arial" panose="020B0604020202020204" pitchFamily="34" charset="0"/>
                          <a:cs typeface="Arial" panose="020B0604020202020204" pitchFamily="34" charset="0"/>
                        </a:rPr>
                        <a:t>Restaurant</a:t>
                      </a:r>
                    </a:p>
                  </a:txBody>
                  <a:tcPr marL="9525" marR="9525" marT="9525" marB="0" anchor="ctr"/>
                </a:tc>
                <a:tc>
                  <a:txBody>
                    <a:bodyPr/>
                    <a:lstStyle/>
                    <a:p>
                      <a:pPr algn="ctr" fontAlgn="b"/>
                      <a:r>
                        <a:rPr lang="en-IN" sz="900" u="none" strike="noStrike" dirty="0" err="1">
                          <a:effectLst/>
                          <a:latin typeface="Arial" panose="020B0604020202020204" pitchFamily="34" charset="0"/>
                          <a:cs typeface="Arial" panose="020B0604020202020204" pitchFamily="34" charset="0"/>
                        </a:rPr>
                        <a:t>Koyum</a:t>
                      </a:r>
                      <a:endParaRPr lang="en-IN" sz="900" b="0" i="0" u="none" strike="noStrike" dirty="0">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b"/>
                      <a:r>
                        <a:rPr lang="en-US" sz="900" b="0" i="0" u="none" strike="noStrike" dirty="0">
                          <a:solidFill>
                            <a:srgbClr val="000000"/>
                          </a:solidFill>
                          <a:effectLst/>
                          <a:latin typeface="Arial" panose="020B0604020202020204" pitchFamily="34" charset="0"/>
                        </a:rPr>
                        <a:t>Y</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$5k</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$40k</a:t>
                      </a:r>
                    </a:p>
                  </a:txBody>
                  <a:tcPr marL="9525" marR="9525" marT="9525" marB="0" anchor="b"/>
                </a:tc>
                <a:extLst>
                  <a:ext uri="{0D108BD9-81ED-4DB2-BD59-A6C34878D82A}">
                    <a16:rowId xmlns:a16="http://schemas.microsoft.com/office/drawing/2014/main" val="89846560"/>
                  </a:ext>
                </a:extLst>
              </a:tr>
            </a:tbl>
          </a:graphicData>
        </a:graphic>
      </p:graphicFrame>
      <p:sp>
        <p:nvSpPr>
          <p:cNvPr id="10" name="Rectangle 9">
            <a:extLst>
              <a:ext uri="{FF2B5EF4-FFF2-40B4-BE49-F238E27FC236}">
                <a16:creationId xmlns:a16="http://schemas.microsoft.com/office/drawing/2014/main" id="{F9995698-DA6F-4C01-A406-045A02EF3BAA}"/>
              </a:ext>
            </a:extLst>
          </p:cNvPr>
          <p:cNvSpPr/>
          <p:nvPr/>
        </p:nvSpPr>
        <p:spPr>
          <a:xfrm>
            <a:off x="538740" y="1419885"/>
            <a:ext cx="4793870" cy="879571"/>
          </a:xfrm>
          <a:prstGeom prst="rect">
            <a:avLst/>
          </a:prstGeom>
          <a:solidFill>
            <a:schemeClr val="bg1"/>
          </a:solidFill>
          <a:ln>
            <a:solidFill>
              <a:srgbClr val="18A3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101" name="TextBox 34">
            <a:extLst>
              <a:ext uri="{FF2B5EF4-FFF2-40B4-BE49-F238E27FC236}">
                <a16:creationId xmlns:a16="http://schemas.microsoft.com/office/drawing/2014/main" id="{8739084D-6719-481D-875F-F53E87877A46}"/>
              </a:ext>
            </a:extLst>
          </p:cNvPr>
          <p:cNvSpPr txBox="1"/>
          <p:nvPr/>
        </p:nvSpPr>
        <p:spPr>
          <a:xfrm>
            <a:off x="3709740" y="1886533"/>
            <a:ext cx="1444752"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IN" b="1" dirty="0">
                <a:solidFill>
                  <a:schemeClr val="tx1">
                    <a:lumMod val="65000"/>
                    <a:lumOff val="35000"/>
                  </a:schemeClr>
                </a:solidFill>
                <a:latin typeface="Arial" panose="020B0604020202020204" pitchFamily="34" charset="0"/>
                <a:cs typeface="Arial" panose="020B0604020202020204" pitchFamily="34" charset="0"/>
              </a:rPr>
              <a:t>Antalya</a:t>
            </a:r>
            <a:endParaRPr lang="en-US"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07" name="Isosceles Triangle 106">
            <a:extLst>
              <a:ext uri="{FF2B5EF4-FFF2-40B4-BE49-F238E27FC236}">
                <a16:creationId xmlns:a16="http://schemas.microsoft.com/office/drawing/2014/main" id="{5EC8AE9C-5031-4AA3-B3C7-9E74FC48CC4B}"/>
              </a:ext>
            </a:extLst>
          </p:cNvPr>
          <p:cNvSpPr/>
          <p:nvPr/>
        </p:nvSpPr>
        <p:spPr>
          <a:xfrm flipV="1">
            <a:off x="4873707" y="1943099"/>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0" name="TextBox 34">
            <a:extLst>
              <a:ext uri="{FF2B5EF4-FFF2-40B4-BE49-F238E27FC236}">
                <a16:creationId xmlns:a16="http://schemas.microsoft.com/office/drawing/2014/main" id="{6F44AC51-E589-4803-A61A-721B8B6CF331}"/>
              </a:ext>
            </a:extLst>
          </p:cNvPr>
          <p:cNvSpPr txBox="1"/>
          <p:nvPr/>
        </p:nvSpPr>
        <p:spPr>
          <a:xfrm>
            <a:off x="1368456" y="1884655"/>
            <a:ext cx="1444752" cy="238125"/>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IN" b="1" dirty="0">
                <a:solidFill>
                  <a:schemeClr val="tx2"/>
                </a:solidFill>
                <a:latin typeface="Arial" panose="020B0604020202020204" pitchFamily="34" charset="0"/>
                <a:cs typeface="Arial" panose="020B0604020202020204" pitchFamily="34" charset="0"/>
              </a:rPr>
              <a:t>Mediterranean</a:t>
            </a:r>
          </a:p>
        </p:txBody>
      </p:sp>
      <p:sp>
        <p:nvSpPr>
          <p:cNvPr id="111" name="Isosceles Triangle 110">
            <a:extLst>
              <a:ext uri="{FF2B5EF4-FFF2-40B4-BE49-F238E27FC236}">
                <a16:creationId xmlns:a16="http://schemas.microsoft.com/office/drawing/2014/main" id="{EDCDBC8F-1881-49AA-858F-E13A6AF32E5B}"/>
              </a:ext>
            </a:extLst>
          </p:cNvPr>
          <p:cNvSpPr/>
          <p:nvPr/>
        </p:nvSpPr>
        <p:spPr>
          <a:xfrm flipV="1">
            <a:off x="2532423" y="1939886"/>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2" name="TextBox 34">
            <a:extLst>
              <a:ext uri="{FF2B5EF4-FFF2-40B4-BE49-F238E27FC236}">
                <a16:creationId xmlns:a16="http://schemas.microsoft.com/office/drawing/2014/main" id="{04A7ADA3-73F6-4E19-B664-9D8DA6FAE3A0}"/>
              </a:ext>
            </a:extLst>
          </p:cNvPr>
          <p:cNvSpPr txBox="1"/>
          <p:nvPr/>
        </p:nvSpPr>
        <p:spPr>
          <a:xfrm>
            <a:off x="3706117" y="1544881"/>
            <a:ext cx="1444752" cy="259292"/>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sz="1100" b="1" dirty="0">
                <a:solidFill>
                  <a:schemeClr val="tx2"/>
                </a:solidFill>
                <a:latin typeface="Arial" panose="020B0604020202020204" pitchFamily="34" charset="0"/>
                <a:cs typeface="Arial" panose="020B0604020202020204" pitchFamily="34" charset="0"/>
              </a:rPr>
              <a:t>Turkey</a:t>
            </a:r>
          </a:p>
        </p:txBody>
      </p:sp>
      <p:sp>
        <p:nvSpPr>
          <p:cNvPr id="122" name="Isosceles Triangle 121">
            <a:extLst>
              <a:ext uri="{FF2B5EF4-FFF2-40B4-BE49-F238E27FC236}">
                <a16:creationId xmlns:a16="http://schemas.microsoft.com/office/drawing/2014/main" id="{F9C1B1D6-9D87-4A06-9B04-1F957D7DF2F5}"/>
              </a:ext>
            </a:extLst>
          </p:cNvPr>
          <p:cNvSpPr/>
          <p:nvPr/>
        </p:nvSpPr>
        <p:spPr>
          <a:xfrm flipV="1">
            <a:off x="4870084" y="1623455"/>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23" name="TextBox 31">
            <a:extLst>
              <a:ext uri="{FF2B5EF4-FFF2-40B4-BE49-F238E27FC236}">
                <a16:creationId xmlns:a16="http://schemas.microsoft.com/office/drawing/2014/main" id="{9E9C04F2-E4CE-4FAC-9019-E56769FC3D52}"/>
              </a:ext>
            </a:extLst>
          </p:cNvPr>
          <p:cNvSpPr txBox="1"/>
          <p:nvPr/>
        </p:nvSpPr>
        <p:spPr>
          <a:xfrm>
            <a:off x="2725675" y="1891140"/>
            <a:ext cx="1003961"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en-US" sz="1200" b="1" dirty="0">
                <a:solidFill>
                  <a:schemeClr val="tx1">
                    <a:lumMod val="65000"/>
                    <a:lumOff val="35000"/>
                  </a:schemeClr>
                </a:solidFill>
                <a:latin typeface="Arial" panose="020B0604020202020204" pitchFamily="34" charset="0"/>
                <a:cs typeface="Arial" panose="020B0604020202020204" pitchFamily="34" charset="0"/>
              </a:rPr>
              <a:t>Province</a:t>
            </a:r>
          </a:p>
        </p:txBody>
      </p:sp>
      <p:sp>
        <p:nvSpPr>
          <p:cNvPr id="125" name="TextBox 31">
            <a:extLst>
              <a:ext uri="{FF2B5EF4-FFF2-40B4-BE49-F238E27FC236}">
                <a16:creationId xmlns:a16="http://schemas.microsoft.com/office/drawing/2014/main" id="{472C7DBF-4668-45FA-9941-9940948FE575}"/>
              </a:ext>
            </a:extLst>
          </p:cNvPr>
          <p:cNvSpPr txBox="1"/>
          <p:nvPr/>
        </p:nvSpPr>
        <p:spPr>
          <a:xfrm>
            <a:off x="524179" y="1891410"/>
            <a:ext cx="822433" cy="20574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en-US" sz="1200" b="1" dirty="0">
                <a:solidFill>
                  <a:schemeClr val="tx1">
                    <a:lumMod val="65000"/>
                    <a:lumOff val="35000"/>
                  </a:schemeClr>
                </a:solidFill>
                <a:latin typeface="Arial" panose="020B0604020202020204" pitchFamily="34" charset="0"/>
                <a:cs typeface="Arial" panose="020B0604020202020204" pitchFamily="34" charset="0"/>
              </a:rPr>
              <a:t>Region</a:t>
            </a:r>
          </a:p>
        </p:txBody>
      </p:sp>
      <p:sp>
        <p:nvSpPr>
          <p:cNvPr id="126" name="TextBox 31">
            <a:extLst>
              <a:ext uri="{FF2B5EF4-FFF2-40B4-BE49-F238E27FC236}">
                <a16:creationId xmlns:a16="http://schemas.microsoft.com/office/drawing/2014/main" id="{E78B3989-70E1-41EA-A824-D1968B4979C3}"/>
              </a:ext>
            </a:extLst>
          </p:cNvPr>
          <p:cNvSpPr txBox="1"/>
          <p:nvPr/>
        </p:nvSpPr>
        <p:spPr>
          <a:xfrm>
            <a:off x="2570857" y="1567233"/>
            <a:ext cx="1156114" cy="23387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en-US" sz="1200" b="1" dirty="0">
                <a:solidFill>
                  <a:schemeClr val="tx1">
                    <a:lumMod val="65000"/>
                    <a:lumOff val="35000"/>
                  </a:schemeClr>
                </a:solidFill>
                <a:latin typeface="Arial" panose="020B0604020202020204" pitchFamily="34" charset="0"/>
                <a:cs typeface="Arial" panose="020B0604020202020204" pitchFamily="34" charset="0"/>
              </a:rPr>
              <a:t>Country</a:t>
            </a:r>
          </a:p>
        </p:txBody>
      </p:sp>
      <p:sp>
        <p:nvSpPr>
          <p:cNvPr id="127" name="TextBox 34">
            <a:extLst>
              <a:ext uri="{FF2B5EF4-FFF2-40B4-BE49-F238E27FC236}">
                <a16:creationId xmlns:a16="http://schemas.microsoft.com/office/drawing/2014/main" id="{11CD198B-6ADC-4DDC-823E-4260280954E1}"/>
              </a:ext>
            </a:extLst>
          </p:cNvPr>
          <p:cNvSpPr txBox="1"/>
          <p:nvPr/>
        </p:nvSpPr>
        <p:spPr>
          <a:xfrm>
            <a:off x="1368456" y="1514503"/>
            <a:ext cx="1444752" cy="259292"/>
          </a:xfrm>
          <a:prstGeom prst="rect">
            <a:avLst/>
          </a:prstGeom>
          <a:noFill/>
          <a:ln w="9525" cmpd="sng">
            <a:solidFill>
              <a:schemeClr val="tx1">
                <a:lumMod val="65000"/>
                <a:lumOff val="35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b="1" dirty="0">
                <a:solidFill>
                  <a:schemeClr val="tx2"/>
                </a:solidFill>
                <a:latin typeface="Arial" panose="020B0604020202020204" pitchFamily="34" charset="0"/>
                <a:cs typeface="Arial" panose="020B0604020202020204" pitchFamily="34" charset="0"/>
              </a:rPr>
              <a:t>Q2 - 2018</a:t>
            </a:r>
            <a:endParaRPr lang="en-US" sz="1100" b="1" dirty="0">
              <a:solidFill>
                <a:schemeClr val="tx2"/>
              </a:solidFill>
              <a:latin typeface="Arial" panose="020B0604020202020204" pitchFamily="34" charset="0"/>
              <a:cs typeface="Arial" panose="020B0604020202020204" pitchFamily="34" charset="0"/>
            </a:endParaRPr>
          </a:p>
        </p:txBody>
      </p:sp>
      <p:sp>
        <p:nvSpPr>
          <p:cNvPr id="128" name="Isosceles Triangle 127">
            <a:extLst>
              <a:ext uri="{FF2B5EF4-FFF2-40B4-BE49-F238E27FC236}">
                <a16:creationId xmlns:a16="http://schemas.microsoft.com/office/drawing/2014/main" id="{05692B1B-D029-4768-878F-0C7F4676B403}"/>
              </a:ext>
            </a:extLst>
          </p:cNvPr>
          <p:cNvSpPr/>
          <p:nvPr/>
        </p:nvSpPr>
        <p:spPr>
          <a:xfrm flipV="1">
            <a:off x="2532423" y="1593077"/>
            <a:ext cx="179367" cy="115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cs typeface="Arial" panose="020B0604020202020204" pitchFamily="34" charset="0"/>
            </a:endParaRPr>
          </a:p>
        </p:txBody>
      </p:sp>
      <p:sp>
        <p:nvSpPr>
          <p:cNvPr id="129" name="TextBox 31">
            <a:extLst>
              <a:ext uri="{FF2B5EF4-FFF2-40B4-BE49-F238E27FC236}">
                <a16:creationId xmlns:a16="http://schemas.microsoft.com/office/drawing/2014/main" id="{737FCE79-5771-4317-9147-0E8C6ABEE242}"/>
              </a:ext>
            </a:extLst>
          </p:cNvPr>
          <p:cNvSpPr txBox="1"/>
          <p:nvPr/>
        </p:nvSpPr>
        <p:spPr>
          <a:xfrm>
            <a:off x="190405" y="1534080"/>
            <a:ext cx="1156114" cy="23387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en-US" sz="1200" b="1" dirty="0">
                <a:solidFill>
                  <a:schemeClr val="tx1">
                    <a:lumMod val="65000"/>
                    <a:lumOff val="35000"/>
                  </a:schemeClr>
                </a:solidFill>
                <a:latin typeface="Arial" panose="020B0604020202020204" pitchFamily="34" charset="0"/>
                <a:cs typeface="Arial" panose="020B0604020202020204" pitchFamily="34" charset="0"/>
              </a:rPr>
              <a:t>Quarter</a:t>
            </a:r>
          </a:p>
        </p:txBody>
      </p:sp>
      <p:sp>
        <p:nvSpPr>
          <p:cNvPr id="131" name="Rectangle 130">
            <a:extLst>
              <a:ext uri="{FF2B5EF4-FFF2-40B4-BE49-F238E27FC236}">
                <a16:creationId xmlns:a16="http://schemas.microsoft.com/office/drawing/2014/main" id="{4E92DED5-D4C7-46FF-B841-B51FFFF05B11}"/>
              </a:ext>
            </a:extLst>
          </p:cNvPr>
          <p:cNvSpPr/>
          <p:nvPr/>
        </p:nvSpPr>
        <p:spPr>
          <a:xfrm>
            <a:off x="532677" y="2420623"/>
            <a:ext cx="4788309" cy="1748480"/>
          </a:xfrm>
          <a:prstGeom prst="rect">
            <a:avLst/>
          </a:prstGeom>
          <a:solidFill>
            <a:schemeClr val="bg1"/>
          </a:solidFill>
          <a:ln>
            <a:solidFill>
              <a:srgbClr val="18A3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132" name="Rectangle 1436">
            <a:extLst>
              <a:ext uri="{FF2B5EF4-FFF2-40B4-BE49-F238E27FC236}">
                <a16:creationId xmlns:a16="http://schemas.microsoft.com/office/drawing/2014/main" id="{E8FCADFB-6E4A-4DA4-A79C-74DD1E3797A3}"/>
              </a:ext>
            </a:extLst>
          </p:cNvPr>
          <p:cNvSpPr>
            <a:spLocks noChangeArrowheads="1"/>
          </p:cNvSpPr>
          <p:nvPr/>
        </p:nvSpPr>
        <p:spPr bwMode="auto">
          <a:xfrm>
            <a:off x="3759578" y="4139868"/>
            <a:ext cx="1220360" cy="253916"/>
          </a:xfrm>
          <a:prstGeom prst="rect">
            <a:avLst/>
          </a:prstGeom>
          <a:ln w="3175">
            <a:noFill/>
          </a:ln>
        </p:spPr>
        <p:txBody>
          <a:bodyPr vert="horz" wrap="square" lIns="68580" tIns="34290" rIns="68580" bIns="34290" rtlCol="0">
            <a:spAutoFit/>
          </a:bodyPr>
          <a:lstStyle/>
          <a:p>
            <a:r>
              <a:rPr lang="en-US" sz="1200" kern="0" dirty="0">
                <a:solidFill>
                  <a:schemeClr val="bg1"/>
                </a:solidFill>
                <a:latin typeface="Arial" panose="020B0604020202020204" pitchFamily="34" charset="0"/>
                <a:cs typeface="Arial" panose="020B0604020202020204" pitchFamily="34" charset="0"/>
              </a:rPr>
              <a:t>Black 8%</a:t>
            </a:r>
          </a:p>
        </p:txBody>
      </p:sp>
      <p:sp>
        <p:nvSpPr>
          <p:cNvPr id="133" name="Rectangle 1436">
            <a:extLst>
              <a:ext uri="{FF2B5EF4-FFF2-40B4-BE49-F238E27FC236}">
                <a16:creationId xmlns:a16="http://schemas.microsoft.com/office/drawing/2014/main" id="{5ACB99CF-97BA-4579-8001-275FC3CDA5B8}"/>
              </a:ext>
            </a:extLst>
          </p:cNvPr>
          <p:cNvSpPr>
            <a:spLocks noChangeArrowheads="1"/>
          </p:cNvSpPr>
          <p:nvPr/>
        </p:nvSpPr>
        <p:spPr bwMode="auto">
          <a:xfrm>
            <a:off x="830820" y="3188001"/>
            <a:ext cx="1769936" cy="253916"/>
          </a:xfrm>
          <a:prstGeom prst="rect">
            <a:avLst/>
          </a:prstGeom>
          <a:ln w="3175">
            <a:noFill/>
          </a:ln>
        </p:spPr>
        <p:txBody>
          <a:bodyPr vert="horz" wrap="square" lIns="68580" tIns="34290" rIns="68580" bIns="34290" rtlCol="0">
            <a:spAutoFit/>
          </a:bodyPr>
          <a:lstStyle/>
          <a:p>
            <a:r>
              <a:rPr lang="en-US" sz="1200" kern="0" dirty="0">
                <a:solidFill>
                  <a:schemeClr val="bg2">
                    <a:lumMod val="25000"/>
                  </a:schemeClr>
                </a:solidFill>
                <a:latin typeface="Arial" panose="020B0604020202020204" pitchFamily="34" charset="0"/>
                <a:cs typeface="Arial" panose="020B0604020202020204" pitchFamily="34" charset="0"/>
              </a:rPr>
              <a:t>Outlet ID:          </a:t>
            </a:r>
            <a:r>
              <a:rPr lang="en-US" sz="1200" b="1" kern="0" dirty="0">
                <a:solidFill>
                  <a:srgbClr val="0070C0"/>
                </a:solidFill>
                <a:latin typeface="Arial" panose="020B0604020202020204" pitchFamily="34" charset="0"/>
                <a:cs typeface="Arial" panose="020B0604020202020204" pitchFamily="34" charset="0"/>
              </a:rPr>
              <a:t>231</a:t>
            </a:r>
          </a:p>
        </p:txBody>
      </p:sp>
      <p:sp>
        <p:nvSpPr>
          <p:cNvPr id="140" name="Rectangle 1436">
            <a:extLst>
              <a:ext uri="{FF2B5EF4-FFF2-40B4-BE49-F238E27FC236}">
                <a16:creationId xmlns:a16="http://schemas.microsoft.com/office/drawing/2014/main" id="{BF107EA6-499D-444B-B243-146D80219ACD}"/>
              </a:ext>
            </a:extLst>
          </p:cNvPr>
          <p:cNvSpPr>
            <a:spLocks noChangeArrowheads="1"/>
          </p:cNvSpPr>
          <p:nvPr/>
        </p:nvSpPr>
        <p:spPr bwMode="auto">
          <a:xfrm>
            <a:off x="830820" y="3508348"/>
            <a:ext cx="1769788" cy="253916"/>
          </a:xfrm>
          <a:prstGeom prst="rect">
            <a:avLst/>
          </a:prstGeom>
          <a:ln w="3175">
            <a:noFill/>
          </a:ln>
        </p:spPr>
        <p:txBody>
          <a:bodyPr vert="horz" wrap="square" lIns="68580" tIns="34290" rIns="68580" bIns="34290" rtlCol="0">
            <a:spAutoFit/>
          </a:bodyPr>
          <a:lstStyle/>
          <a:p>
            <a:pPr lvl="0"/>
            <a:r>
              <a:rPr lang="en-US" sz="1200" kern="0" dirty="0">
                <a:solidFill>
                  <a:schemeClr val="bg2">
                    <a:lumMod val="25000"/>
                  </a:schemeClr>
                </a:solidFill>
                <a:latin typeface="Arial" panose="020B0604020202020204" pitchFamily="34" charset="0"/>
                <a:cs typeface="Arial" panose="020B0604020202020204" pitchFamily="34" charset="0"/>
              </a:rPr>
              <a:t>Revenue</a:t>
            </a:r>
            <a:r>
              <a:rPr lang="en-US" sz="1200" b="1" kern="0" dirty="0">
                <a:solidFill>
                  <a:schemeClr val="bg2">
                    <a:lumMod val="25000"/>
                  </a:schemeClr>
                </a:solidFill>
                <a:latin typeface="Arial" panose="020B0604020202020204" pitchFamily="34" charset="0"/>
                <a:cs typeface="Arial" panose="020B0604020202020204" pitchFamily="34" charset="0"/>
              </a:rPr>
              <a:t>:</a:t>
            </a:r>
            <a:r>
              <a:rPr lang="en-US" sz="1200" kern="0" dirty="0">
                <a:solidFill>
                  <a:schemeClr val="bg2">
                    <a:lumMod val="25000"/>
                  </a:schemeClr>
                </a:solidFill>
                <a:latin typeface="Arial" panose="020B0604020202020204" pitchFamily="34" charset="0"/>
                <a:cs typeface="Arial" panose="020B0604020202020204" pitchFamily="34" charset="0"/>
              </a:rPr>
              <a:t>         </a:t>
            </a:r>
            <a:r>
              <a:rPr lang="en-US" sz="1200" b="1" kern="0" dirty="0">
                <a:solidFill>
                  <a:srgbClr val="0070C0"/>
                </a:solidFill>
                <a:latin typeface="Arial" panose="020B0604020202020204" pitchFamily="34" charset="0"/>
                <a:cs typeface="Arial" panose="020B0604020202020204" pitchFamily="34" charset="0"/>
              </a:rPr>
              <a:t>$20k</a:t>
            </a:r>
          </a:p>
        </p:txBody>
      </p:sp>
      <p:sp>
        <p:nvSpPr>
          <p:cNvPr id="142" name="Rectangle 1436">
            <a:extLst>
              <a:ext uri="{FF2B5EF4-FFF2-40B4-BE49-F238E27FC236}">
                <a16:creationId xmlns:a16="http://schemas.microsoft.com/office/drawing/2014/main" id="{8943C5BF-4183-467C-8B81-82A1FD8B45E7}"/>
              </a:ext>
            </a:extLst>
          </p:cNvPr>
          <p:cNvSpPr>
            <a:spLocks noChangeArrowheads="1"/>
          </p:cNvSpPr>
          <p:nvPr/>
        </p:nvSpPr>
        <p:spPr bwMode="auto">
          <a:xfrm flipH="1">
            <a:off x="2692766" y="4122292"/>
            <a:ext cx="69340" cy="253916"/>
          </a:xfrm>
          <a:prstGeom prst="rect">
            <a:avLst/>
          </a:prstGeom>
          <a:ln w="3175">
            <a:noFill/>
          </a:ln>
        </p:spPr>
        <p:txBody>
          <a:bodyPr vert="horz" wrap="square" lIns="68580" tIns="34290" rIns="68580" bIns="34290" rtlCol="0">
            <a:spAutoFit/>
          </a:bodyPr>
          <a:lstStyle/>
          <a:p>
            <a:pPr lvl="0" algn="ctr"/>
            <a:endParaRPr lang="en-US" sz="1200" b="1" kern="0" dirty="0">
              <a:solidFill>
                <a:schemeClr val="accent1"/>
              </a:solidFill>
              <a:latin typeface="Arial" panose="020B0604020202020204" pitchFamily="34" charset="0"/>
              <a:cs typeface="Arial" panose="020B0604020202020204" pitchFamily="34" charset="0"/>
            </a:endParaRPr>
          </a:p>
        </p:txBody>
      </p:sp>
      <p:sp>
        <p:nvSpPr>
          <p:cNvPr id="144" name="Rectangle 1436">
            <a:extLst>
              <a:ext uri="{FF2B5EF4-FFF2-40B4-BE49-F238E27FC236}">
                <a16:creationId xmlns:a16="http://schemas.microsoft.com/office/drawing/2014/main" id="{AEBEA74D-DCEC-4406-9CA5-EC03FE58CB6C}"/>
              </a:ext>
            </a:extLst>
          </p:cNvPr>
          <p:cNvSpPr>
            <a:spLocks noChangeArrowheads="1"/>
          </p:cNvSpPr>
          <p:nvPr/>
        </p:nvSpPr>
        <p:spPr bwMode="auto">
          <a:xfrm>
            <a:off x="2860065" y="3188001"/>
            <a:ext cx="2314994" cy="253916"/>
          </a:xfrm>
          <a:prstGeom prst="rect">
            <a:avLst/>
          </a:prstGeom>
          <a:ln w="3175">
            <a:noFill/>
          </a:ln>
        </p:spPr>
        <p:txBody>
          <a:bodyPr vert="horz" wrap="square" lIns="68580" tIns="34290" rIns="68580" bIns="34290" rtlCol="0">
            <a:spAutoFit/>
          </a:bodyPr>
          <a:lstStyle/>
          <a:p>
            <a:pPr lvl="0"/>
            <a:r>
              <a:rPr lang="en-US" sz="1200" kern="0" dirty="0">
                <a:solidFill>
                  <a:schemeClr val="bg2">
                    <a:lumMod val="25000"/>
                  </a:schemeClr>
                </a:solidFill>
                <a:latin typeface="Arial" panose="020B0604020202020204" pitchFamily="34" charset="0"/>
                <a:cs typeface="Arial" panose="020B0604020202020204" pitchFamily="34" charset="0"/>
              </a:rPr>
              <a:t>Total Customers</a:t>
            </a:r>
            <a:r>
              <a:rPr lang="en-US" sz="1200" b="1" kern="0" dirty="0">
                <a:solidFill>
                  <a:schemeClr val="bg2">
                    <a:lumMod val="25000"/>
                  </a:schemeClr>
                </a:solidFill>
                <a:latin typeface="Arial" panose="020B0604020202020204" pitchFamily="34" charset="0"/>
                <a:cs typeface="Arial" panose="020B0604020202020204" pitchFamily="34" charset="0"/>
              </a:rPr>
              <a:t>:</a:t>
            </a:r>
            <a:r>
              <a:rPr lang="en-US" sz="1200" kern="0" dirty="0">
                <a:solidFill>
                  <a:schemeClr val="bg2">
                    <a:lumMod val="25000"/>
                  </a:schemeClr>
                </a:solidFill>
                <a:latin typeface="Arial" panose="020B0604020202020204" pitchFamily="34" charset="0"/>
                <a:cs typeface="Arial" panose="020B0604020202020204" pitchFamily="34" charset="0"/>
              </a:rPr>
              <a:t>     </a:t>
            </a:r>
            <a:r>
              <a:rPr lang="en-US" sz="1200" b="1" kern="0" dirty="0">
                <a:solidFill>
                  <a:srgbClr val="0070C0"/>
                </a:solidFill>
                <a:latin typeface="Arial" panose="020B0604020202020204" pitchFamily="34" charset="0"/>
                <a:cs typeface="Arial" panose="020B0604020202020204" pitchFamily="34" charset="0"/>
              </a:rPr>
              <a:t>450</a:t>
            </a:r>
          </a:p>
        </p:txBody>
      </p:sp>
      <p:sp>
        <p:nvSpPr>
          <p:cNvPr id="145" name="TextBox 144">
            <a:extLst>
              <a:ext uri="{FF2B5EF4-FFF2-40B4-BE49-F238E27FC236}">
                <a16:creationId xmlns:a16="http://schemas.microsoft.com/office/drawing/2014/main" id="{7CD72ECC-4DAF-40B9-9649-8024BB3A47CF}"/>
              </a:ext>
            </a:extLst>
          </p:cNvPr>
          <p:cNvSpPr txBox="1"/>
          <p:nvPr/>
        </p:nvSpPr>
        <p:spPr>
          <a:xfrm>
            <a:off x="830820" y="2861968"/>
            <a:ext cx="1861946" cy="276999"/>
          </a:xfrm>
          <a:prstGeom prst="rect">
            <a:avLst/>
          </a:prstGeom>
          <a:noFill/>
        </p:spPr>
        <p:txBody>
          <a:bodyPr wrap="square" rtlCol="0">
            <a:spAutoFit/>
          </a:bodyPr>
          <a:lstStyle/>
          <a:p>
            <a:r>
              <a:rPr lang="en-US" sz="1200" kern="0" dirty="0">
                <a:solidFill>
                  <a:schemeClr val="bg2">
                    <a:lumMod val="25000"/>
                  </a:schemeClr>
                </a:solidFill>
                <a:latin typeface="Arial" panose="020B0604020202020204" pitchFamily="34" charset="0"/>
                <a:cs typeface="Arial" panose="020B0604020202020204" pitchFamily="34" charset="0"/>
              </a:rPr>
              <a:t>Outlet Name</a:t>
            </a:r>
            <a:r>
              <a:rPr lang="en-US" sz="1200" b="1" kern="0" dirty="0">
                <a:solidFill>
                  <a:schemeClr val="bg2">
                    <a:lumMod val="25000"/>
                  </a:schemeClr>
                </a:solidFill>
                <a:latin typeface="Arial" panose="020B0604020202020204" pitchFamily="34" charset="0"/>
                <a:cs typeface="Arial" panose="020B0604020202020204" pitchFamily="34" charset="0"/>
              </a:rPr>
              <a:t>:</a:t>
            </a:r>
            <a:r>
              <a:rPr lang="en-US" sz="1200" kern="0" dirty="0">
                <a:solidFill>
                  <a:schemeClr val="bg2">
                    <a:lumMod val="25000"/>
                  </a:schemeClr>
                </a:solidFill>
                <a:latin typeface="Arial" panose="020B0604020202020204" pitchFamily="34" charset="0"/>
                <a:cs typeface="Arial" panose="020B0604020202020204" pitchFamily="34" charset="0"/>
              </a:rPr>
              <a:t>   </a:t>
            </a:r>
            <a:r>
              <a:rPr lang="en-US" sz="1200" b="1" kern="0" dirty="0">
                <a:solidFill>
                  <a:srgbClr val="0070C0"/>
                </a:solidFill>
                <a:latin typeface="Arial" panose="020B0604020202020204" pitchFamily="34" charset="0"/>
                <a:cs typeface="Arial" panose="020B0604020202020204" pitchFamily="34" charset="0"/>
              </a:rPr>
              <a:t>Matiz</a:t>
            </a:r>
            <a:endParaRPr lang="en-IN" sz="1200" b="1" kern="0" dirty="0">
              <a:solidFill>
                <a:srgbClr val="0070C0"/>
              </a:solidFill>
              <a:latin typeface="Arial" panose="020B0604020202020204" pitchFamily="34" charset="0"/>
              <a:cs typeface="Arial" panose="020B0604020202020204" pitchFamily="34" charset="0"/>
            </a:endParaRPr>
          </a:p>
        </p:txBody>
      </p:sp>
      <p:sp>
        <p:nvSpPr>
          <p:cNvPr id="146" name="TextBox 145">
            <a:extLst>
              <a:ext uri="{FF2B5EF4-FFF2-40B4-BE49-F238E27FC236}">
                <a16:creationId xmlns:a16="http://schemas.microsoft.com/office/drawing/2014/main" id="{C165B9B5-D121-4E1B-9837-D0D723F3EA57}"/>
              </a:ext>
            </a:extLst>
          </p:cNvPr>
          <p:cNvSpPr txBox="1"/>
          <p:nvPr/>
        </p:nvSpPr>
        <p:spPr>
          <a:xfrm>
            <a:off x="2860065" y="2864005"/>
            <a:ext cx="2461361" cy="276999"/>
          </a:xfrm>
          <a:prstGeom prst="rect">
            <a:avLst/>
          </a:prstGeom>
          <a:noFill/>
        </p:spPr>
        <p:txBody>
          <a:bodyPr wrap="square" rtlCol="0">
            <a:spAutoFit/>
          </a:bodyPr>
          <a:lstStyle/>
          <a:p>
            <a:r>
              <a:rPr lang="en-US" sz="1200" kern="0" dirty="0">
                <a:solidFill>
                  <a:schemeClr val="bg2">
                    <a:lumMod val="25000"/>
                  </a:schemeClr>
                </a:solidFill>
                <a:latin typeface="Arial" panose="020B0604020202020204" pitchFamily="34" charset="0"/>
                <a:cs typeface="Arial" panose="020B0604020202020204" pitchFamily="34" charset="0"/>
              </a:rPr>
              <a:t>Outlet Category</a:t>
            </a:r>
            <a:r>
              <a:rPr lang="en-US" sz="1200" b="1" kern="0" dirty="0">
                <a:solidFill>
                  <a:schemeClr val="bg2">
                    <a:lumMod val="25000"/>
                  </a:schemeClr>
                </a:solidFill>
                <a:latin typeface="Arial" panose="020B0604020202020204" pitchFamily="34" charset="0"/>
                <a:cs typeface="Arial" panose="020B0604020202020204" pitchFamily="34" charset="0"/>
              </a:rPr>
              <a:t>:</a:t>
            </a:r>
            <a:r>
              <a:rPr lang="en-US" sz="1200" kern="0" dirty="0">
                <a:solidFill>
                  <a:schemeClr val="bg2">
                    <a:lumMod val="25000"/>
                  </a:schemeClr>
                </a:solidFill>
                <a:latin typeface="Arial" panose="020B0604020202020204" pitchFamily="34" charset="0"/>
                <a:cs typeface="Arial" panose="020B0604020202020204" pitchFamily="34" charset="0"/>
              </a:rPr>
              <a:t>     </a:t>
            </a:r>
            <a:r>
              <a:rPr lang="en-US" sz="1200" b="1" kern="0" dirty="0">
                <a:solidFill>
                  <a:srgbClr val="0070C0"/>
                </a:solidFill>
                <a:latin typeface="Arial" panose="020B0604020202020204" pitchFamily="34" charset="0"/>
                <a:cs typeface="Arial" panose="020B0604020202020204" pitchFamily="34" charset="0"/>
              </a:rPr>
              <a:t>Supermarket</a:t>
            </a:r>
            <a:endParaRPr lang="en-IN" sz="1200" b="1" kern="0" dirty="0">
              <a:solidFill>
                <a:srgbClr val="0070C0"/>
              </a:solidFill>
              <a:latin typeface="Arial" panose="020B0604020202020204" pitchFamily="34" charset="0"/>
              <a:cs typeface="Arial" panose="020B0604020202020204" pitchFamily="34" charset="0"/>
            </a:endParaRPr>
          </a:p>
        </p:txBody>
      </p:sp>
      <p:sp>
        <p:nvSpPr>
          <p:cNvPr id="147" name="Rectangle 1436">
            <a:extLst>
              <a:ext uri="{FF2B5EF4-FFF2-40B4-BE49-F238E27FC236}">
                <a16:creationId xmlns:a16="http://schemas.microsoft.com/office/drawing/2014/main" id="{43827C2F-775D-4DFC-8DC6-430084104378}"/>
              </a:ext>
            </a:extLst>
          </p:cNvPr>
          <p:cNvSpPr>
            <a:spLocks noChangeArrowheads="1"/>
          </p:cNvSpPr>
          <p:nvPr/>
        </p:nvSpPr>
        <p:spPr bwMode="auto">
          <a:xfrm>
            <a:off x="2860065" y="3508348"/>
            <a:ext cx="2314994" cy="253916"/>
          </a:xfrm>
          <a:prstGeom prst="rect">
            <a:avLst/>
          </a:prstGeom>
          <a:ln w="3175">
            <a:noFill/>
          </a:ln>
        </p:spPr>
        <p:txBody>
          <a:bodyPr vert="horz" wrap="square" lIns="68580" tIns="34290" rIns="68580" bIns="34290" rtlCol="0">
            <a:spAutoFit/>
          </a:bodyPr>
          <a:lstStyle/>
          <a:p>
            <a:pPr lvl="0"/>
            <a:r>
              <a:rPr lang="en-US" sz="1200" kern="0" dirty="0">
                <a:solidFill>
                  <a:schemeClr val="bg2">
                    <a:lumMod val="25000"/>
                  </a:schemeClr>
                </a:solidFill>
                <a:latin typeface="Arial" panose="020B0604020202020204" pitchFamily="34" charset="0"/>
                <a:cs typeface="Arial" panose="020B0604020202020204" pitchFamily="34" charset="0"/>
              </a:rPr>
              <a:t>Success factors</a:t>
            </a:r>
            <a:r>
              <a:rPr lang="en-US" sz="1200" b="1" kern="0" dirty="0">
                <a:solidFill>
                  <a:schemeClr val="bg2">
                    <a:lumMod val="25000"/>
                  </a:schemeClr>
                </a:solidFill>
                <a:latin typeface="Arial" panose="020B0604020202020204" pitchFamily="34" charset="0"/>
                <a:cs typeface="Arial" panose="020B0604020202020204" pitchFamily="34" charset="0"/>
              </a:rPr>
              <a:t>:</a:t>
            </a:r>
            <a:r>
              <a:rPr lang="en-US" sz="1200" kern="0" dirty="0">
                <a:solidFill>
                  <a:schemeClr val="bg2">
                    <a:lumMod val="25000"/>
                  </a:schemeClr>
                </a:solidFill>
                <a:latin typeface="Arial" panose="020B0604020202020204" pitchFamily="34" charset="0"/>
                <a:cs typeface="Arial" panose="020B0604020202020204" pitchFamily="34" charset="0"/>
              </a:rPr>
              <a:t>      </a:t>
            </a:r>
            <a:r>
              <a:rPr lang="en-US" sz="1200" b="1" kern="0" dirty="0">
                <a:solidFill>
                  <a:srgbClr val="0070C0"/>
                </a:solidFill>
                <a:latin typeface="Arial" panose="020B0604020202020204" pitchFamily="34" charset="0"/>
                <a:cs typeface="Arial" panose="020B0604020202020204" pitchFamily="34" charset="0"/>
              </a:rPr>
              <a:t>None</a:t>
            </a:r>
          </a:p>
        </p:txBody>
      </p:sp>
      <p:pic>
        <p:nvPicPr>
          <p:cNvPr id="8" name="Picture 7">
            <a:extLst>
              <a:ext uri="{FF2B5EF4-FFF2-40B4-BE49-F238E27FC236}">
                <a16:creationId xmlns:a16="http://schemas.microsoft.com/office/drawing/2014/main" id="{467AFB61-9711-441F-9CCF-5DF1036DF554}"/>
              </a:ext>
            </a:extLst>
          </p:cNvPr>
          <p:cNvPicPr>
            <a:picLocks noChangeAspect="1"/>
          </p:cNvPicPr>
          <p:nvPr/>
        </p:nvPicPr>
        <p:blipFill rotWithShape="1">
          <a:blip r:embed="rId4"/>
          <a:srcRect l="17786" t="17261" r="36423" b="15265"/>
          <a:stretch/>
        </p:blipFill>
        <p:spPr>
          <a:xfrm>
            <a:off x="5675069" y="1822884"/>
            <a:ext cx="5924625" cy="4479030"/>
          </a:xfrm>
          <a:prstGeom prst="rect">
            <a:avLst/>
          </a:prstGeom>
          <a:ln w="19050">
            <a:solidFill>
              <a:schemeClr val="bg2">
                <a:lumMod val="50000"/>
              </a:schemeClr>
            </a:solidFill>
            <a:prstDash val="dash"/>
          </a:ln>
        </p:spPr>
      </p:pic>
      <p:pic>
        <p:nvPicPr>
          <p:cNvPr id="3076" name="Picture 4" descr="Ice Cream Icon Png #9377 - Free Icons and PNG Backgrounds">
            <a:extLst>
              <a:ext uri="{FF2B5EF4-FFF2-40B4-BE49-F238E27FC236}">
                <a16:creationId xmlns:a16="http://schemas.microsoft.com/office/drawing/2014/main" id="{DF9F2A2B-780B-4463-8B9F-7BA5E58C66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1179" y="3278829"/>
            <a:ext cx="494293" cy="45106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ADCAFB17-4B5B-4F66-87D7-67FCF74F9725}"/>
              </a:ext>
            </a:extLst>
          </p:cNvPr>
          <p:cNvSpPr/>
          <p:nvPr/>
        </p:nvSpPr>
        <p:spPr>
          <a:xfrm>
            <a:off x="9648949" y="5747969"/>
            <a:ext cx="317709" cy="3058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74" name="Picture 2" descr="Store · Timothy Hill">
            <a:extLst>
              <a:ext uri="{FF2B5EF4-FFF2-40B4-BE49-F238E27FC236}">
                <a16:creationId xmlns:a16="http://schemas.microsoft.com/office/drawing/2014/main" id="{FDD7BB3A-71D5-4B76-8BFB-B42D6F10DFAD}"/>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10063459" y="3217298"/>
            <a:ext cx="426994" cy="389654"/>
          </a:xfrm>
          <a:prstGeom prst="rect">
            <a:avLst/>
          </a:prstGeom>
          <a:noFill/>
        </p:spPr>
      </p:pic>
      <p:sp>
        <p:nvSpPr>
          <p:cNvPr id="143" name="Isosceles Triangle 142">
            <a:extLst>
              <a:ext uri="{FF2B5EF4-FFF2-40B4-BE49-F238E27FC236}">
                <a16:creationId xmlns:a16="http://schemas.microsoft.com/office/drawing/2014/main" id="{75BFD3D0-092D-405B-98D2-C7D2BBD63084}"/>
              </a:ext>
            </a:extLst>
          </p:cNvPr>
          <p:cNvSpPr/>
          <p:nvPr/>
        </p:nvSpPr>
        <p:spPr>
          <a:xfrm rot="16200000" flipV="1">
            <a:off x="5204662" y="4091422"/>
            <a:ext cx="456035" cy="104840"/>
          </a:xfrm>
          <a:prstGeom prst="triangl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solidFill>
              <a:latin typeface="Arial" panose="020B0604020202020204" pitchFamily="34" charset="0"/>
              <a:cs typeface="Arial" panose="020B0604020202020204" pitchFamily="34" charset="0"/>
            </a:endParaRPr>
          </a:p>
        </p:txBody>
      </p:sp>
      <p:sp>
        <p:nvSpPr>
          <p:cNvPr id="15" name="Speech Bubble: Rectangle with Corners Rounded 14">
            <a:extLst>
              <a:ext uri="{FF2B5EF4-FFF2-40B4-BE49-F238E27FC236}">
                <a16:creationId xmlns:a16="http://schemas.microsoft.com/office/drawing/2014/main" id="{44243C1F-2583-42C0-B2A1-FD33626452E8}"/>
              </a:ext>
            </a:extLst>
          </p:cNvPr>
          <p:cNvSpPr/>
          <p:nvPr/>
        </p:nvSpPr>
        <p:spPr>
          <a:xfrm>
            <a:off x="7748633" y="2021176"/>
            <a:ext cx="1765387" cy="1226283"/>
          </a:xfrm>
          <a:prstGeom prst="wedgeRoundRectCallout">
            <a:avLst>
              <a:gd name="adj1" fmla="val 81257"/>
              <a:gd name="adj2" fmla="val -37718"/>
              <a:gd name="adj3" fmla="val 16667"/>
            </a:avLst>
          </a:prstGeom>
          <a:solidFill>
            <a:schemeClr val="accent6">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kern="0" dirty="0">
                <a:solidFill>
                  <a:schemeClr val="bg2">
                    <a:lumMod val="25000"/>
                  </a:schemeClr>
                </a:solidFill>
                <a:latin typeface="Segoe UI" panose="020B0502040204020203" pitchFamily="34" charset="0"/>
                <a:cs typeface="Segoe UI" panose="020B0502040204020203" pitchFamily="34" charset="0"/>
              </a:rPr>
              <a:t>Outlet Name:</a:t>
            </a:r>
            <a:r>
              <a:rPr lang="en-US" sz="1050" kern="0" dirty="0">
                <a:solidFill>
                  <a:schemeClr val="bg2">
                    <a:lumMod val="25000"/>
                  </a:schemeClr>
                </a:solidFill>
                <a:latin typeface="Segoe UI" panose="020B0502040204020203" pitchFamily="34" charset="0"/>
                <a:cs typeface="Segoe UI" panose="020B0502040204020203" pitchFamily="34" charset="0"/>
              </a:rPr>
              <a:t> </a:t>
            </a:r>
            <a:r>
              <a:rPr lang="en-GB" sz="1050" kern="0" dirty="0">
                <a:solidFill>
                  <a:srgbClr val="008000"/>
                </a:solidFill>
                <a:latin typeface="Segoe UI" panose="020B0502040204020203" pitchFamily="34" charset="0"/>
                <a:cs typeface="Segoe UI" panose="020B0502040204020203" pitchFamily="34" charset="0"/>
              </a:rPr>
              <a:t>Plaza</a:t>
            </a:r>
          </a:p>
          <a:p>
            <a:r>
              <a:rPr lang="en-US" sz="1050" b="1" kern="0" dirty="0">
                <a:solidFill>
                  <a:schemeClr val="bg2">
                    <a:lumMod val="25000"/>
                  </a:schemeClr>
                </a:solidFill>
                <a:latin typeface="Segoe UI" panose="020B0502040204020203" pitchFamily="34" charset="0"/>
                <a:cs typeface="Segoe UI" panose="020B0502040204020203" pitchFamily="34" charset="0"/>
              </a:rPr>
              <a:t>Zip Code:</a:t>
            </a:r>
            <a:r>
              <a:rPr lang="en-US" sz="1050" kern="0" dirty="0">
                <a:solidFill>
                  <a:schemeClr val="bg2">
                    <a:lumMod val="25000"/>
                  </a:schemeClr>
                </a:solidFill>
                <a:latin typeface="Segoe UI" panose="020B0502040204020203" pitchFamily="34" charset="0"/>
                <a:cs typeface="Segoe UI" panose="020B0502040204020203" pitchFamily="34" charset="0"/>
              </a:rPr>
              <a:t> </a:t>
            </a:r>
            <a:r>
              <a:rPr lang="en-GB" sz="1050" kern="0" dirty="0">
                <a:solidFill>
                  <a:srgbClr val="008000"/>
                </a:solidFill>
                <a:latin typeface="Segoe UI" panose="020B0502040204020203" pitchFamily="34" charset="0"/>
                <a:cs typeface="Segoe UI" panose="020B0502040204020203" pitchFamily="34" charset="0"/>
              </a:rPr>
              <a:t>07112</a:t>
            </a:r>
          </a:p>
          <a:p>
            <a:r>
              <a:rPr lang="en-US" sz="1050" b="1" kern="0" dirty="0">
                <a:solidFill>
                  <a:schemeClr val="bg2">
                    <a:lumMod val="25000"/>
                  </a:schemeClr>
                </a:solidFill>
                <a:latin typeface="Segoe UI" panose="020B0502040204020203" pitchFamily="34" charset="0"/>
                <a:cs typeface="Segoe UI" panose="020B0502040204020203" pitchFamily="34" charset="0"/>
              </a:rPr>
              <a:t>Success Factor: </a:t>
            </a:r>
            <a:r>
              <a:rPr lang="en-US" sz="1050" kern="0" dirty="0">
                <a:solidFill>
                  <a:srgbClr val="008000"/>
                </a:solidFill>
                <a:latin typeface="Segoe UI" panose="020B0502040204020203" pitchFamily="34" charset="0"/>
                <a:cs typeface="Segoe UI" panose="020B0502040204020203" pitchFamily="34" charset="0"/>
              </a:rPr>
              <a:t>Mall</a:t>
            </a:r>
          </a:p>
          <a:p>
            <a:r>
              <a:rPr lang="en-IN" sz="1050" b="1" kern="0" dirty="0">
                <a:solidFill>
                  <a:schemeClr val="bg2">
                    <a:lumMod val="25000"/>
                  </a:schemeClr>
                </a:solidFill>
                <a:latin typeface="Segoe UI" panose="020B0502040204020203" pitchFamily="34" charset="0"/>
                <a:cs typeface="Segoe UI" panose="020B0502040204020203" pitchFamily="34" charset="0"/>
              </a:rPr>
              <a:t>Safety Flag: </a:t>
            </a:r>
            <a:r>
              <a:rPr lang="en-IN" sz="1050" kern="0" dirty="0">
                <a:solidFill>
                  <a:srgbClr val="008000"/>
                </a:solidFill>
                <a:latin typeface="Segoe UI" panose="020B0502040204020203" pitchFamily="34" charset="0"/>
                <a:cs typeface="Segoe UI" panose="020B0502040204020203" pitchFamily="34" charset="0"/>
              </a:rPr>
              <a:t>Y</a:t>
            </a:r>
          </a:p>
          <a:p>
            <a:r>
              <a:rPr lang="en-IN" sz="1050" b="1" kern="0" dirty="0">
                <a:solidFill>
                  <a:schemeClr val="bg2">
                    <a:lumMod val="25000"/>
                  </a:schemeClr>
                </a:solidFill>
                <a:latin typeface="Segoe UI" panose="020B0502040204020203" pitchFamily="34" charset="0"/>
                <a:cs typeface="Segoe UI" panose="020B0502040204020203" pitchFamily="34" charset="0"/>
              </a:rPr>
              <a:t>Transfer Costs</a:t>
            </a:r>
            <a:r>
              <a:rPr lang="en-IN" sz="1050" b="1" kern="0" dirty="0">
                <a:solidFill>
                  <a:srgbClr val="008000"/>
                </a:solidFill>
                <a:latin typeface="Segoe UI" panose="020B0502040204020203" pitchFamily="34" charset="0"/>
                <a:cs typeface="Segoe UI" panose="020B0502040204020203" pitchFamily="34" charset="0"/>
              </a:rPr>
              <a:t>:</a:t>
            </a:r>
            <a:r>
              <a:rPr lang="en-IN" sz="1050" kern="0" dirty="0">
                <a:solidFill>
                  <a:srgbClr val="008000"/>
                </a:solidFill>
                <a:latin typeface="Segoe UI" panose="020B0502040204020203" pitchFamily="34" charset="0"/>
                <a:cs typeface="Segoe UI" panose="020B0502040204020203" pitchFamily="34" charset="0"/>
              </a:rPr>
              <a:t> $11k</a:t>
            </a:r>
          </a:p>
          <a:p>
            <a:r>
              <a:rPr lang="en-IN" sz="1050" b="1" kern="0" dirty="0">
                <a:solidFill>
                  <a:schemeClr val="bg2">
                    <a:lumMod val="25000"/>
                  </a:schemeClr>
                </a:solidFill>
                <a:latin typeface="Segoe UI" panose="020B0502040204020203" pitchFamily="34" charset="0"/>
                <a:cs typeface="Segoe UI" panose="020B0502040204020203" pitchFamily="34" charset="0"/>
              </a:rPr>
              <a:t>Potential Sales: </a:t>
            </a:r>
            <a:r>
              <a:rPr lang="en-IN" sz="1050" kern="0" dirty="0">
                <a:solidFill>
                  <a:srgbClr val="008000"/>
                </a:solidFill>
                <a:latin typeface="Segoe UI" panose="020B0502040204020203" pitchFamily="34" charset="0"/>
                <a:cs typeface="Segoe UI" panose="020B0502040204020203" pitchFamily="34" charset="0"/>
              </a:rPr>
              <a:t>$66k</a:t>
            </a:r>
          </a:p>
          <a:p>
            <a:r>
              <a:rPr lang="en-IN" sz="1050" b="1" kern="0" dirty="0">
                <a:solidFill>
                  <a:schemeClr val="bg2">
                    <a:lumMod val="25000"/>
                  </a:schemeClr>
                </a:solidFill>
                <a:latin typeface="Segoe UI" panose="020B0502040204020203" pitchFamily="34" charset="0"/>
                <a:cs typeface="Segoe UI" panose="020B0502040204020203" pitchFamily="34" charset="0"/>
              </a:rPr>
              <a:t>Growth expected: </a:t>
            </a:r>
            <a:r>
              <a:rPr lang="en-IN" sz="1050" kern="0" dirty="0">
                <a:solidFill>
                  <a:srgbClr val="008000"/>
                </a:solidFill>
                <a:latin typeface="Segoe UI" panose="020B0502040204020203" pitchFamily="34" charset="0"/>
                <a:cs typeface="Segoe UI" panose="020B0502040204020203" pitchFamily="34" charset="0"/>
              </a:rPr>
              <a:t>$55k</a:t>
            </a:r>
          </a:p>
        </p:txBody>
      </p:sp>
      <p:sp>
        <p:nvSpPr>
          <p:cNvPr id="48" name="TextBox 31">
            <a:extLst>
              <a:ext uri="{FF2B5EF4-FFF2-40B4-BE49-F238E27FC236}">
                <a16:creationId xmlns:a16="http://schemas.microsoft.com/office/drawing/2014/main" id="{82877839-BA73-4A03-86CB-895DE29857EA}"/>
              </a:ext>
            </a:extLst>
          </p:cNvPr>
          <p:cNvSpPr txBox="1"/>
          <p:nvPr/>
        </p:nvSpPr>
        <p:spPr>
          <a:xfrm>
            <a:off x="592306" y="2462831"/>
            <a:ext cx="4677810" cy="321520"/>
          </a:xfrm>
          <a:prstGeom prst="rect">
            <a:avLst/>
          </a:prstGeom>
          <a:solidFill>
            <a:srgbClr val="244260"/>
          </a:solidFill>
          <a:ln w="9525" cmpd="sng">
            <a:solidFill>
              <a:schemeClr val="accent2"/>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bg1"/>
                </a:solidFill>
                <a:latin typeface="Arial" panose="020B0604020202020204" pitchFamily="34" charset="0"/>
                <a:cs typeface="Arial" panose="020B0604020202020204" pitchFamily="34" charset="0"/>
              </a:rPr>
              <a:t>Unilever Outlet Performance KPIs</a:t>
            </a:r>
          </a:p>
        </p:txBody>
      </p:sp>
      <p:sp>
        <p:nvSpPr>
          <p:cNvPr id="194" name="Round Same Side Corner Rectangle 193"/>
          <p:cNvSpPr/>
          <p:nvPr/>
        </p:nvSpPr>
        <p:spPr>
          <a:xfrm>
            <a:off x="4051718" y="719763"/>
            <a:ext cx="3960000" cy="463539"/>
          </a:xfrm>
          <a:prstGeom prst="round2SameRect">
            <a:avLst/>
          </a:prstGeom>
          <a:solidFill>
            <a:srgbClr val="1957A3"/>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500" dirty="0">
                <a:solidFill>
                  <a:schemeClr val="bg1"/>
                </a:solidFill>
                <a:latin typeface="Arial" panose="020B0604020202020204" pitchFamily="34" charset="0"/>
                <a:cs typeface="Arial" panose="020B0604020202020204" pitchFamily="34" charset="0"/>
              </a:rPr>
              <a:t>Outlet Overview</a:t>
            </a:r>
          </a:p>
        </p:txBody>
      </p:sp>
      <p:pic>
        <p:nvPicPr>
          <p:cNvPr id="49" name="Picture 48">
            <a:extLst>
              <a:ext uri="{FF2B5EF4-FFF2-40B4-BE49-F238E27FC236}">
                <a16:creationId xmlns:a16="http://schemas.microsoft.com/office/drawing/2014/main" id="{929A3989-0087-436F-BC88-961311CFDF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960800">
            <a:off x="4330062" y="906809"/>
            <a:ext cx="429774" cy="429774"/>
          </a:xfrm>
          <a:prstGeom prst="rect">
            <a:avLst/>
          </a:prstGeom>
        </p:spPr>
      </p:pic>
      <p:sp>
        <p:nvSpPr>
          <p:cNvPr id="50" name="Rectangle 1436">
            <a:extLst>
              <a:ext uri="{FF2B5EF4-FFF2-40B4-BE49-F238E27FC236}">
                <a16:creationId xmlns:a16="http://schemas.microsoft.com/office/drawing/2014/main" id="{33A65099-9857-4DB9-9FCC-D2745F72814B}"/>
              </a:ext>
            </a:extLst>
          </p:cNvPr>
          <p:cNvSpPr>
            <a:spLocks noChangeArrowheads="1"/>
          </p:cNvSpPr>
          <p:nvPr/>
        </p:nvSpPr>
        <p:spPr bwMode="auto">
          <a:xfrm>
            <a:off x="690432" y="3823657"/>
            <a:ext cx="1769788" cy="253916"/>
          </a:xfrm>
          <a:prstGeom prst="rect">
            <a:avLst/>
          </a:prstGeom>
          <a:ln w="3175">
            <a:noFill/>
          </a:ln>
        </p:spPr>
        <p:txBody>
          <a:bodyPr vert="horz" wrap="square" lIns="68580" tIns="34290" rIns="68580" bIns="34290" rtlCol="0">
            <a:spAutoFit/>
          </a:bodyPr>
          <a:lstStyle/>
          <a:p>
            <a:pPr lvl="0"/>
            <a:r>
              <a:rPr lang="en-US" sz="1200" kern="0" dirty="0">
                <a:solidFill>
                  <a:schemeClr val="bg2">
                    <a:lumMod val="25000"/>
                  </a:schemeClr>
                </a:solidFill>
                <a:latin typeface="Arial" panose="020B0604020202020204" pitchFamily="34" charset="0"/>
                <a:cs typeface="Arial" panose="020B0604020202020204" pitchFamily="34" charset="0"/>
              </a:rPr>
              <a:t>QoQ $ growth</a:t>
            </a:r>
            <a:r>
              <a:rPr lang="en-US" sz="1200" b="1" kern="0" dirty="0">
                <a:solidFill>
                  <a:schemeClr val="bg2">
                    <a:lumMod val="25000"/>
                  </a:schemeClr>
                </a:solidFill>
                <a:latin typeface="Arial" panose="020B0604020202020204" pitchFamily="34" charset="0"/>
                <a:cs typeface="Arial" panose="020B0604020202020204" pitchFamily="34" charset="0"/>
              </a:rPr>
              <a:t>:</a:t>
            </a:r>
            <a:r>
              <a:rPr lang="en-US" sz="1200" kern="0" dirty="0">
                <a:solidFill>
                  <a:schemeClr val="bg2">
                    <a:lumMod val="25000"/>
                  </a:schemeClr>
                </a:solidFill>
                <a:latin typeface="Arial" panose="020B0604020202020204" pitchFamily="34" charset="0"/>
                <a:cs typeface="Arial" panose="020B0604020202020204" pitchFamily="34" charset="0"/>
              </a:rPr>
              <a:t>    </a:t>
            </a:r>
            <a:r>
              <a:rPr lang="en-US" sz="1200" b="1" kern="0" dirty="0">
                <a:solidFill>
                  <a:srgbClr val="FF0000"/>
                </a:solidFill>
                <a:latin typeface="Arial" panose="020B0604020202020204" pitchFamily="34" charset="0"/>
                <a:cs typeface="Arial" panose="020B0604020202020204" pitchFamily="34" charset="0"/>
              </a:rPr>
              <a:t>-5%</a:t>
            </a:r>
          </a:p>
        </p:txBody>
      </p:sp>
      <p:sp>
        <p:nvSpPr>
          <p:cNvPr id="51" name="Rectangle 1436">
            <a:extLst>
              <a:ext uri="{FF2B5EF4-FFF2-40B4-BE49-F238E27FC236}">
                <a16:creationId xmlns:a16="http://schemas.microsoft.com/office/drawing/2014/main" id="{98FB54D8-5A8A-446D-A396-2711381D41AD}"/>
              </a:ext>
            </a:extLst>
          </p:cNvPr>
          <p:cNvSpPr>
            <a:spLocks noChangeArrowheads="1"/>
          </p:cNvSpPr>
          <p:nvPr/>
        </p:nvSpPr>
        <p:spPr bwMode="auto">
          <a:xfrm>
            <a:off x="2555248" y="3823657"/>
            <a:ext cx="2314994" cy="253916"/>
          </a:xfrm>
          <a:prstGeom prst="rect">
            <a:avLst/>
          </a:prstGeom>
          <a:ln w="3175">
            <a:noFill/>
          </a:ln>
        </p:spPr>
        <p:txBody>
          <a:bodyPr vert="horz" wrap="square" lIns="68580" tIns="34290" rIns="68580" bIns="34290" rtlCol="0">
            <a:spAutoFit/>
          </a:bodyPr>
          <a:lstStyle/>
          <a:p>
            <a:pPr lvl="0"/>
            <a:r>
              <a:rPr lang="en-US" sz="1200" kern="0" dirty="0">
                <a:solidFill>
                  <a:schemeClr val="bg2">
                    <a:lumMod val="25000"/>
                  </a:schemeClr>
                </a:solidFill>
                <a:latin typeface="Arial" panose="020B0604020202020204" pitchFamily="34" charset="0"/>
                <a:cs typeface="Arial" panose="020B0604020202020204" pitchFamily="34" charset="0"/>
              </a:rPr>
              <a:t>QoQ Customer Growth</a:t>
            </a:r>
            <a:r>
              <a:rPr lang="en-US" sz="1200" b="1" kern="0" dirty="0">
                <a:solidFill>
                  <a:schemeClr val="bg2">
                    <a:lumMod val="25000"/>
                  </a:schemeClr>
                </a:solidFill>
                <a:latin typeface="Arial" panose="020B0604020202020204" pitchFamily="34" charset="0"/>
                <a:cs typeface="Arial" panose="020B0604020202020204" pitchFamily="34" charset="0"/>
              </a:rPr>
              <a:t>:</a:t>
            </a:r>
            <a:r>
              <a:rPr lang="en-US" sz="1200" kern="0" dirty="0">
                <a:solidFill>
                  <a:schemeClr val="bg2">
                    <a:lumMod val="25000"/>
                  </a:schemeClr>
                </a:solidFill>
                <a:latin typeface="Arial" panose="020B0604020202020204" pitchFamily="34" charset="0"/>
                <a:cs typeface="Arial" panose="020B0604020202020204" pitchFamily="34" charset="0"/>
              </a:rPr>
              <a:t>  </a:t>
            </a:r>
            <a:r>
              <a:rPr lang="en-US" sz="1200" b="1" kern="0" dirty="0">
                <a:solidFill>
                  <a:srgbClr val="FF0000"/>
                </a:solidFill>
                <a:latin typeface="Arial" panose="020B0604020202020204" pitchFamily="34" charset="0"/>
                <a:cs typeface="Arial" panose="020B0604020202020204" pitchFamily="34" charset="0"/>
              </a:rPr>
              <a:t>-10%</a:t>
            </a:r>
          </a:p>
        </p:txBody>
      </p:sp>
      <p:sp>
        <p:nvSpPr>
          <p:cNvPr id="52" name="TextBox 31">
            <a:extLst>
              <a:ext uri="{FF2B5EF4-FFF2-40B4-BE49-F238E27FC236}">
                <a16:creationId xmlns:a16="http://schemas.microsoft.com/office/drawing/2014/main" id="{11476691-B0EB-4A31-8D81-717C9273E078}"/>
              </a:ext>
            </a:extLst>
          </p:cNvPr>
          <p:cNvSpPr txBox="1"/>
          <p:nvPr/>
        </p:nvSpPr>
        <p:spPr>
          <a:xfrm>
            <a:off x="574909" y="4252680"/>
            <a:ext cx="4688502" cy="276074"/>
          </a:xfrm>
          <a:prstGeom prst="rect">
            <a:avLst/>
          </a:prstGeom>
          <a:solidFill>
            <a:srgbClr val="244260"/>
          </a:solidFill>
          <a:ln w="9525" cmpd="sng">
            <a:solidFill>
              <a:schemeClr val="accent2"/>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bg1"/>
                </a:solidFill>
                <a:latin typeface="Arial" panose="020B0604020202020204" pitchFamily="34" charset="0"/>
                <a:cs typeface="Arial" panose="020B0604020202020204" pitchFamily="34" charset="0"/>
              </a:rPr>
              <a:t>Outlet Recommendations</a:t>
            </a:r>
          </a:p>
        </p:txBody>
      </p:sp>
      <p:sp>
        <p:nvSpPr>
          <p:cNvPr id="137" name="TextBox 31">
            <a:extLst>
              <a:ext uri="{FF2B5EF4-FFF2-40B4-BE49-F238E27FC236}">
                <a16:creationId xmlns:a16="http://schemas.microsoft.com/office/drawing/2014/main" id="{DF7EC8BE-4FC9-4400-A06B-96C234522FEF}"/>
              </a:ext>
            </a:extLst>
          </p:cNvPr>
          <p:cNvSpPr txBox="1"/>
          <p:nvPr/>
        </p:nvSpPr>
        <p:spPr>
          <a:xfrm>
            <a:off x="1778600" y="4598488"/>
            <a:ext cx="1264943" cy="210312"/>
          </a:xfrm>
          <a:prstGeom prst="rect">
            <a:avLst/>
          </a:prstGeom>
          <a:solidFill>
            <a:srgbClr val="244260"/>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defPPr>
              <a:defRPr lang="en-US"/>
            </a:defPPr>
            <a:lvl1pPr indent="0" algn="ctr">
              <a:defRPr sz="1100" b="1">
                <a:solidFill>
                  <a:schemeClr val="bg1"/>
                </a:solidFill>
                <a:latin typeface="Arial" panose="020B0604020202020204" pitchFamily="34" charset="0"/>
                <a:cs typeface="Arial" panose="020B0604020202020204"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r>
              <a:rPr lang="en-US" dirty="0"/>
              <a:t>Sales Potential</a:t>
            </a:r>
          </a:p>
        </p:txBody>
      </p:sp>
      <p:sp>
        <p:nvSpPr>
          <p:cNvPr id="55" name="TextBox 31">
            <a:extLst>
              <a:ext uri="{FF2B5EF4-FFF2-40B4-BE49-F238E27FC236}">
                <a16:creationId xmlns:a16="http://schemas.microsoft.com/office/drawing/2014/main" id="{2A7F0F97-929C-46AC-8B7A-9A90C6BDFEBD}"/>
              </a:ext>
            </a:extLst>
          </p:cNvPr>
          <p:cNvSpPr txBox="1"/>
          <p:nvPr/>
        </p:nvSpPr>
        <p:spPr>
          <a:xfrm>
            <a:off x="5635184" y="1413596"/>
            <a:ext cx="5964510" cy="351753"/>
          </a:xfrm>
          <a:prstGeom prst="rect">
            <a:avLst/>
          </a:prstGeom>
          <a:solidFill>
            <a:srgbClr val="244260"/>
          </a:solidFill>
          <a:ln w="9525" cmpd="sng">
            <a:solidFill>
              <a:schemeClr val="accent2"/>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bg1"/>
                </a:solidFill>
                <a:latin typeface="Arial" panose="020B0604020202020204" pitchFamily="34" charset="0"/>
                <a:cs typeface="Arial" panose="020B0604020202020204" pitchFamily="34" charset="0"/>
              </a:rPr>
              <a:t>Outlet Recommendations – Geographical View</a:t>
            </a:r>
          </a:p>
        </p:txBody>
      </p:sp>
      <p:pic>
        <p:nvPicPr>
          <p:cNvPr id="57" name="Picture 4" descr="Ice Cream Icon Png #9377 - Free Icons and PNG Backgrounds">
            <a:extLst>
              <a:ext uri="{FF2B5EF4-FFF2-40B4-BE49-F238E27FC236}">
                <a16:creationId xmlns:a16="http://schemas.microsoft.com/office/drawing/2014/main" id="{64D54258-2A1D-42B3-B1C8-C14A8F3504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2426" y="1878714"/>
            <a:ext cx="494293" cy="45106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Ice Cream Icon Png #9377 - Free Icons and PNG Backgrounds">
            <a:extLst>
              <a:ext uri="{FF2B5EF4-FFF2-40B4-BE49-F238E27FC236}">
                <a16:creationId xmlns:a16="http://schemas.microsoft.com/office/drawing/2014/main" id="{DF1A651D-3883-4059-86F3-81E5330176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1568" y="2576327"/>
            <a:ext cx="494293" cy="45106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Ice Cream Icon Png #9377 - Free Icons and PNG Backgrounds">
            <a:extLst>
              <a:ext uri="{FF2B5EF4-FFF2-40B4-BE49-F238E27FC236}">
                <a16:creationId xmlns:a16="http://schemas.microsoft.com/office/drawing/2014/main" id="{689460C5-AB31-4A27-B63B-005E28149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9446" y="2505492"/>
            <a:ext cx="494293" cy="45106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Ice Cream Icon Png #9377 - Free Icons and PNG Backgrounds">
            <a:extLst>
              <a:ext uri="{FF2B5EF4-FFF2-40B4-BE49-F238E27FC236}">
                <a16:creationId xmlns:a16="http://schemas.microsoft.com/office/drawing/2014/main" id="{F9BD1D42-7CA7-461E-B1A7-A3F3876C2A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9445" y="3442664"/>
            <a:ext cx="494293" cy="45106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Ice Cream Icon Png #9377 - Free Icons and PNG Backgrounds">
            <a:extLst>
              <a:ext uri="{FF2B5EF4-FFF2-40B4-BE49-F238E27FC236}">
                <a16:creationId xmlns:a16="http://schemas.microsoft.com/office/drawing/2014/main" id="{FD9ECC6B-B396-4038-B8D4-889A41FC10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7596" y="4611712"/>
            <a:ext cx="494293" cy="45106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EC2ACED4-FC16-4E93-A6A2-BDEBB259420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960800">
            <a:off x="417486" y="5686013"/>
            <a:ext cx="429774" cy="429774"/>
          </a:xfrm>
          <a:prstGeom prst="rect">
            <a:avLst/>
          </a:prstGeom>
        </p:spPr>
      </p:pic>
      <p:sp>
        <p:nvSpPr>
          <p:cNvPr id="63" name="TextBox 31">
            <a:extLst>
              <a:ext uri="{FF2B5EF4-FFF2-40B4-BE49-F238E27FC236}">
                <a16:creationId xmlns:a16="http://schemas.microsoft.com/office/drawing/2014/main" id="{4C038B13-A14E-48C3-AF0C-9EF76A0A0B36}"/>
              </a:ext>
            </a:extLst>
          </p:cNvPr>
          <p:cNvSpPr txBox="1"/>
          <p:nvPr/>
        </p:nvSpPr>
        <p:spPr>
          <a:xfrm>
            <a:off x="7992305" y="1811240"/>
            <a:ext cx="1188720" cy="242912"/>
          </a:xfrm>
          <a:prstGeom prst="rect">
            <a:avLst/>
          </a:prstGeom>
          <a:solidFill>
            <a:srgbClr val="244260"/>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defPPr>
              <a:defRPr lang="en-US"/>
            </a:defPPr>
            <a:lvl1pPr indent="0" algn="ctr">
              <a:defRPr sz="1100" b="1">
                <a:solidFill>
                  <a:schemeClr val="bg1"/>
                </a:solidFill>
                <a:latin typeface="Arial" panose="020B0604020202020204" pitchFamily="34" charset="0"/>
                <a:cs typeface="Arial" panose="020B0604020202020204"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r>
              <a:rPr lang="en-US" dirty="0"/>
              <a:t>Opportunity</a:t>
            </a:r>
          </a:p>
        </p:txBody>
      </p:sp>
      <p:sp>
        <p:nvSpPr>
          <p:cNvPr id="64" name="Speech Bubble: Rectangle with Corners Rounded 63">
            <a:extLst>
              <a:ext uri="{FF2B5EF4-FFF2-40B4-BE49-F238E27FC236}">
                <a16:creationId xmlns:a16="http://schemas.microsoft.com/office/drawing/2014/main" id="{30D3B165-5412-4660-B5B2-5D9E509BC0ED}"/>
              </a:ext>
            </a:extLst>
          </p:cNvPr>
          <p:cNvSpPr/>
          <p:nvPr/>
        </p:nvSpPr>
        <p:spPr>
          <a:xfrm>
            <a:off x="7045927" y="3668365"/>
            <a:ext cx="1765387" cy="1226283"/>
          </a:xfrm>
          <a:prstGeom prst="wedgeRoundRectCallout">
            <a:avLst>
              <a:gd name="adj1" fmla="val 129353"/>
              <a:gd name="adj2" fmla="val -59023"/>
              <a:gd name="adj3" fmla="val 16667"/>
            </a:avLst>
          </a:prstGeom>
          <a:solidFill>
            <a:schemeClr val="accent6">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kern="0" dirty="0">
                <a:solidFill>
                  <a:schemeClr val="bg2">
                    <a:lumMod val="25000"/>
                  </a:schemeClr>
                </a:solidFill>
                <a:latin typeface="Segoe UI" panose="020B0502040204020203" pitchFamily="34" charset="0"/>
                <a:cs typeface="Segoe UI" panose="020B0502040204020203" pitchFamily="34" charset="0"/>
              </a:rPr>
              <a:t>Outlet Name:</a:t>
            </a:r>
            <a:r>
              <a:rPr lang="en-US" sz="1050" kern="0" dirty="0">
                <a:solidFill>
                  <a:schemeClr val="bg2">
                    <a:lumMod val="25000"/>
                  </a:schemeClr>
                </a:solidFill>
                <a:latin typeface="Segoe UI" panose="020B0502040204020203" pitchFamily="34" charset="0"/>
                <a:cs typeface="Segoe UI" panose="020B0502040204020203" pitchFamily="34" charset="0"/>
              </a:rPr>
              <a:t> </a:t>
            </a:r>
            <a:r>
              <a:rPr lang="en-GB" sz="1050" kern="0" dirty="0">
                <a:solidFill>
                  <a:srgbClr val="008000"/>
                </a:solidFill>
                <a:latin typeface="Segoe UI" panose="020B0502040204020203" pitchFamily="34" charset="0"/>
                <a:cs typeface="Segoe UI" panose="020B0502040204020203" pitchFamily="34" charset="0"/>
              </a:rPr>
              <a:t>Matiz</a:t>
            </a:r>
          </a:p>
          <a:p>
            <a:r>
              <a:rPr lang="en-US" sz="1050" b="1" kern="0" dirty="0">
                <a:solidFill>
                  <a:schemeClr val="bg2">
                    <a:lumMod val="25000"/>
                  </a:schemeClr>
                </a:solidFill>
                <a:latin typeface="Segoe UI" panose="020B0502040204020203" pitchFamily="34" charset="0"/>
                <a:cs typeface="Segoe UI" panose="020B0502040204020203" pitchFamily="34" charset="0"/>
              </a:rPr>
              <a:t>Zip Code:</a:t>
            </a:r>
            <a:r>
              <a:rPr lang="en-US" sz="1050" kern="0" dirty="0">
                <a:solidFill>
                  <a:schemeClr val="bg2">
                    <a:lumMod val="25000"/>
                  </a:schemeClr>
                </a:solidFill>
                <a:latin typeface="Segoe UI" panose="020B0502040204020203" pitchFamily="34" charset="0"/>
                <a:cs typeface="Segoe UI" panose="020B0502040204020203" pitchFamily="34" charset="0"/>
              </a:rPr>
              <a:t> </a:t>
            </a:r>
            <a:r>
              <a:rPr lang="en-GB" sz="1050" kern="0" dirty="0">
                <a:solidFill>
                  <a:srgbClr val="008000"/>
                </a:solidFill>
                <a:latin typeface="Segoe UI" panose="020B0502040204020203" pitchFamily="34" charset="0"/>
                <a:cs typeface="Segoe UI" panose="020B0502040204020203" pitchFamily="34" charset="0"/>
              </a:rPr>
              <a:t>07112</a:t>
            </a:r>
          </a:p>
          <a:p>
            <a:r>
              <a:rPr lang="en-US" sz="1050" b="1" kern="0" dirty="0">
                <a:solidFill>
                  <a:schemeClr val="bg2">
                    <a:lumMod val="25000"/>
                  </a:schemeClr>
                </a:solidFill>
                <a:latin typeface="Segoe UI" panose="020B0502040204020203" pitchFamily="34" charset="0"/>
                <a:cs typeface="Segoe UI" panose="020B0502040204020203" pitchFamily="34" charset="0"/>
              </a:rPr>
              <a:t>Success Factor: </a:t>
            </a:r>
            <a:r>
              <a:rPr lang="en-US" sz="1050" kern="0" dirty="0">
                <a:solidFill>
                  <a:srgbClr val="008000"/>
                </a:solidFill>
                <a:latin typeface="Segoe UI" panose="020B0502040204020203" pitchFamily="34" charset="0"/>
                <a:cs typeface="Segoe UI" panose="020B0502040204020203" pitchFamily="34" charset="0"/>
              </a:rPr>
              <a:t>None</a:t>
            </a:r>
          </a:p>
          <a:p>
            <a:r>
              <a:rPr lang="en-IN" sz="1050" b="1" kern="0" dirty="0">
                <a:solidFill>
                  <a:schemeClr val="bg2">
                    <a:lumMod val="25000"/>
                  </a:schemeClr>
                </a:solidFill>
                <a:latin typeface="Segoe UI" panose="020B0502040204020203" pitchFamily="34" charset="0"/>
                <a:cs typeface="Segoe UI" panose="020B0502040204020203" pitchFamily="34" charset="0"/>
              </a:rPr>
              <a:t>Potential Sales: </a:t>
            </a:r>
            <a:r>
              <a:rPr lang="en-IN" sz="1050" kern="0" dirty="0">
                <a:solidFill>
                  <a:srgbClr val="008000"/>
                </a:solidFill>
                <a:latin typeface="Segoe UI" panose="020B0502040204020203" pitchFamily="34" charset="0"/>
                <a:cs typeface="Segoe UI" panose="020B0502040204020203" pitchFamily="34" charset="0"/>
              </a:rPr>
              <a:t>$20k</a:t>
            </a:r>
          </a:p>
          <a:p>
            <a:r>
              <a:rPr lang="en-IN" sz="1050" b="1" kern="0" dirty="0">
                <a:solidFill>
                  <a:schemeClr val="bg2">
                    <a:lumMod val="25000"/>
                  </a:schemeClr>
                </a:solidFill>
                <a:latin typeface="Segoe UI" panose="020B0502040204020203" pitchFamily="34" charset="0"/>
                <a:cs typeface="Segoe UI" panose="020B0502040204020203" pitchFamily="34" charset="0"/>
              </a:rPr>
              <a:t>QoQ $ Growth: </a:t>
            </a:r>
            <a:r>
              <a:rPr lang="en-IN" sz="1050" kern="0" dirty="0">
                <a:solidFill>
                  <a:srgbClr val="008000"/>
                </a:solidFill>
                <a:latin typeface="Segoe UI" panose="020B0502040204020203" pitchFamily="34" charset="0"/>
                <a:cs typeface="Segoe UI" panose="020B0502040204020203" pitchFamily="34" charset="0"/>
              </a:rPr>
              <a:t>-5%</a:t>
            </a:r>
          </a:p>
          <a:p>
            <a:r>
              <a:rPr lang="en-IN" sz="1050" b="1" kern="0" dirty="0">
                <a:solidFill>
                  <a:schemeClr val="bg2">
                    <a:lumMod val="25000"/>
                  </a:schemeClr>
                </a:solidFill>
                <a:latin typeface="Segoe UI" panose="020B0502040204020203" pitchFamily="34" charset="0"/>
                <a:cs typeface="Segoe UI" panose="020B0502040204020203" pitchFamily="34" charset="0"/>
              </a:rPr>
              <a:t>Total Customers: </a:t>
            </a:r>
            <a:r>
              <a:rPr lang="en-IN" sz="1050" kern="0" dirty="0">
                <a:solidFill>
                  <a:srgbClr val="008000"/>
                </a:solidFill>
                <a:latin typeface="Segoe UI" panose="020B0502040204020203" pitchFamily="34" charset="0"/>
                <a:cs typeface="Segoe UI" panose="020B0502040204020203" pitchFamily="34" charset="0"/>
              </a:rPr>
              <a:t>450</a:t>
            </a:r>
          </a:p>
        </p:txBody>
      </p:sp>
      <p:sp>
        <p:nvSpPr>
          <p:cNvPr id="65" name="TextBox 31">
            <a:extLst>
              <a:ext uri="{FF2B5EF4-FFF2-40B4-BE49-F238E27FC236}">
                <a16:creationId xmlns:a16="http://schemas.microsoft.com/office/drawing/2014/main" id="{BE623840-7FB3-4FC0-9C59-6AF6EA805E30}"/>
              </a:ext>
            </a:extLst>
          </p:cNvPr>
          <p:cNvSpPr txBox="1"/>
          <p:nvPr/>
        </p:nvSpPr>
        <p:spPr>
          <a:xfrm>
            <a:off x="7289599" y="3458429"/>
            <a:ext cx="1188720" cy="242912"/>
          </a:xfrm>
          <a:prstGeom prst="rect">
            <a:avLst/>
          </a:prstGeom>
          <a:solidFill>
            <a:srgbClr val="244260"/>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defPPr>
              <a:defRPr lang="en-US"/>
            </a:defPPr>
            <a:lvl1pPr indent="0" algn="ctr">
              <a:defRPr sz="1100" b="1">
                <a:solidFill>
                  <a:schemeClr val="bg1"/>
                </a:solidFill>
                <a:latin typeface="Arial" panose="020B0604020202020204" pitchFamily="34" charset="0"/>
                <a:cs typeface="Arial" panose="020B0604020202020204"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r>
              <a:rPr lang="en-US" dirty="0"/>
              <a:t>Outlet Name</a:t>
            </a:r>
          </a:p>
        </p:txBody>
      </p:sp>
    </p:spTree>
    <p:extLst>
      <p:ext uri="{BB962C8B-B14F-4D97-AF65-F5344CB8AC3E}">
        <p14:creationId xmlns:p14="http://schemas.microsoft.com/office/powerpoint/2010/main" val="33497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3" grpId="0" animBg="1"/>
      <p:bldP spid="64" grpId="0" animBg="1"/>
      <p:bldP spid="6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42403-3148-4665-B9FC-8891B406944E}"/>
              </a:ext>
            </a:extLst>
          </p:cNvPr>
          <p:cNvSpPr>
            <a:spLocks noGrp="1"/>
          </p:cNvSpPr>
          <p:nvPr>
            <p:ph sz="quarter" idx="10"/>
          </p:nvPr>
        </p:nvSpPr>
        <p:spPr>
          <a:xfrm>
            <a:off x="1448516" y="2362200"/>
            <a:ext cx="9761517" cy="914400"/>
          </a:xfrm>
        </p:spPr>
        <p:txBody>
          <a:bodyPr/>
          <a:lstStyle/>
          <a:p>
            <a:r>
              <a:rPr lang="en-US" dirty="0"/>
              <a:t>Project Timelines, Pricing &amp; Engagement Model</a:t>
            </a:r>
          </a:p>
        </p:txBody>
      </p:sp>
    </p:spTree>
    <p:extLst>
      <p:ext uri="{BB962C8B-B14F-4D97-AF65-F5344CB8AC3E}">
        <p14:creationId xmlns:p14="http://schemas.microsoft.com/office/powerpoint/2010/main" val="18213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IN" dirty="0"/>
              <a:t>Project Pinpoint – Project Plan &amp; Pricing</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4225760395"/>
              </p:ext>
            </p:extLst>
          </p:nvPr>
        </p:nvGraphicFramePr>
        <p:xfrm>
          <a:off x="187005" y="1379265"/>
          <a:ext cx="11271570" cy="4100160"/>
        </p:xfrm>
        <a:graphic>
          <a:graphicData uri="http://schemas.openxmlformats.org/drawingml/2006/table">
            <a:tbl>
              <a:tblPr/>
              <a:tblGrid>
                <a:gridCol w="1590257">
                  <a:extLst>
                    <a:ext uri="{9D8B030D-6E8A-4147-A177-3AD203B41FA5}">
                      <a16:colId xmlns:a16="http://schemas.microsoft.com/office/drawing/2014/main" val="20000"/>
                    </a:ext>
                  </a:extLst>
                </a:gridCol>
                <a:gridCol w="2861890">
                  <a:extLst>
                    <a:ext uri="{9D8B030D-6E8A-4147-A177-3AD203B41FA5}">
                      <a16:colId xmlns:a16="http://schemas.microsoft.com/office/drawing/2014/main" val="20001"/>
                    </a:ext>
                  </a:extLst>
                </a:gridCol>
                <a:gridCol w="406142">
                  <a:extLst>
                    <a:ext uri="{9D8B030D-6E8A-4147-A177-3AD203B41FA5}">
                      <a16:colId xmlns:a16="http://schemas.microsoft.com/office/drawing/2014/main" val="20002"/>
                    </a:ext>
                  </a:extLst>
                </a:gridCol>
                <a:gridCol w="368362">
                  <a:extLst>
                    <a:ext uri="{9D8B030D-6E8A-4147-A177-3AD203B41FA5}">
                      <a16:colId xmlns:a16="http://schemas.microsoft.com/office/drawing/2014/main" val="20003"/>
                    </a:ext>
                  </a:extLst>
                </a:gridCol>
                <a:gridCol w="406142">
                  <a:extLst>
                    <a:ext uri="{9D8B030D-6E8A-4147-A177-3AD203B41FA5}">
                      <a16:colId xmlns:a16="http://schemas.microsoft.com/office/drawing/2014/main" val="20004"/>
                    </a:ext>
                  </a:extLst>
                </a:gridCol>
                <a:gridCol w="406142">
                  <a:extLst>
                    <a:ext uri="{9D8B030D-6E8A-4147-A177-3AD203B41FA5}">
                      <a16:colId xmlns:a16="http://schemas.microsoft.com/office/drawing/2014/main" val="20005"/>
                    </a:ext>
                  </a:extLst>
                </a:gridCol>
                <a:gridCol w="443924">
                  <a:extLst>
                    <a:ext uri="{9D8B030D-6E8A-4147-A177-3AD203B41FA5}">
                      <a16:colId xmlns:a16="http://schemas.microsoft.com/office/drawing/2014/main" val="275694078"/>
                    </a:ext>
                  </a:extLst>
                </a:gridCol>
                <a:gridCol w="425033">
                  <a:extLst>
                    <a:ext uri="{9D8B030D-6E8A-4147-A177-3AD203B41FA5}">
                      <a16:colId xmlns:a16="http://schemas.microsoft.com/office/drawing/2014/main" val="3899243741"/>
                    </a:ext>
                  </a:extLst>
                </a:gridCol>
                <a:gridCol w="434479">
                  <a:extLst>
                    <a:ext uri="{9D8B030D-6E8A-4147-A177-3AD203B41FA5}">
                      <a16:colId xmlns:a16="http://schemas.microsoft.com/office/drawing/2014/main" val="396113429"/>
                    </a:ext>
                  </a:extLst>
                </a:gridCol>
                <a:gridCol w="481705">
                  <a:extLst>
                    <a:ext uri="{9D8B030D-6E8A-4147-A177-3AD203B41FA5}">
                      <a16:colId xmlns:a16="http://schemas.microsoft.com/office/drawing/2014/main" val="963595835"/>
                    </a:ext>
                  </a:extLst>
                </a:gridCol>
                <a:gridCol w="443924">
                  <a:extLst>
                    <a:ext uri="{9D8B030D-6E8A-4147-A177-3AD203B41FA5}">
                      <a16:colId xmlns:a16="http://schemas.microsoft.com/office/drawing/2014/main" val="1646523551"/>
                    </a:ext>
                  </a:extLst>
                </a:gridCol>
                <a:gridCol w="434479">
                  <a:extLst>
                    <a:ext uri="{9D8B030D-6E8A-4147-A177-3AD203B41FA5}">
                      <a16:colId xmlns:a16="http://schemas.microsoft.com/office/drawing/2014/main" val="3280136430"/>
                    </a:ext>
                  </a:extLst>
                </a:gridCol>
                <a:gridCol w="519485">
                  <a:extLst>
                    <a:ext uri="{9D8B030D-6E8A-4147-A177-3AD203B41FA5}">
                      <a16:colId xmlns:a16="http://schemas.microsoft.com/office/drawing/2014/main" val="20006"/>
                    </a:ext>
                  </a:extLst>
                </a:gridCol>
                <a:gridCol w="538376">
                  <a:extLst>
                    <a:ext uri="{9D8B030D-6E8A-4147-A177-3AD203B41FA5}">
                      <a16:colId xmlns:a16="http://schemas.microsoft.com/office/drawing/2014/main" val="20007"/>
                    </a:ext>
                  </a:extLst>
                </a:gridCol>
                <a:gridCol w="472260">
                  <a:extLst>
                    <a:ext uri="{9D8B030D-6E8A-4147-A177-3AD203B41FA5}">
                      <a16:colId xmlns:a16="http://schemas.microsoft.com/office/drawing/2014/main" val="20008"/>
                    </a:ext>
                  </a:extLst>
                </a:gridCol>
                <a:gridCol w="519485">
                  <a:extLst>
                    <a:ext uri="{9D8B030D-6E8A-4147-A177-3AD203B41FA5}">
                      <a16:colId xmlns:a16="http://schemas.microsoft.com/office/drawing/2014/main" val="20009"/>
                    </a:ext>
                  </a:extLst>
                </a:gridCol>
                <a:gridCol w="519485">
                  <a:extLst>
                    <a:ext uri="{9D8B030D-6E8A-4147-A177-3AD203B41FA5}">
                      <a16:colId xmlns:a16="http://schemas.microsoft.com/office/drawing/2014/main" val="170528313"/>
                    </a:ext>
                  </a:extLst>
                </a:gridCol>
              </a:tblGrid>
              <a:tr h="274320">
                <a:tc>
                  <a:txBody>
                    <a:bodyPr/>
                    <a:lstStyle/>
                    <a:p>
                      <a:pPr algn="ctr" fontAlgn="b"/>
                      <a:r>
                        <a:rPr lang="en-US" sz="1400" dirty="0">
                          <a:solidFill>
                            <a:schemeClr val="bg1"/>
                          </a:solidFill>
                          <a:effectLst/>
                          <a:latin typeface="Arial" panose="020B0604020202020204" pitchFamily="34" charset="0"/>
                          <a:cs typeface="Arial" panose="020B0604020202020204" pitchFamily="34" charset="0"/>
                        </a:rPr>
                        <a:t>Stage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dirty="0">
                          <a:solidFill>
                            <a:schemeClr val="bg1"/>
                          </a:solidFill>
                          <a:effectLst/>
                          <a:latin typeface="Arial" panose="020B0604020202020204" pitchFamily="34" charset="0"/>
                          <a:cs typeface="Arial" panose="020B0604020202020204" pitchFamily="34" charset="0"/>
                        </a:rPr>
                        <a:t>Activity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dirty="0">
                          <a:solidFill>
                            <a:schemeClr val="bg1"/>
                          </a:solidFill>
                          <a:effectLst/>
                          <a:latin typeface="Arial" panose="020B0604020202020204" pitchFamily="34" charset="0"/>
                          <a:cs typeface="Arial" panose="020B0604020202020204" pitchFamily="34" charset="0"/>
                        </a:rPr>
                        <a:t>W1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dirty="0">
                          <a:solidFill>
                            <a:schemeClr val="bg1"/>
                          </a:solidFill>
                          <a:effectLst/>
                          <a:latin typeface="Arial" panose="020B0604020202020204" pitchFamily="34" charset="0"/>
                          <a:cs typeface="Arial" panose="020B0604020202020204" pitchFamily="34" charset="0"/>
                        </a:rPr>
                        <a:t>W2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dirty="0">
                          <a:solidFill>
                            <a:schemeClr val="bg1"/>
                          </a:solidFill>
                          <a:effectLst/>
                          <a:latin typeface="Arial" panose="020B0604020202020204" pitchFamily="34" charset="0"/>
                          <a:cs typeface="Arial" panose="020B0604020202020204" pitchFamily="34" charset="0"/>
                        </a:rPr>
                        <a:t>W3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dirty="0">
                          <a:solidFill>
                            <a:schemeClr val="bg1"/>
                          </a:solidFill>
                          <a:effectLst/>
                          <a:latin typeface="Arial" panose="020B0604020202020204" pitchFamily="34" charset="0"/>
                          <a:cs typeface="Arial" panose="020B0604020202020204" pitchFamily="34" charset="0"/>
                        </a:rPr>
                        <a:t>W4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dirty="0">
                          <a:solidFill>
                            <a:schemeClr val="bg1"/>
                          </a:solidFill>
                          <a:effectLst/>
                          <a:latin typeface="Arial" panose="020B0604020202020204" pitchFamily="34" charset="0"/>
                          <a:cs typeface="Arial" panose="020B0604020202020204" pitchFamily="34" charset="0"/>
                        </a:rPr>
                        <a:t>W5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dirty="0">
                          <a:solidFill>
                            <a:schemeClr val="bg1"/>
                          </a:solidFill>
                          <a:effectLst/>
                          <a:latin typeface="Arial" panose="020B0604020202020204" pitchFamily="34" charset="0"/>
                          <a:cs typeface="Arial" panose="020B0604020202020204" pitchFamily="34" charset="0"/>
                        </a:rPr>
                        <a:t>W6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dirty="0">
                          <a:solidFill>
                            <a:schemeClr val="bg1"/>
                          </a:solidFill>
                          <a:effectLst/>
                          <a:latin typeface="Arial" panose="020B0604020202020204" pitchFamily="34" charset="0"/>
                          <a:cs typeface="Arial" panose="020B0604020202020204" pitchFamily="34" charset="0"/>
                        </a:rPr>
                        <a:t>W7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dirty="0">
                          <a:solidFill>
                            <a:schemeClr val="bg1"/>
                          </a:solidFill>
                          <a:effectLst/>
                          <a:latin typeface="Arial" panose="020B0604020202020204" pitchFamily="34" charset="0"/>
                          <a:cs typeface="Arial" panose="020B0604020202020204" pitchFamily="34" charset="0"/>
                        </a:rPr>
                        <a:t>W8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dirty="0">
                          <a:solidFill>
                            <a:schemeClr val="bg1"/>
                          </a:solidFill>
                          <a:effectLst/>
                          <a:latin typeface="Arial" panose="020B0604020202020204" pitchFamily="34" charset="0"/>
                          <a:cs typeface="Arial" panose="020B0604020202020204" pitchFamily="34" charset="0"/>
                        </a:rPr>
                        <a:t>W9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dirty="0">
                          <a:solidFill>
                            <a:schemeClr val="bg1"/>
                          </a:solidFill>
                          <a:effectLst/>
                          <a:latin typeface="Arial" panose="020B0604020202020204" pitchFamily="34" charset="0"/>
                          <a:cs typeface="Arial" panose="020B0604020202020204" pitchFamily="34" charset="0"/>
                        </a:rPr>
                        <a:t>W10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dirty="0">
                          <a:solidFill>
                            <a:schemeClr val="bg1"/>
                          </a:solidFill>
                          <a:effectLst/>
                          <a:latin typeface="Arial" panose="020B0604020202020204" pitchFamily="34" charset="0"/>
                          <a:cs typeface="Arial" panose="020B0604020202020204" pitchFamily="34" charset="0"/>
                        </a:rPr>
                        <a:t>W11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dirty="0">
                          <a:solidFill>
                            <a:schemeClr val="bg1"/>
                          </a:solidFill>
                          <a:effectLst/>
                          <a:latin typeface="Arial" panose="020B0604020202020204" pitchFamily="34" charset="0"/>
                          <a:cs typeface="Arial" panose="020B0604020202020204" pitchFamily="34" charset="0"/>
                        </a:rPr>
                        <a:t>W12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dirty="0">
                          <a:solidFill>
                            <a:schemeClr val="bg1"/>
                          </a:solidFill>
                          <a:effectLst/>
                          <a:latin typeface="Arial" panose="020B0604020202020204" pitchFamily="34" charset="0"/>
                          <a:cs typeface="Arial" panose="020B0604020202020204" pitchFamily="34" charset="0"/>
                        </a:rPr>
                        <a:t>W13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dirty="0">
                          <a:solidFill>
                            <a:schemeClr val="bg1"/>
                          </a:solidFill>
                          <a:effectLst/>
                          <a:latin typeface="Arial" panose="020B0604020202020204" pitchFamily="34" charset="0"/>
                          <a:cs typeface="Arial" panose="020B0604020202020204" pitchFamily="34" charset="0"/>
                        </a:rPr>
                        <a:t>W14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dirty="0">
                          <a:solidFill>
                            <a:schemeClr val="bg1"/>
                          </a:solidFill>
                          <a:effectLst/>
                          <a:latin typeface="Arial" panose="020B0604020202020204" pitchFamily="34" charset="0"/>
                          <a:cs typeface="Arial" panose="020B0604020202020204" pitchFamily="34" charset="0"/>
                        </a:rPr>
                        <a:t>W15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39437">
                <a:tc rowSpan="3">
                  <a:txBody>
                    <a:bodyPr/>
                    <a:lstStyle/>
                    <a:p>
                      <a:pPr algn="ctr" fontAlgn="ctr"/>
                      <a:r>
                        <a:rPr lang="en-US" sz="1200" b="1" dirty="0">
                          <a:solidFill>
                            <a:srgbClr val="000000"/>
                          </a:solidFill>
                          <a:effectLst/>
                          <a:latin typeface="+mn-lt"/>
                          <a:cs typeface="Arial" panose="020B0604020202020204" pitchFamily="34" charset="0"/>
                        </a:rPr>
                        <a:t>Benchmarking &amp; Dashboarding</a:t>
                      </a:r>
                      <a:endParaRPr lang="en-US" sz="1100" i="1" dirty="0">
                        <a:solidFill>
                          <a:srgbClr val="000000"/>
                        </a:solidFill>
                        <a:effectLst/>
                        <a:latin typeface="+mn-lt"/>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8925" lvl="1" indent="-166688" fontAlgn="b"/>
                      <a:r>
                        <a:rPr lang="en-US" sz="1200" dirty="0">
                          <a:solidFill>
                            <a:srgbClr val="000000"/>
                          </a:solidFill>
                          <a:effectLst/>
                          <a:latin typeface="+mn-lt"/>
                          <a:cs typeface="Arial" panose="020B0604020202020204" pitchFamily="34" charset="0"/>
                        </a:rPr>
                        <a:t>Data Understanding</a:t>
                      </a:r>
                      <a:r>
                        <a:rPr lang="en-US" sz="1200" baseline="0" dirty="0">
                          <a:solidFill>
                            <a:srgbClr val="000000"/>
                          </a:solidFill>
                          <a:effectLst/>
                          <a:latin typeface="+mn-lt"/>
                          <a:cs typeface="Arial" panose="020B0604020202020204" pitchFamily="34" charset="0"/>
                        </a:rPr>
                        <a:t> and preparation</a:t>
                      </a:r>
                      <a:endParaRPr lang="en-US" sz="1200" dirty="0">
                        <a:solidFill>
                          <a:srgbClr val="000000"/>
                        </a:solidFill>
                        <a:effectLst/>
                        <a:latin typeface="+mn-lt"/>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8925" lvl="1" indent="-166688" fontAlgn="b"/>
                      <a:endParaRPr lang="en-US" sz="1600"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fontAlgn="b"/>
                      <a:endParaRPr lang="en-US" sz="1600"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fontAlgn="b"/>
                      <a:endParaRPr lang="en-US" sz="1600"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fontAlgn="b"/>
                      <a:endParaRPr lang="en-US" sz="1600"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fontAlgn="b"/>
                      <a:endParaRPr lang="en-US" sz="1600"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fontAlgn="b"/>
                      <a:endParaRPr lang="en-US" sz="1600"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fontAlgn="b"/>
                      <a:endParaRPr lang="en-US" sz="1600"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fontAlgn="b"/>
                      <a:endParaRPr lang="en-US" sz="1600"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fontAlgn="b"/>
                      <a:endParaRPr lang="en-US" sz="1600"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fontAlgn="b"/>
                      <a:endParaRPr lang="en-US" sz="1600"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fontAlgn="b"/>
                      <a:endParaRPr lang="en-US" sz="1600"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fontAlgn="b"/>
                      <a:endParaRPr lang="en-US" sz="1600"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fontAlgn="b"/>
                      <a:endParaRPr lang="en-US" sz="1600"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fontAlgn="b"/>
                      <a:endParaRPr lang="en-US" sz="1600"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fontAlgn="b"/>
                      <a:endParaRPr lang="en-US" sz="1600"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39437">
                <a:tc vMerge="1">
                  <a:txBody>
                    <a:bodyPr/>
                    <a:lstStyle/>
                    <a:p>
                      <a:endParaRPr lang="en-US"/>
                    </a:p>
                  </a:txBody>
                  <a:tcPr/>
                </a:tc>
                <a:tc>
                  <a:txBody>
                    <a:bodyPr/>
                    <a:lstStyle/>
                    <a:p>
                      <a:pPr marL="288925" lvl="1" indent="-166688" algn="l" defTabSz="914400" rtl="0" eaLnBrk="1" fontAlgn="b" latinLnBrk="0" hangingPunct="1"/>
                      <a:r>
                        <a:rPr lang="en-US" sz="1200" kern="1200" dirty="0">
                          <a:solidFill>
                            <a:srgbClr val="000000"/>
                          </a:solidFill>
                          <a:effectLst/>
                          <a:latin typeface="+mn-lt"/>
                          <a:ea typeface="+mn-ea"/>
                          <a:cs typeface="Arial" panose="020B0604020202020204" pitchFamily="34" charset="0"/>
                        </a:rPr>
                        <a:t>Building data marts using Internal data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66850">
                <a:tc vMerge="1">
                  <a:txBody>
                    <a:bodyPr/>
                    <a:lstStyle/>
                    <a:p>
                      <a:endParaRPr lang="en-US"/>
                    </a:p>
                  </a:txBody>
                  <a:tcPr>
                    <a:lnT w="6350" cap="flat" cmpd="sng" algn="ctr">
                      <a:solidFill>
                        <a:srgbClr val="000000"/>
                      </a:solidFill>
                      <a:prstDash val="solid"/>
                      <a:round/>
                      <a:headEnd type="none" w="med" len="med"/>
                      <a:tailEnd type="none" w="med" len="med"/>
                    </a:lnT>
                  </a:tcPr>
                </a:tc>
                <a:tc>
                  <a:txBody>
                    <a:bodyPr/>
                    <a:lstStyle/>
                    <a:p>
                      <a:pPr marL="288925" lvl="1" indent="-166688" algn="l" defTabSz="914400" rtl="0" eaLnBrk="1" fontAlgn="b" latinLnBrk="0" hangingPunct="1"/>
                      <a:r>
                        <a:rPr lang="en-US" sz="1200" kern="1200" dirty="0">
                          <a:solidFill>
                            <a:srgbClr val="000000"/>
                          </a:solidFill>
                          <a:effectLst/>
                          <a:latin typeface="+mn-lt"/>
                          <a:ea typeface="+mn-ea"/>
                          <a:cs typeface="Arial" panose="020B0604020202020204" pitchFamily="34" charset="0"/>
                        </a:rPr>
                        <a:t>Develop Dashboards (ESRI – react.js) using location &amp; performance data</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66850">
                <a:tc row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kern="1200" dirty="0">
                          <a:solidFill>
                            <a:srgbClr val="000000"/>
                          </a:solidFill>
                          <a:effectLst/>
                          <a:latin typeface="+mn-lt"/>
                          <a:ea typeface="+mn-ea"/>
                          <a:cs typeface="Arial" panose="020B0604020202020204" pitchFamily="34" charset="0"/>
                        </a:rPr>
                        <a:t>Drivers of Success Analysis</a:t>
                      </a:r>
                    </a:p>
                  </a:txBody>
                  <a:tcPr marL="9525" marR="9525" marT="9525" marB="0" anchor="ct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8925" lvl="1" indent="-166688" algn="l" defTabSz="914400" rtl="0" eaLnBrk="1" fontAlgn="b" latinLnBrk="0" hangingPunct="1"/>
                      <a:r>
                        <a:rPr lang="en-US" sz="1200" kern="1200" dirty="0">
                          <a:solidFill>
                            <a:srgbClr val="000000"/>
                          </a:solidFill>
                          <a:effectLst/>
                          <a:latin typeface="+mn-lt"/>
                          <a:ea typeface="+mn-ea"/>
                          <a:cs typeface="Arial" panose="020B0604020202020204" pitchFamily="34" charset="0"/>
                        </a:rPr>
                        <a:t>Evaluation &amp; Integration of Public data sources (Demographics &amp; Location)</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92037072"/>
                  </a:ext>
                </a:extLst>
              </a:tr>
              <a:tr h="266850">
                <a:tc vMerge="1">
                  <a:txBody>
                    <a:bodyPr/>
                    <a:lstStyle/>
                    <a:p>
                      <a:pPr algn="ctr" fontAlgn="ctr"/>
                      <a:endParaRPr lang="en-US" sz="1100" i="1"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8925" lvl="1" indent="-166688" algn="l" defTabSz="914400" rtl="0" eaLnBrk="1" fontAlgn="b" latinLnBrk="0" hangingPunct="1"/>
                      <a:r>
                        <a:rPr lang="en-US" sz="1200" kern="1200" dirty="0">
                          <a:solidFill>
                            <a:srgbClr val="000000"/>
                          </a:solidFill>
                          <a:effectLst/>
                          <a:latin typeface="+mn-lt"/>
                          <a:ea typeface="+mn-ea"/>
                          <a:cs typeface="Arial" panose="020B0604020202020204" pitchFamily="34" charset="0"/>
                        </a:rPr>
                        <a:t>Evaluation &amp; Integration of Syndicated data sources (GIS &amp; Engagement)</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1580645"/>
                  </a:ext>
                </a:extLst>
              </a:tr>
              <a:tr h="266850">
                <a:tc vMerge="1">
                  <a:txBody>
                    <a:bodyPr/>
                    <a:lstStyle/>
                    <a:p>
                      <a:pPr algn="ctr" fontAlgn="ctr"/>
                      <a:endParaRPr lang="en-US" sz="1100" i="1"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8925" lvl="1" indent="-166688" algn="l" defTabSz="914400" rtl="0" eaLnBrk="1" fontAlgn="b" latinLnBrk="0" hangingPunct="1"/>
                      <a:r>
                        <a:rPr lang="en-US" sz="1200" kern="1200" dirty="0">
                          <a:solidFill>
                            <a:srgbClr val="000000"/>
                          </a:solidFill>
                          <a:effectLst/>
                          <a:latin typeface="+mn-lt"/>
                          <a:ea typeface="+mn-ea"/>
                          <a:cs typeface="Arial" panose="020B0604020202020204" pitchFamily="34" charset="0"/>
                        </a:rPr>
                        <a:t>Define Cabinet Performance KPIs</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71122451"/>
                  </a:ext>
                </a:extLst>
              </a:tr>
              <a:tr h="266850">
                <a:tc vMerge="1">
                  <a:txBody>
                    <a:bodyPr/>
                    <a:lstStyle/>
                    <a:p>
                      <a:pPr algn="ctr" fontAlgn="ctr"/>
                      <a:endParaRPr lang="en-US" sz="1100" i="1"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8925" lvl="1" indent="-166688" algn="l" defTabSz="914400" rtl="0" eaLnBrk="1" fontAlgn="b" latinLnBrk="0" hangingPunct="1"/>
                      <a:r>
                        <a:rPr lang="en-US" sz="1200" kern="1200" dirty="0">
                          <a:solidFill>
                            <a:srgbClr val="000000"/>
                          </a:solidFill>
                          <a:effectLst/>
                          <a:latin typeface="+mn-lt"/>
                          <a:ea typeface="+mn-ea"/>
                          <a:cs typeface="Arial" panose="020B0604020202020204" pitchFamily="34" charset="0"/>
                        </a:rPr>
                        <a:t>Develop dashboards for external data &amp; newer modules</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39465639"/>
                  </a:ext>
                </a:extLst>
              </a:tr>
              <a:tr h="266850">
                <a:tc row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kern="1200" dirty="0">
                          <a:solidFill>
                            <a:srgbClr val="000000"/>
                          </a:solidFill>
                          <a:effectLst/>
                          <a:latin typeface="+mn-lt"/>
                          <a:ea typeface="+mn-ea"/>
                          <a:cs typeface="Arial" panose="020B0604020202020204" pitchFamily="34" charset="0"/>
                        </a:rPr>
                        <a:t>Outlet Recommendations</a:t>
                      </a:r>
                    </a:p>
                  </a:txBody>
                  <a:tcPr marL="9525" marR="9525" marT="9525" marB="0" anchor="ct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8925" lvl="1" indent="-166688" algn="l" defTabSz="914400" rtl="0" eaLnBrk="1" fontAlgn="b" latinLnBrk="0" hangingPunct="1"/>
                      <a:r>
                        <a:rPr lang="en-US" sz="1200" kern="1200" dirty="0">
                          <a:solidFill>
                            <a:srgbClr val="000000"/>
                          </a:solidFill>
                          <a:effectLst/>
                          <a:latin typeface="+mn-lt"/>
                          <a:ea typeface="+mn-ea"/>
                          <a:cs typeface="Arial" panose="020B0604020202020204" pitchFamily="34" charset="0"/>
                        </a:rPr>
                        <a:t>Models to classify &amp; categorize outlets</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76099963"/>
                  </a:ext>
                </a:extLst>
              </a:tr>
              <a:tr h="266850">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050" i="1"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8925" lvl="1" indent="-166688" algn="l" defTabSz="914400" rtl="0" eaLnBrk="1" fontAlgn="b" latinLnBrk="0" hangingPunct="1"/>
                      <a:r>
                        <a:rPr lang="en-US" sz="1200" kern="1200" dirty="0">
                          <a:solidFill>
                            <a:srgbClr val="000000"/>
                          </a:solidFill>
                          <a:effectLst/>
                          <a:latin typeface="+mn-lt"/>
                          <a:ea typeface="+mn-ea"/>
                          <a:cs typeface="Arial" panose="020B0604020202020204" pitchFamily="34" charset="0"/>
                        </a:rPr>
                        <a:t>Look Alike models to suggest store outlets</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FBAEE"/>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FBAEE"/>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237942478"/>
                  </a:ext>
                </a:extLst>
              </a:tr>
              <a:tr h="266850">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050" i="1"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8925" lvl="1" indent="-166688" algn="l" defTabSz="914400" rtl="0" eaLnBrk="1" fontAlgn="b" latinLnBrk="0" hangingPunct="1"/>
                      <a:r>
                        <a:rPr lang="en-US" sz="1200" kern="1200" dirty="0">
                          <a:solidFill>
                            <a:srgbClr val="000000"/>
                          </a:solidFill>
                          <a:effectLst/>
                          <a:latin typeface="+mn-lt"/>
                          <a:ea typeface="+mn-ea"/>
                          <a:cs typeface="Arial" panose="020B0604020202020204" pitchFamily="34" charset="0"/>
                        </a:rPr>
                        <a:t>Scenario simulators to visualize RoI on relocation scenarios</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FBAEE"/>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FBAEE"/>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87964302"/>
                  </a:ext>
                </a:extLst>
              </a:tr>
              <a:tr h="266850">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kern="1200" dirty="0">
                          <a:solidFill>
                            <a:srgbClr val="000000"/>
                          </a:solidFill>
                          <a:effectLst/>
                          <a:latin typeface="+mn-lt"/>
                          <a:ea typeface="+mn-ea"/>
                          <a:cs typeface="Arial" panose="020B0604020202020204" pitchFamily="34" charset="0"/>
                        </a:rPr>
                        <a:t>Optimize &amp; Automate</a:t>
                      </a:r>
                    </a:p>
                  </a:txBody>
                  <a:tcPr marL="9525" marR="9525" marT="9525" marB="0" anchor="ct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8925" lvl="1" indent="-166688" algn="l" defTabSz="914400" rtl="0" eaLnBrk="1" fontAlgn="b" latinLnBrk="0" hangingPunct="1"/>
                      <a:r>
                        <a:rPr lang="en-US" sz="1200" kern="1200" dirty="0">
                          <a:solidFill>
                            <a:srgbClr val="000000"/>
                          </a:solidFill>
                          <a:effectLst/>
                          <a:latin typeface="+mn-lt"/>
                          <a:ea typeface="+mn-ea"/>
                          <a:cs typeface="Arial" panose="020B0604020202020204" pitchFamily="34" charset="0"/>
                        </a:rPr>
                        <a:t>Outlet Optimization web UI for hunters</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956708932"/>
                  </a:ext>
                </a:extLst>
              </a:tr>
              <a:tr h="0">
                <a:tc vMerge="1">
                  <a:txBody>
                    <a:bodyPr/>
                    <a:lstStyle/>
                    <a:p>
                      <a:pPr algn="ctr" fontAlgn="ctr"/>
                      <a:endParaRPr lang="en-US" sz="1100" i="1" dirty="0">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8925" marR="0" lvl="1" indent="-166688" algn="l" defTabSz="914400" rtl="0" eaLnBrk="1" fontAlgn="b"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mn-lt"/>
                          <a:ea typeface="+mn-ea"/>
                          <a:cs typeface="Arial" panose="020B0604020202020204" pitchFamily="34" charset="0"/>
                        </a:rPr>
                        <a:t>Optimizer for look alike models &amp; scenario simulator</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88925" lvl="1" indent="-166688" algn="l" defTabSz="914400" rtl="0" eaLnBrk="1" fontAlgn="b" latinLnBrk="0" hangingPunct="1"/>
                      <a:endParaRPr lang="en-US" sz="1600"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983853974"/>
                  </a:ext>
                </a:extLst>
              </a:tr>
            </a:tbl>
          </a:graphicData>
        </a:graphic>
      </p:graphicFrame>
      <p:sp>
        <p:nvSpPr>
          <p:cNvPr id="11" name="Rectangle 10">
            <a:extLst>
              <a:ext uri="{FF2B5EF4-FFF2-40B4-BE49-F238E27FC236}">
                <a16:creationId xmlns:a16="http://schemas.microsoft.com/office/drawing/2014/main" id="{8639DF49-0F73-475D-B4A4-3EE2B3078724}"/>
              </a:ext>
            </a:extLst>
          </p:cNvPr>
          <p:cNvSpPr/>
          <p:nvPr/>
        </p:nvSpPr>
        <p:spPr>
          <a:xfrm>
            <a:off x="10161" y="5839838"/>
            <a:ext cx="10024700" cy="338554"/>
          </a:xfrm>
          <a:prstGeom prst="rect">
            <a:avLst/>
          </a:prstGeom>
        </p:spPr>
        <p:txBody>
          <a:bodyPr wrap="square">
            <a:spAutoFit/>
          </a:bodyPr>
          <a:lstStyle/>
          <a:p>
            <a:pPr algn="ctr"/>
            <a:r>
              <a:rPr lang="en-US" sz="1600" b="1" i="1" dirty="0">
                <a:solidFill>
                  <a:schemeClr val="accent1"/>
                </a:solidFill>
                <a:ea typeface="Segoe UI" panose="020B0502040204020203" pitchFamily="34" charset="0"/>
                <a:cs typeface="Segoe UI" panose="020B0502040204020203" pitchFamily="34" charset="0"/>
              </a:rPr>
              <a:t>External (Syndicated) data / infrastructure costs are not included in the above price and will be charged at actuals</a:t>
            </a:r>
          </a:p>
        </p:txBody>
      </p:sp>
      <p:pic>
        <p:nvPicPr>
          <p:cNvPr id="25" name="Picture 24" descr="A close up of a sign&#10;&#10;Description automatically generated">
            <a:extLst>
              <a:ext uri="{FF2B5EF4-FFF2-40B4-BE49-F238E27FC236}">
                <a16:creationId xmlns:a16="http://schemas.microsoft.com/office/drawing/2014/main" id="{AB07AA49-5EF3-4652-9C54-51AF02E3B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750" y="983008"/>
            <a:ext cx="360000" cy="360000"/>
          </a:xfrm>
          <a:prstGeom prst="rect">
            <a:avLst/>
          </a:prstGeom>
        </p:spPr>
      </p:pic>
      <p:pic>
        <p:nvPicPr>
          <p:cNvPr id="26" name="Picture 25" descr="A close up of a sign&#10;&#10;Description automatically generated">
            <a:extLst>
              <a:ext uri="{FF2B5EF4-FFF2-40B4-BE49-F238E27FC236}">
                <a16:creationId xmlns:a16="http://schemas.microsoft.com/office/drawing/2014/main" id="{099C532C-BA5E-40FD-9671-03C17860E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2711" y="983008"/>
            <a:ext cx="360000" cy="360000"/>
          </a:xfrm>
          <a:prstGeom prst="rect">
            <a:avLst/>
          </a:prstGeom>
        </p:spPr>
      </p:pic>
      <p:sp>
        <p:nvSpPr>
          <p:cNvPr id="27" name="TextBox 26">
            <a:extLst>
              <a:ext uri="{FF2B5EF4-FFF2-40B4-BE49-F238E27FC236}">
                <a16:creationId xmlns:a16="http://schemas.microsoft.com/office/drawing/2014/main" id="{6D0794A2-BADE-4445-AED6-6166BDC456A5}"/>
              </a:ext>
            </a:extLst>
          </p:cNvPr>
          <p:cNvSpPr txBox="1"/>
          <p:nvPr/>
        </p:nvSpPr>
        <p:spPr>
          <a:xfrm>
            <a:off x="3956636" y="1073430"/>
            <a:ext cx="1440000" cy="253916"/>
          </a:xfrm>
          <a:prstGeom prst="rect">
            <a:avLst/>
          </a:prstGeom>
          <a:solidFill>
            <a:srgbClr val="A1D7C9"/>
          </a:solidFill>
        </p:spPr>
        <p:txBody>
          <a:bodyPr wrap="square" rtlCol="0">
            <a:spAutoFit/>
          </a:bodyPr>
          <a:lstStyle/>
          <a:p>
            <a:pPr algn="ctr"/>
            <a:r>
              <a:rPr lang="en-US" sz="1050" i="1" dirty="0">
                <a:latin typeface="Arial" panose="020B0604020202020204" pitchFamily="34" charset="0"/>
                <a:cs typeface="Arial" panose="020B0604020202020204" pitchFamily="34" charset="0"/>
              </a:rPr>
              <a:t>Data Validation</a:t>
            </a:r>
          </a:p>
        </p:txBody>
      </p:sp>
      <p:sp>
        <p:nvSpPr>
          <p:cNvPr id="28" name="TextBox 27">
            <a:extLst>
              <a:ext uri="{FF2B5EF4-FFF2-40B4-BE49-F238E27FC236}">
                <a16:creationId xmlns:a16="http://schemas.microsoft.com/office/drawing/2014/main" id="{D9413749-EC51-4360-9D93-CE7FE85271CE}"/>
              </a:ext>
            </a:extLst>
          </p:cNvPr>
          <p:cNvSpPr txBox="1"/>
          <p:nvPr/>
        </p:nvSpPr>
        <p:spPr>
          <a:xfrm>
            <a:off x="6553210" y="1073430"/>
            <a:ext cx="1440000" cy="253916"/>
          </a:xfrm>
          <a:prstGeom prst="rect">
            <a:avLst/>
          </a:prstGeom>
          <a:solidFill>
            <a:srgbClr val="A1D7C9"/>
          </a:solidFill>
        </p:spPr>
        <p:txBody>
          <a:bodyPr wrap="square" rtlCol="0">
            <a:spAutoFit/>
          </a:bodyPr>
          <a:lstStyle/>
          <a:p>
            <a:pPr algn="ctr"/>
            <a:r>
              <a:rPr lang="en-US" sz="1050" i="1" dirty="0">
                <a:latin typeface="Arial" panose="020B0604020202020204" pitchFamily="34" charset="0"/>
                <a:cs typeface="Arial" panose="020B0604020202020204" pitchFamily="34" charset="0"/>
              </a:rPr>
              <a:t>Business Review</a:t>
            </a:r>
          </a:p>
        </p:txBody>
      </p:sp>
      <p:pic>
        <p:nvPicPr>
          <p:cNvPr id="29" name="Picture 28" descr="A close up of a sign&#10;&#10;Description automatically generated">
            <a:extLst>
              <a:ext uri="{FF2B5EF4-FFF2-40B4-BE49-F238E27FC236}">
                <a16:creationId xmlns:a16="http://schemas.microsoft.com/office/drawing/2014/main" id="{166C297D-DF5A-4AF8-A97C-29C1F0D5D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4861" y="983008"/>
            <a:ext cx="360000" cy="360000"/>
          </a:xfrm>
          <a:prstGeom prst="rect">
            <a:avLst/>
          </a:prstGeom>
        </p:spPr>
      </p:pic>
      <p:sp>
        <p:nvSpPr>
          <p:cNvPr id="30" name="TextBox 29">
            <a:extLst>
              <a:ext uri="{FF2B5EF4-FFF2-40B4-BE49-F238E27FC236}">
                <a16:creationId xmlns:a16="http://schemas.microsoft.com/office/drawing/2014/main" id="{F7077D5D-3FBC-4A40-BB75-373695F17EEC}"/>
              </a:ext>
            </a:extLst>
          </p:cNvPr>
          <p:cNvSpPr txBox="1"/>
          <p:nvPr/>
        </p:nvSpPr>
        <p:spPr>
          <a:xfrm>
            <a:off x="8722182" y="1094366"/>
            <a:ext cx="1240968" cy="253916"/>
          </a:xfrm>
          <a:prstGeom prst="rect">
            <a:avLst/>
          </a:prstGeom>
          <a:solidFill>
            <a:srgbClr val="A1D7C9"/>
          </a:solidFill>
        </p:spPr>
        <p:txBody>
          <a:bodyPr wrap="square" rtlCol="0">
            <a:spAutoFit/>
          </a:bodyPr>
          <a:lstStyle/>
          <a:p>
            <a:pPr algn="ctr"/>
            <a:r>
              <a:rPr lang="en-US" sz="1050" i="1" dirty="0">
                <a:latin typeface="Arial" panose="020B0604020202020204" pitchFamily="34" charset="0"/>
                <a:cs typeface="Arial" panose="020B0604020202020204" pitchFamily="34" charset="0"/>
              </a:rPr>
              <a:t>Algorithm Check</a:t>
            </a:r>
          </a:p>
        </p:txBody>
      </p:sp>
      <p:pic>
        <p:nvPicPr>
          <p:cNvPr id="31" name="Picture 30" descr="A close up of a sign&#10;&#10;Description automatically generated">
            <a:extLst>
              <a:ext uri="{FF2B5EF4-FFF2-40B4-BE49-F238E27FC236}">
                <a16:creationId xmlns:a16="http://schemas.microsoft.com/office/drawing/2014/main" id="{24BBB9C8-2B00-4CDC-8F6F-7CAA86613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5986" y="983008"/>
            <a:ext cx="360000" cy="360000"/>
          </a:xfrm>
          <a:prstGeom prst="rect">
            <a:avLst/>
          </a:prstGeom>
        </p:spPr>
      </p:pic>
      <p:sp>
        <p:nvSpPr>
          <p:cNvPr id="33" name="TextBox 32">
            <a:extLst>
              <a:ext uri="{FF2B5EF4-FFF2-40B4-BE49-F238E27FC236}">
                <a16:creationId xmlns:a16="http://schemas.microsoft.com/office/drawing/2014/main" id="{53BEA252-0F2C-4FD7-934C-DD6C8A414574}"/>
              </a:ext>
            </a:extLst>
          </p:cNvPr>
          <p:cNvSpPr txBox="1"/>
          <p:nvPr/>
        </p:nvSpPr>
        <p:spPr>
          <a:xfrm rot="16200000">
            <a:off x="11010638" y="1964613"/>
            <a:ext cx="1440000" cy="269304"/>
          </a:xfrm>
          <a:prstGeom prst="rect">
            <a:avLst/>
          </a:prstGeom>
          <a:solidFill>
            <a:srgbClr val="A1D7C9"/>
          </a:solidFill>
        </p:spPr>
        <p:txBody>
          <a:bodyPr wrap="square" rtlCol="0">
            <a:spAutoFit/>
          </a:bodyPr>
          <a:lstStyle/>
          <a:p>
            <a:pPr algn="ctr"/>
            <a:r>
              <a:rPr lang="en-US" sz="1150" i="1" dirty="0">
                <a:latin typeface="Arial" panose="020B0604020202020204" pitchFamily="34" charset="0"/>
                <a:cs typeface="Arial" panose="020B0604020202020204" pitchFamily="34" charset="0"/>
              </a:rPr>
              <a:t>Roadmap Planning</a:t>
            </a:r>
          </a:p>
        </p:txBody>
      </p:sp>
      <p:sp>
        <p:nvSpPr>
          <p:cNvPr id="35" name="TextBox 34">
            <a:extLst>
              <a:ext uri="{FF2B5EF4-FFF2-40B4-BE49-F238E27FC236}">
                <a16:creationId xmlns:a16="http://schemas.microsoft.com/office/drawing/2014/main" id="{FF8B7EC7-FF90-47E2-A818-AE6F6312FE15}"/>
              </a:ext>
            </a:extLst>
          </p:cNvPr>
          <p:cNvSpPr txBox="1"/>
          <p:nvPr/>
        </p:nvSpPr>
        <p:spPr>
          <a:xfrm>
            <a:off x="187005" y="6183962"/>
            <a:ext cx="5748690" cy="261610"/>
          </a:xfrm>
          <a:prstGeom prst="rect">
            <a:avLst/>
          </a:prstGeom>
          <a:noFill/>
        </p:spPr>
        <p:txBody>
          <a:bodyPr wrap="none" rtlCol="0">
            <a:spAutoFit/>
          </a:bodyPr>
          <a:lstStyle/>
          <a:p>
            <a:pPr>
              <a:defRPr/>
            </a:pPr>
            <a:r>
              <a:rPr lang="en-US" sz="1100" dirty="0">
                <a:solidFill>
                  <a:prstClr val="black"/>
                </a:solidFill>
                <a:cs typeface="Arial" panose="020B0604020202020204" pitchFamily="34" charset="0"/>
                <a:sym typeface="Calibri"/>
              </a:rPr>
              <a:t>Assumptions: Max. 4-5 dashboards to be developed incorporating information from all the stages</a:t>
            </a:r>
          </a:p>
        </p:txBody>
      </p:sp>
    </p:spTree>
    <p:extLst>
      <p:ext uri="{BB962C8B-B14F-4D97-AF65-F5344CB8AC3E}">
        <p14:creationId xmlns:p14="http://schemas.microsoft.com/office/powerpoint/2010/main" val="12609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0" grpId="0"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 Assumptions &amp; Prerequisites.</a:t>
            </a:r>
          </a:p>
        </p:txBody>
      </p:sp>
      <p:sp>
        <p:nvSpPr>
          <p:cNvPr id="50" name="Shape 375"/>
          <p:cNvSpPr/>
          <p:nvPr/>
        </p:nvSpPr>
        <p:spPr>
          <a:xfrm>
            <a:off x="350815" y="741553"/>
            <a:ext cx="10940303" cy="3953110"/>
          </a:xfrm>
          <a:prstGeom prst="rect">
            <a:avLst/>
          </a:prstGeom>
          <a:solidFill>
            <a:schemeClr val="accent5">
              <a:lumMod val="20000"/>
              <a:lumOff val="80000"/>
            </a:schemeClr>
          </a:solidFill>
          <a:ln>
            <a:noFill/>
          </a:ln>
          <a:effectLst>
            <a:outerShdw dist="28398" dir="3806097" algn="ctr" rotWithShape="0">
              <a:srgbClr val="244061">
                <a:alpha val="49803"/>
              </a:srgbClr>
            </a:outerShdw>
          </a:effectLst>
        </p:spPr>
        <p:txBody>
          <a:bodyPr wrap="square" lIns="91425" tIns="45700" rIns="91425" bIns="45700" anchor="t" anchorCtr="0">
            <a:noAutofit/>
          </a:bodyPr>
          <a:lstStyle/>
          <a:p>
            <a:pPr marL="347663" lvl="0" indent="-228600">
              <a:lnSpc>
                <a:spcPct val="150000"/>
              </a:lnSpc>
              <a:buClr>
                <a:srgbClr val="0D2F59"/>
              </a:buClr>
              <a:buSzPct val="25000"/>
            </a:pPr>
            <a:endParaRPr lang="en-US" sz="1400" dirty="0">
              <a:solidFill>
                <a:srgbClr val="0D2F59"/>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84492A4-BF56-48CE-BCD1-995A4E2B88B6}"/>
              </a:ext>
            </a:extLst>
          </p:cNvPr>
          <p:cNvSpPr txBox="1"/>
          <p:nvPr/>
        </p:nvSpPr>
        <p:spPr>
          <a:xfrm>
            <a:off x="350816" y="4808450"/>
            <a:ext cx="10940302" cy="1760169"/>
          </a:xfrm>
          <a:prstGeom prst="rect">
            <a:avLst/>
          </a:prstGeom>
          <a:solidFill>
            <a:schemeClr val="accent4">
              <a:lumMod val="20000"/>
              <a:lumOff val="80000"/>
            </a:schemeClr>
          </a:solidFill>
        </p:spPr>
        <p:txBody>
          <a:bodyPr wrap="square" rtlCol="0">
            <a:noAutofit/>
          </a:bodyPr>
          <a:lstStyle/>
          <a:p>
            <a:pPr marL="288925" indent="-169863">
              <a:lnSpc>
                <a:spcPct val="150000"/>
              </a:lnSpc>
            </a:pPr>
            <a:r>
              <a:rPr lang="en-US" sz="1400" b="1" u="sng" dirty="0">
                <a:solidFill>
                  <a:srgbClr val="0D2F59"/>
                </a:solidFill>
                <a:cs typeface="Arial" panose="020B0604020202020204" pitchFamily="34" charset="0"/>
              </a:rPr>
              <a:t>Prerequisites to start the project:</a:t>
            </a:r>
          </a:p>
          <a:p>
            <a:pPr marL="396875" indent="-277813">
              <a:lnSpc>
                <a:spcPct val="150000"/>
              </a:lnSpc>
              <a:buFont typeface="+mj-lt"/>
              <a:buAutoNum type="arabicPeriod"/>
            </a:pPr>
            <a:r>
              <a:rPr lang="en-US" sz="1400" b="1" dirty="0">
                <a:solidFill>
                  <a:srgbClr val="0D2F59"/>
                </a:solidFill>
                <a:cs typeface="Arial" panose="020B0604020202020204" pitchFamily="34" charset="0"/>
              </a:rPr>
              <a:t>Paperwork</a:t>
            </a:r>
            <a:r>
              <a:rPr lang="en-US" sz="1400" dirty="0">
                <a:solidFill>
                  <a:srgbClr val="0D2F59"/>
                </a:solidFill>
                <a:cs typeface="Arial" panose="020B0604020202020204" pitchFamily="34" charset="0"/>
              </a:rPr>
              <a:t> - Non - Disclosure </a:t>
            </a:r>
            <a:r>
              <a:rPr lang="en-US" sz="1400" dirty="0" err="1">
                <a:solidFill>
                  <a:srgbClr val="0D2F59"/>
                </a:solidFill>
                <a:cs typeface="Arial" panose="020B0604020202020204" pitchFamily="34" charset="0"/>
              </a:rPr>
              <a:t>Agreemet</a:t>
            </a:r>
            <a:r>
              <a:rPr lang="en-US" sz="1400" dirty="0">
                <a:solidFill>
                  <a:srgbClr val="0D2F59"/>
                </a:solidFill>
                <a:cs typeface="Arial" panose="020B0604020202020204" pitchFamily="34" charset="0"/>
              </a:rPr>
              <a:t> &amp; Statement of work signed by both the parties.</a:t>
            </a:r>
          </a:p>
          <a:p>
            <a:pPr marL="396875" indent="-277813">
              <a:lnSpc>
                <a:spcPct val="150000"/>
              </a:lnSpc>
              <a:buFont typeface="+mj-lt"/>
              <a:buAutoNum type="arabicPeriod"/>
            </a:pPr>
            <a:r>
              <a:rPr lang="en-US" sz="1400" b="1" dirty="0">
                <a:solidFill>
                  <a:srgbClr val="0D2F59"/>
                </a:solidFill>
                <a:cs typeface="Arial" panose="020B0604020202020204" pitchFamily="34" charset="0"/>
              </a:rPr>
              <a:t>Time to start </a:t>
            </a:r>
            <a:r>
              <a:rPr lang="en-US" sz="1400" dirty="0">
                <a:solidFill>
                  <a:srgbClr val="0D2F59"/>
                </a:solidFill>
                <a:cs typeface="Arial" panose="020B0604020202020204" pitchFamily="34" charset="0"/>
              </a:rPr>
              <a:t>- A 2 - 3 Week lead time from the date of confirmation to plan &amp; kick start the project.  </a:t>
            </a:r>
          </a:p>
          <a:p>
            <a:pPr marL="396875" indent="-277813">
              <a:lnSpc>
                <a:spcPct val="150000"/>
              </a:lnSpc>
              <a:buFont typeface="+mj-lt"/>
              <a:buAutoNum type="arabicPeriod"/>
            </a:pPr>
            <a:r>
              <a:rPr lang="en-US" sz="1400" b="1" dirty="0">
                <a:solidFill>
                  <a:srgbClr val="0D2F59"/>
                </a:solidFill>
                <a:cs typeface="Arial" panose="020B0604020202020204" pitchFamily="34" charset="0"/>
              </a:rPr>
              <a:t>Technology </a:t>
            </a:r>
            <a:r>
              <a:rPr lang="en-US" sz="1400" dirty="0">
                <a:solidFill>
                  <a:srgbClr val="0D2F59"/>
                </a:solidFill>
                <a:cs typeface="Arial" panose="020B0604020202020204" pitchFamily="34" charset="0"/>
              </a:rPr>
              <a:t>- Access to the Unilever Network (~VPN), Data sources, systems, data dictionary &amp; documentation </a:t>
            </a:r>
          </a:p>
          <a:p>
            <a:pPr marL="396875" indent="-277813">
              <a:lnSpc>
                <a:spcPct val="150000"/>
              </a:lnSpc>
              <a:buFont typeface="+mj-lt"/>
              <a:buAutoNum type="arabicPeriod"/>
            </a:pPr>
            <a:r>
              <a:rPr lang="en-US" sz="1400" b="1" dirty="0">
                <a:solidFill>
                  <a:srgbClr val="0D2F59"/>
                </a:solidFill>
                <a:cs typeface="Arial" panose="020B0604020202020204" pitchFamily="34" charset="0"/>
              </a:rPr>
              <a:t>Functional</a:t>
            </a:r>
            <a:r>
              <a:rPr lang="en-US" sz="1400" dirty="0">
                <a:solidFill>
                  <a:srgbClr val="0D2F59"/>
                </a:solidFill>
                <a:cs typeface="Arial" panose="020B0604020202020204" pitchFamily="34" charset="0"/>
              </a:rPr>
              <a:t>: Timely inputs &amp; feedback from stakeholders during the 4-month period. </a:t>
            </a:r>
          </a:p>
        </p:txBody>
      </p:sp>
      <p:sp>
        <p:nvSpPr>
          <p:cNvPr id="3" name="Rectangle 2">
            <a:extLst>
              <a:ext uri="{FF2B5EF4-FFF2-40B4-BE49-F238E27FC236}">
                <a16:creationId xmlns:a16="http://schemas.microsoft.com/office/drawing/2014/main" id="{5F1638E1-CCE9-49E1-BE2B-C566EA8232E0}"/>
              </a:ext>
            </a:extLst>
          </p:cNvPr>
          <p:cNvSpPr/>
          <p:nvPr/>
        </p:nvSpPr>
        <p:spPr>
          <a:xfrm>
            <a:off x="350814" y="1007989"/>
            <a:ext cx="11149122" cy="375552"/>
          </a:xfrm>
          <a:prstGeom prst="rect">
            <a:avLst/>
          </a:prstGeom>
        </p:spPr>
        <p:txBody>
          <a:bodyPr wrap="square">
            <a:spAutoFit/>
          </a:bodyPr>
          <a:lstStyle/>
          <a:p>
            <a:pPr lvl="0">
              <a:lnSpc>
                <a:spcPct val="150000"/>
              </a:lnSpc>
              <a:buClr>
                <a:srgbClr val="0D2F59"/>
              </a:buClr>
              <a:buSzPct val="25000"/>
            </a:pPr>
            <a:endParaRPr lang="en-US" sz="14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CF7A47BC-AB50-4835-A0BB-D6F2D7047093}"/>
              </a:ext>
            </a:extLst>
          </p:cNvPr>
          <p:cNvSpPr/>
          <p:nvPr/>
        </p:nvSpPr>
        <p:spPr>
          <a:xfrm>
            <a:off x="350813" y="724272"/>
            <a:ext cx="10833860" cy="3821495"/>
          </a:xfrm>
          <a:prstGeom prst="rect">
            <a:avLst/>
          </a:prstGeom>
        </p:spPr>
        <p:txBody>
          <a:bodyPr wrap="square">
            <a:spAutoFit/>
          </a:bodyPr>
          <a:lstStyle/>
          <a:p>
            <a:pPr marL="347663" lvl="0" indent="-228600">
              <a:lnSpc>
                <a:spcPct val="150000"/>
              </a:lnSpc>
              <a:buClr>
                <a:srgbClr val="0D2F59"/>
              </a:buClr>
              <a:buSzPct val="25000"/>
            </a:pPr>
            <a:r>
              <a:rPr lang="en-US" sz="1400" b="1" u="sng" dirty="0">
                <a:solidFill>
                  <a:srgbClr val="0D2F59"/>
                </a:solidFill>
                <a:cs typeface="Arial" panose="020B0604020202020204" pitchFamily="34" charset="0"/>
                <a:sym typeface="Calibri"/>
              </a:rPr>
              <a:t>Pricing:</a:t>
            </a:r>
          </a:p>
          <a:p>
            <a:pPr marL="347663" indent="-228600">
              <a:lnSpc>
                <a:spcPct val="150000"/>
              </a:lnSpc>
              <a:buSzPct val="100000"/>
              <a:buFont typeface="Arial" panose="020B0604020202020204" pitchFamily="34" charset="0"/>
              <a:buChar char="•"/>
            </a:pPr>
            <a:r>
              <a:rPr lang="en-US" sz="1400" dirty="0">
                <a:solidFill>
                  <a:srgbClr val="0D2F59"/>
                </a:solidFill>
                <a:cs typeface="Arial" panose="020B0604020202020204" pitchFamily="34" charset="0"/>
              </a:rPr>
              <a:t>The pricing for this initial project will be </a:t>
            </a:r>
            <a:r>
              <a:rPr lang="en-US" sz="1400" b="1" dirty="0">
                <a:solidFill>
                  <a:srgbClr val="0D2F59"/>
                </a:solidFill>
                <a:cs typeface="Arial" panose="020B0604020202020204" pitchFamily="34" charset="0"/>
              </a:rPr>
              <a:t>£120,000.00 </a:t>
            </a:r>
            <a:r>
              <a:rPr lang="en-US" sz="1400" dirty="0">
                <a:solidFill>
                  <a:srgbClr val="0D2F59"/>
                </a:solidFill>
                <a:cs typeface="Arial" panose="020B0604020202020204" pitchFamily="34" charset="0"/>
              </a:rPr>
              <a:t>and will be executed in ~</a:t>
            </a:r>
            <a:r>
              <a:rPr lang="en-US" sz="1400" b="1" dirty="0">
                <a:solidFill>
                  <a:srgbClr val="0D2F59"/>
                </a:solidFill>
                <a:cs typeface="Arial" panose="020B0604020202020204" pitchFamily="34" charset="0"/>
              </a:rPr>
              <a:t>4 months</a:t>
            </a:r>
            <a:r>
              <a:rPr lang="en-US" sz="1400" dirty="0">
                <a:solidFill>
                  <a:srgbClr val="0D2F59"/>
                </a:solidFill>
                <a:cs typeface="Arial" panose="020B0604020202020204" pitchFamily="34" charset="0"/>
              </a:rPr>
              <a:t>.</a:t>
            </a:r>
          </a:p>
          <a:p>
            <a:pPr marL="347663" indent="-228600">
              <a:lnSpc>
                <a:spcPct val="150000"/>
              </a:lnSpc>
              <a:buSzPct val="100000"/>
              <a:buFont typeface="Arial" panose="020B0604020202020204" pitchFamily="34" charset="0"/>
              <a:buChar char="•"/>
            </a:pPr>
            <a:endParaRPr lang="en-US" sz="1400" dirty="0">
              <a:solidFill>
                <a:srgbClr val="0D2F59"/>
              </a:solidFill>
              <a:cs typeface="Arial" panose="020B0604020202020204" pitchFamily="34" charset="0"/>
            </a:endParaRPr>
          </a:p>
          <a:p>
            <a:pPr marL="347663" indent="-228600">
              <a:lnSpc>
                <a:spcPct val="150000"/>
              </a:lnSpc>
              <a:buSzPct val="100000"/>
              <a:buFont typeface="Arial" panose="020B0604020202020204" pitchFamily="34" charset="0"/>
              <a:buChar char="•"/>
            </a:pPr>
            <a:endParaRPr lang="en-US" sz="1400" dirty="0">
              <a:solidFill>
                <a:srgbClr val="0D2F59"/>
              </a:solidFill>
              <a:cs typeface="Arial" panose="020B0604020202020204" pitchFamily="34" charset="0"/>
            </a:endParaRPr>
          </a:p>
          <a:p>
            <a:pPr marL="347663" indent="-228600">
              <a:lnSpc>
                <a:spcPct val="150000"/>
              </a:lnSpc>
              <a:buSzPct val="100000"/>
              <a:buFont typeface="Arial" panose="020B0604020202020204" pitchFamily="34" charset="0"/>
              <a:buChar char="•"/>
            </a:pPr>
            <a:endParaRPr lang="en-US" sz="1400" dirty="0">
              <a:solidFill>
                <a:srgbClr val="0D2F59"/>
              </a:solidFill>
              <a:cs typeface="Arial" panose="020B0604020202020204" pitchFamily="34" charset="0"/>
            </a:endParaRPr>
          </a:p>
          <a:p>
            <a:pPr marL="347663" indent="-228600">
              <a:lnSpc>
                <a:spcPct val="150000"/>
              </a:lnSpc>
              <a:buSzPct val="100000"/>
              <a:buFont typeface="Arial" panose="020B0604020202020204" pitchFamily="34" charset="0"/>
              <a:buChar char="•"/>
            </a:pPr>
            <a:endParaRPr lang="en-US" sz="700" dirty="0">
              <a:solidFill>
                <a:srgbClr val="0D2F59"/>
              </a:solidFill>
              <a:cs typeface="Arial" panose="020B0604020202020204" pitchFamily="34" charset="0"/>
            </a:endParaRPr>
          </a:p>
          <a:p>
            <a:pPr marL="347663" indent="-228600">
              <a:lnSpc>
                <a:spcPct val="150000"/>
              </a:lnSpc>
              <a:buSzPct val="100000"/>
              <a:buFont typeface="Arial" panose="020B0604020202020204" pitchFamily="34" charset="0"/>
              <a:buChar char="•"/>
            </a:pPr>
            <a:r>
              <a:rPr lang="en-US" sz="1400" dirty="0">
                <a:solidFill>
                  <a:srgbClr val="0D2F59"/>
                </a:solidFill>
                <a:cs typeface="Arial" panose="020B0604020202020204" pitchFamily="34" charset="0"/>
              </a:rPr>
              <a:t>The price is exclusive of VAT &amp; Taxes, if any. LatentView will take care of all employee related &amp; travel related costs. The price does not include any </a:t>
            </a:r>
            <a:r>
              <a:rPr lang="en-US" sz="1400" b="1" dirty="0">
                <a:solidFill>
                  <a:srgbClr val="0D2F59"/>
                </a:solidFill>
                <a:cs typeface="Arial" panose="020B0604020202020204" pitchFamily="34" charset="0"/>
              </a:rPr>
              <a:t>External (Syndicated) Data, Infrastructure &amp; Software licenses cost </a:t>
            </a:r>
            <a:r>
              <a:rPr lang="en-US" sz="1400" dirty="0">
                <a:solidFill>
                  <a:srgbClr val="0D2F59"/>
                </a:solidFill>
                <a:cs typeface="Arial" panose="020B0604020202020204" pitchFamily="34" charset="0"/>
              </a:rPr>
              <a:t>(Expected to be managed by Unilever or will be in Actuals)</a:t>
            </a:r>
          </a:p>
          <a:p>
            <a:pPr marL="347663" indent="-228600">
              <a:lnSpc>
                <a:spcPct val="150000"/>
              </a:lnSpc>
              <a:buSzPct val="100000"/>
              <a:buFont typeface="Arial" panose="020B0604020202020204" pitchFamily="34" charset="0"/>
              <a:buChar char="•"/>
            </a:pPr>
            <a:endParaRPr lang="en-US" sz="200" dirty="0">
              <a:solidFill>
                <a:srgbClr val="0D2F59"/>
              </a:solidFill>
              <a:cs typeface="Arial" panose="020B0604020202020204" pitchFamily="34" charset="0"/>
            </a:endParaRPr>
          </a:p>
          <a:p>
            <a:pPr marL="347663" indent="-228600" algn="just">
              <a:lnSpc>
                <a:spcPct val="150000"/>
              </a:lnSpc>
              <a:buSzPct val="100000"/>
            </a:pPr>
            <a:r>
              <a:rPr lang="en-US" sz="1400" b="1" u="sng" dirty="0">
                <a:solidFill>
                  <a:srgbClr val="0D2F59"/>
                </a:solidFill>
                <a:cs typeface="Arial" panose="020B0604020202020204" pitchFamily="34" charset="0"/>
              </a:rPr>
              <a:t>Assumptions:</a:t>
            </a:r>
          </a:p>
          <a:p>
            <a:pPr marL="404813" indent="-285750" algn="just">
              <a:lnSpc>
                <a:spcPct val="150000"/>
              </a:lnSpc>
              <a:buSzPct val="100000"/>
              <a:buFont typeface="Arial" panose="020B0604020202020204" pitchFamily="34" charset="0"/>
              <a:buChar char="•"/>
            </a:pPr>
            <a:r>
              <a:rPr lang="en-US" sz="1400" dirty="0">
                <a:solidFill>
                  <a:srgbClr val="0D2F59"/>
                </a:solidFill>
                <a:ea typeface="Calibri"/>
                <a:cs typeface="Arial" panose="020B0604020202020204" pitchFamily="34" charset="0"/>
                <a:sym typeface="Calibri"/>
              </a:rPr>
              <a:t>Project requires single </a:t>
            </a:r>
            <a:r>
              <a:rPr lang="en-US" sz="1400" b="1" dirty="0" err="1">
                <a:solidFill>
                  <a:srgbClr val="0D2F59"/>
                </a:solidFill>
                <a:ea typeface="Calibri"/>
                <a:cs typeface="Arial" panose="020B0604020202020204" pitchFamily="34" charset="0"/>
                <a:sym typeface="Calibri"/>
              </a:rPr>
              <a:t>PoC</a:t>
            </a:r>
            <a:r>
              <a:rPr lang="en-US" sz="1400" b="1" dirty="0">
                <a:solidFill>
                  <a:srgbClr val="0D2F59"/>
                </a:solidFill>
                <a:ea typeface="Calibri"/>
                <a:cs typeface="Arial" panose="020B0604020202020204" pitchFamily="34" charset="0"/>
                <a:sym typeface="Calibri"/>
              </a:rPr>
              <a:t>/Program Manager</a:t>
            </a:r>
            <a:r>
              <a:rPr lang="en-US" sz="1400" dirty="0">
                <a:solidFill>
                  <a:srgbClr val="0D2F59"/>
                </a:solidFill>
                <a:ea typeface="Calibri"/>
                <a:cs typeface="Arial" panose="020B0604020202020204" pitchFamily="34" charset="0"/>
                <a:sym typeface="Calibri"/>
              </a:rPr>
              <a:t> from client for business, technical &amp; program guidance.</a:t>
            </a:r>
          </a:p>
          <a:p>
            <a:pPr marL="404813" indent="-285750" algn="just">
              <a:lnSpc>
                <a:spcPct val="150000"/>
              </a:lnSpc>
              <a:buSzPct val="100000"/>
              <a:buFont typeface="Arial" panose="020B0604020202020204" pitchFamily="34" charset="0"/>
              <a:buChar char="•"/>
            </a:pPr>
            <a:r>
              <a:rPr lang="en-US" sz="1400" b="1" dirty="0" err="1">
                <a:solidFill>
                  <a:srgbClr val="0D2F59"/>
                </a:solidFill>
                <a:cs typeface="Arial" panose="020B0604020202020204" pitchFamily="34" charset="0"/>
              </a:rPr>
              <a:t>LatentView</a:t>
            </a:r>
            <a:r>
              <a:rPr lang="en-US" sz="1400" b="1" dirty="0">
                <a:solidFill>
                  <a:srgbClr val="0D2F59"/>
                </a:solidFill>
                <a:cs typeface="Arial" panose="020B0604020202020204" pitchFamily="34" charset="0"/>
              </a:rPr>
              <a:t> </a:t>
            </a:r>
            <a:r>
              <a:rPr lang="en-US" sz="1400" dirty="0">
                <a:solidFill>
                  <a:srgbClr val="0D2F59"/>
                </a:solidFill>
                <a:cs typeface="Arial" panose="020B0604020202020204" pitchFamily="34" charset="0"/>
              </a:rPr>
              <a:t>will have 2 members working onsite on first &amp; last 2 weeks of engagement </a:t>
            </a:r>
          </a:p>
          <a:p>
            <a:pPr marL="404813" indent="-285750" algn="just">
              <a:lnSpc>
                <a:spcPct val="150000"/>
              </a:lnSpc>
              <a:buSzPct val="100000"/>
              <a:buFont typeface="Arial" panose="020B0604020202020204" pitchFamily="34" charset="0"/>
              <a:buChar char="•"/>
            </a:pPr>
            <a:r>
              <a:rPr lang="en-US" sz="1400" b="1" dirty="0">
                <a:solidFill>
                  <a:srgbClr val="0D2F59"/>
                </a:solidFill>
                <a:cs typeface="Arial" panose="020B0604020202020204" pitchFamily="34" charset="0"/>
              </a:rPr>
              <a:t>Weekly communication cadence </a:t>
            </a:r>
            <a:r>
              <a:rPr lang="en-US" sz="1400" dirty="0">
                <a:solidFill>
                  <a:srgbClr val="0D2F59"/>
                </a:solidFill>
                <a:cs typeface="Arial" panose="020B0604020202020204" pitchFamily="34" charset="0"/>
              </a:rPr>
              <a:t>will be set-up between Unilever stakeholders and LV team members.</a:t>
            </a:r>
          </a:p>
        </p:txBody>
      </p:sp>
      <p:pic>
        <p:nvPicPr>
          <p:cNvPr id="8" name="Picture 7">
            <a:extLst>
              <a:ext uri="{FF2B5EF4-FFF2-40B4-BE49-F238E27FC236}">
                <a16:creationId xmlns:a16="http://schemas.microsoft.com/office/drawing/2014/main" id="{06117FD7-C8FE-43C9-BA7D-CEC18696739E}"/>
              </a:ext>
            </a:extLst>
          </p:cNvPr>
          <p:cNvPicPr>
            <a:picLocks noChangeAspect="1"/>
          </p:cNvPicPr>
          <p:nvPr/>
        </p:nvPicPr>
        <p:blipFill>
          <a:blip r:embed="rId2"/>
          <a:stretch>
            <a:fillRect/>
          </a:stretch>
        </p:blipFill>
        <p:spPr>
          <a:xfrm>
            <a:off x="1509133" y="1489662"/>
            <a:ext cx="8236412" cy="941304"/>
          </a:xfrm>
          <a:prstGeom prst="rect">
            <a:avLst/>
          </a:prstGeom>
        </p:spPr>
      </p:pic>
    </p:spTree>
    <p:extLst>
      <p:ext uri="{BB962C8B-B14F-4D97-AF65-F5344CB8AC3E}">
        <p14:creationId xmlns:p14="http://schemas.microsoft.com/office/powerpoint/2010/main" val="3504781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09BEF5-EE6B-43A1-8263-A148EA23BDAD}"/>
              </a:ext>
            </a:extLst>
          </p:cNvPr>
          <p:cNvSpPr/>
          <p:nvPr/>
        </p:nvSpPr>
        <p:spPr>
          <a:xfrm>
            <a:off x="1391163" y="1145347"/>
            <a:ext cx="5150497" cy="4987635"/>
          </a:xfrm>
          <a:prstGeom prst="rect">
            <a:avLst/>
          </a:prstGeom>
          <a:solidFill>
            <a:schemeClr val="bg1">
              <a:lumMod val="8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2F00970F-572B-4ED7-A8F9-8D2093627426}"/>
              </a:ext>
            </a:extLst>
          </p:cNvPr>
          <p:cNvSpPr/>
          <p:nvPr/>
        </p:nvSpPr>
        <p:spPr>
          <a:xfrm>
            <a:off x="2942858" y="5329334"/>
            <a:ext cx="1666887" cy="84846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p:cNvSpPr>
            <a:spLocks noGrp="1"/>
          </p:cNvSpPr>
          <p:nvPr>
            <p:ph type="title"/>
          </p:nvPr>
        </p:nvSpPr>
        <p:spPr>
          <a:xfrm>
            <a:off x="599654" y="58925"/>
            <a:ext cx="11223151" cy="408349"/>
          </a:xfrm>
        </p:spPr>
        <p:txBody>
          <a:bodyPr/>
          <a:lstStyle/>
          <a:p>
            <a:r>
              <a:rPr lang="en-US" dirty="0"/>
              <a:t>Project Model - Typical Path to Kick Off </a:t>
            </a:r>
          </a:p>
        </p:txBody>
      </p:sp>
      <p:sp>
        <p:nvSpPr>
          <p:cNvPr id="10" name="Rectangle 9">
            <a:extLst>
              <a:ext uri="{FF2B5EF4-FFF2-40B4-BE49-F238E27FC236}">
                <a16:creationId xmlns:a16="http://schemas.microsoft.com/office/drawing/2014/main" id="{5B4DBC97-B25A-45C7-9156-B9E9FE30DE32}"/>
              </a:ext>
            </a:extLst>
          </p:cNvPr>
          <p:cNvSpPr/>
          <p:nvPr/>
        </p:nvSpPr>
        <p:spPr>
          <a:xfrm>
            <a:off x="8465050" y="1164800"/>
            <a:ext cx="1693406" cy="4987635"/>
          </a:xfrm>
          <a:prstGeom prst="rect">
            <a:avLst/>
          </a:prstGeom>
          <a:solidFill>
            <a:srgbClr val="E8FF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47ACB44-1C3F-4288-AA32-0FC2722E3EED}"/>
              </a:ext>
            </a:extLst>
          </p:cNvPr>
          <p:cNvSpPr/>
          <p:nvPr/>
        </p:nvSpPr>
        <p:spPr>
          <a:xfrm rot="2679136">
            <a:off x="8785134" y="3171801"/>
            <a:ext cx="1052660" cy="111967"/>
          </a:xfrm>
          <a:prstGeom prst="rect">
            <a:avLst/>
          </a:prstGeom>
          <a:gradFill flip="none" rotWithShape="1">
            <a:gsLst>
              <a:gs pos="0">
                <a:srgbClr val="44546A">
                  <a:shade val="30000"/>
                  <a:satMod val="115000"/>
                </a:srgbClr>
              </a:gs>
              <a:gs pos="50000">
                <a:srgbClr val="44546A">
                  <a:shade val="67500"/>
                  <a:satMod val="115000"/>
                </a:srgbClr>
              </a:gs>
              <a:gs pos="100000">
                <a:srgbClr val="44546A">
                  <a:shade val="100000"/>
                  <a:satMod val="115000"/>
                </a:srgbClr>
              </a:gs>
            </a:gsLst>
            <a:lin ang="27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879A61-C8B5-4181-8FBA-67F4F7EE27C2}"/>
              </a:ext>
            </a:extLst>
          </p:cNvPr>
          <p:cNvSpPr/>
          <p:nvPr/>
        </p:nvSpPr>
        <p:spPr>
          <a:xfrm rot="8040298">
            <a:off x="9033860" y="3882550"/>
            <a:ext cx="1052660" cy="111967"/>
          </a:xfrm>
          <a:prstGeom prst="rect">
            <a:avLst/>
          </a:prstGeom>
          <a:gradFill flip="none" rotWithShape="1">
            <a:gsLst>
              <a:gs pos="0">
                <a:srgbClr val="44546A">
                  <a:shade val="30000"/>
                  <a:satMod val="115000"/>
                </a:srgbClr>
              </a:gs>
              <a:gs pos="50000">
                <a:srgbClr val="44546A">
                  <a:shade val="67500"/>
                  <a:satMod val="115000"/>
                </a:srgbClr>
              </a:gs>
              <a:gs pos="100000">
                <a:srgbClr val="44546A">
                  <a:shade val="100000"/>
                  <a:satMod val="115000"/>
                </a:srgbClr>
              </a:gs>
            </a:gsLst>
            <a:lin ang="27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CAC9C82-394B-4F0D-A23C-3AA9FF9C15F0}"/>
              </a:ext>
            </a:extLst>
          </p:cNvPr>
          <p:cNvSpPr/>
          <p:nvPr/>
        </p:nvSpPr>
        <p:spPr>
          <a:xfrm>
            <a:off x="6492523" y="1145347"/>
            <a:ext cx="2012630" cy="4987635"/>
          </a:xfrm>
          <a:prstGeom prst="rect">
            <a:avLst/>
          </a:prstGeom>
          <a:solidFill>
            <a:srgbClr val="FFF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4" descr="Image result for Executive Presentation Icon">
            <a:extLst>
              <a:ext uri="{FF2B5EF4-FFF2-40B4-BE49-F238E27FC236}">
                <a16:creationId xmlns:a16="http://schemas.microsoft.com/office/drawing/2014/main" id="{94D9F7F4-1159-437F-ADE2-2975AB29CE3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33299" y="1822199"/>
            <a:ext cx="908276" cy="9082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age result for Budget Planning Icon">
            <a:extLst>
              <a:ext uri="{FF2B5EF4-FFF2-40B4-BE49-F238E27FC236}">
                <a16:creationId xmlns:a16="http://schemas.microsoft.com/office/drawing/2014/main" id="{E62B9768-9312-4226-A4D3-C035B86465D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4655" y="4398289"/>
            <a:ext cx="1015433" cy="10154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Image result for paperwork icon">
            <a:extLst>
              <a:ext uri="{FF2B5EF4-FFF2-40B4-BE49-F238E27FC236}">
                <a16:creationId xmlns:a16="http://schemas.microsoft.com/office/drawing/2014/main" id="{CC8CF873-38DD-46FA-95CD-71A5E7E8CB03}"/>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0200" y="1868852"/>
            <a:ext cx="814970" cy="8149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a:extLst>
              <a:ext uri="{FF2B5EF4-FFF2-40B4-BE49-F238E27FC236}">
                <a16:creationId xmlns:a16="http://schemas.microsoft.com/office/drawing/2014/main" id="{DD09A47E-FDD2-491D-AEF2-096C26B149D1}"/>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87685" y="4388661"/>
            <a:ext cx="1132210" cy="113221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onboarding icon">
            <a:extLst>
              <a:ext uri="{FF2B5EF4-FFF2-40B4-BE49-F238E27FC236}">
                <a16:creationId xmlns:a16="http://schemas.microsoft.com/office/drawing/2014/main" id="{05509C39-721D-473E-92D5-1EAD4FCFAA2E}"/>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52973" y="1787942"/>
            <a:ext cx="758210" cy="75821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Image result for TRansition icon">
            <a:extLst>
              <a:ext uri="{FF2B5EF4-FFF2-40B4-BE49-F238E27FC236}">
                <a16:creationId xmlns:a16="http://schemas.microsoft.com/office/drawing/2014/main" id="{A427A3CA-2A92-4594-A5DF-ADDDA42BCBE8}"/>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0883" y="4406292"/>
            <a:ext cx="1132210" cy="113221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Image result for business review icon">
            <a:extLst>
              <a:ext uri="{FF2B5EF4-FFF2-40B4-BE49-F238E27FC236}">
                <a16:creationId xmlns:a16="http://schemas.microsoft.com/office/drawing/2014/main" id="{C427B3FE-56BF-452C-A81A-DB771F2F241B}"/>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30194" t="15710" r="29217" b="15130"/>
          <a:stretch/>
        </p:blipFill>
        <p:spPr bwMode="auto">
          <a:xfrm>
            <a:off x="8954423" y="1787942"/>
            <a:ext cx="714660" cy="98392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524E9028-7172-49FA-BBE0-DF1F3890DAD9}"/>
              </a:ext>
            </a:extLst>
          </p:cNvPr>
          <p:cNvSpPr/>
          <p:nvPr/>
        </p:nvSpPr>
        <p:spPr>
          <a:xfrm rot="2679136">
            <a:off x="3148434" y="3129044"/>
            <a:ext cx="1052660" cy="111967"/>
          </a:xfrm>
          <a:prstGeom prst="rect">
            <a:avLst/>
          </a:prstGeom>
          <a:gradFill flip="none" rotWithShape="1">
            <a:gsLst>
              <a:gs pos="0">
                <a:srgbClr val="44546A">
                  <a:shade val="30000"/>
                  <a:satMod val="115000"/>
                </a:srgbClr>
              </a:gs>
              <a:gs pos="50000">
                <a:srgbClr val="44546A">
                  <a:shade val="67500"/>
                  <a:satMod val="115000"/>
                </a:srgbClr>
              </a:gs>
              <a:gs pos="100000">
                <a:srgbClr val="44546A">
                  <a:shade val="100000"/>
                  <a:satMod val="115000"/>
                </a:srgbClr>
              </a:gs>
            </a:gsLst>
            <a:lin ang="27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C771100-CE93-4CB7-AB8F-2930036994E0}"/>
              </a:ext>
            </a:extLst>
          </p:cNvPr>
          <p:cNvSpPr/>
          <p:nvPr/>
        </p:nvSpPr>
        <p:spPr>
          <a:xfrm rot="2679136">
            <a:off x="4775030" y="3129045"/>
            <a:ext cx="1052660" cy="111967"/>
          </a:xfrm>
          <a:prstGeom prst="rect">
            <a:avLst/>
          </a:prstGeom>
          <a:gradFill flip="none" rotWithShape="1">
            <a:gsLst>
              <a:gs pos="0">
                <a:srgbClr val="44546A">
                  <a:shade val="30000"/>
                  <a:satMod val="115000"/>
                </a:srgbClr>
              </a:gs>
              <a:gs pos="50000">
                <a:srgbClr val="44546A">
                  <a:shade val="67500"/>
                  <a:satMod val="115000"/>
                </a:srgbClr>
              </a:gs>
              <a:gs pos="100000">
                <a:srgbClr val="44546A">
                  <a:shade val="100000"/>
                  <a:satMod val="115000"/>
                </a:srgbClr>
              </a:gs>
            </a:gsLst>
            <a:lin ang="27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7B34B5B-E2BB-46DD-8917-508C1395121E}"/>
              </a:ext>
            </a:extLst>
          </p:cNvPr>
          <p:cNvSpPr/>
          <p:nvPr/>
        </p:nvSpPr>
        <p:spPr>
          <a:xfrm rot="2679136">
            <a:off x="6907039" y="3141449"/>
            <a:ext cx="1052660" cy="111967"/>
          </a:xfrm>
          <a:prstGeom prst="rect">
            <a:avLst/>
          </a:prstGeom>
          <a:gradFill flip="none" rotWithShape="1">
            <a:gsLst>
              <a:gs pos="0">
                <a:srgbClr val="44546A">
                  <a:shade val="30000"/>
                  <a:satMod val="115000"/>
                </a:srgbClr>
              </a:gs>
              <a:gs pos="50000">
                <a:srgbClr val="44546A">
                  <a:shade val="67500"/>
                  <a:satMod val="115000"/>
                </a:srgbClr>
              </a:gs>
              <a:gs pos="100000">
                <a:srgbClr val="44546A">
                  <a:shade val="100000"/>
                  <a:satMod val="115000"/>
                </a:srgbClr>
              </a:gs>
            </a:gsLst>
            <a:lin ang="27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6430804-EBB1-4EAF-9450-C0B6B65576E5}"/>
              </a:ext>
            </a:extLst>
          </p:cNvPr>
          <p:cNvSpPr/>
          <p:nvPr/>
        </p:nvSpPr>
        <p:spPr>
          <a:xfrm rot="8040298">
            <a:off x="3796306" y="3905592"/>
            <a:ext cx="1052660" cy="111967"/>
          </a:xfrm>
          <a:prstGeom prst="rect">
            <a:avLst/>
          </a:prstGeom>
          <a:gradFill flip="none" rotWithShape="1">
            <a:gsLst>
              <a:gs pos="0">
                <a:srgbClr val="44546A">
                  <a:shade val="30000"/>
                  <a:satMod val="115000"/>
                </a:srgbClr>
              </a:gs>
              <a:gs pos="50000">
                <a:srgbClr val="44546A">
                  <a:shade val="67500"/>
                  <a:satMod val="115000"/>
                </a:srgbClr>
              </a:gs>
              <a:gs pos="100000">
                <a:srgbClr val="44546A">
                  <a:shade val="100000"/>
                  <a:satMod val="115000"/>
                </a:srgbClr>
              </a:gs>
            </a:gsLst>
            <a:lin ang="27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C7F58D3-E396-42DA-AA71-5F8F69D1C6D4}"/>
              </a:ext>
            </a:extLst>
          </p:cNvPr>
          <p:cNvSpPr/>
          <p:nvPr/>
        </p:nvSpPr>
        <p:spPr>
          <a:xfrm rot="8040298">
            <a:off x="5655548" y="3920251"/>
            <a:ext cx="1052660" cy="111967"/>
          </a:xfrm>
          <a:prstGeom prst="rect">
            <a:avLst/>
          </a:prstGeom>
          <a:gradFill flip="none" rotWithShape="1">
            <a:gsLst>
              <a:gs pos="0">
                <a:srgbClr val="44546A">
                  <a:shade val="30000"/>
                  <a:satMod val="115000"/>
                </a:srgbClr>
              </a:gs>
              <a:gs pos="50000">
                <a:srgbClr val="44546A">
                  <a:shade val="67500"/>
                  <a:satMod val="115000"/>
                </a:srgbClr>
              </a:gs>
              <a:gs pos="100000">
                <a:srgbClr val="44546A">
                  <a:shade val="100000"/>
                  <a:satMod val="115000"/>
                </a:srgbClr>
              </a:gs>
            </a:gsLst>
            <a:lin ang="27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4DB9587-D5F0-4A9B-9479-0A029B11B2BD}"/>
              </a:ext>
            </a:extLst>
          </p:cNvPr>
          <p:cNvSpPr/>
          <p:nvPr/>
        </p:nvSpPr>
        <p:spPr>
          <a:xfrm rot="8040298">
            <a:off x="7359877" y="3905591"/>
            <a:ext cx="1052660" cy="111967"/>
          </a:xfrm>
          <a:prstGeom prst="rect">
            <a:avLst/>
          </a:prstGeom>
          <a:gradFill flip="none" rotWithShape="1">
            <a:gsLst>
              <a:gs pos="0">
                <a:srgbClr val="44546A">
                  <a:shade val="30000"/>
                  <a:satMod val="115000"/>
                </a:srgbClr>
              </a:gs>
              <a:gs pos="50000">
                <a:srgbClr val="44546A">
                  <a:shade val="67500"/>
                  <a:satMod val="115000"/>
                </a:srgbClr>
              </a:gs>
              <a:gs pos="100000">
                <a:srgbClr val="44546A">
                  <a:shade val="100000"/>
                  <a:satMod val="115000"/>
                </a:srgbClr>
              </a:gs>
            </a:gsLst>
            <a:lin ang="27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85D0BCA1-4E65-44B3-A428-B47BC684B37C}"/>
              </a:ext>
            </a:extLst>
          </p:cNvPr>
          <p:cNvSpPr/>
          <p:nvPr/>
        </p:nvSpPr>
        <p:spPr>
          <a:xfrm>
            <a:off x="2754729" y="3424941"/>
            <a:ext cx="7984805" cy="316865"/>
          </a:xfrm>
          <a:prstGeom prst="rightArrow">
            <a:avLst>
              <a:gd name="adj1" fmla="val 50000"/>
              <a:gd name="adj2" fmla="val 95283"/>
            </a:avLst>
          </a:prstGeom>
          <a:gradFill flip="none" rotWithShape="1">
            <a:gsLst>
              <a:gs pos="0">
                <a:srgbClr val="44546A">
                  <a:shade val="30000"/>
                  <a:satMod val="115000"/>
                </a:srgbClr>
              </a:gs>
              <a:gs pos="50000">
                <a:srgbClr val="44546A">
                  <a:shade val="67500"/>
                  <a:satMod val="115000"/>
                </a:srgbClr>
              </a:gs>
              <a:gs pos="100000">
                <a:srgbClr val="44546A">
                  <a:shade val="100000"/>
                  <a:satMod val="115000"/>
                </a:srgbClr>
              </a:gs>
            </a:gsLst>
            <a:lin ang="27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2974890-A033-4B89-8FF5-D484790EEB00}"/>
              </a:ext>
            </a:extLst>
          </p:cNvPr>
          <p:cNvSpPr/>
          <p:nvPr/>
        </p:nvSpPr>
        <p:spPr>
          <a:xfrm>
            <a:off x="1490292" y="4276575"/>
            <a:ext cx="1264437" cy="523220"/>
          </a:xfrm>
          <a:prstGeom prst="rect">
            <a:avLst/>
          </a:prstGeom>
        </p:spPr>
        <p:txBody>
          <a:bodyPr wrap="square">
            <a:spAutoFit/>
          </a:bodyPr>
          <a:lstStyle/>
          <a:p>
            <a:pPr algn="ctr"/>
            <a:r>
              <a:rPr lang="en-US" sz="1400" i="1" dirty="0">
                <a:ln w="0"/>
                <a:effectLst>
                  <a:outerShdw blurRad="38100" dist="19050" dir="2700000" algn="tl" rotWithShape="0">
                    <a:schemeClr val="dk1">
                      <a:alpha val="40000"/>
                    </a:schemeClr>
                  </a:outerShdw>
                </a:effectLst>
              </a:rPr>
              <a:t>Scoping Discussion</a:t>
            </a:r>
          </a:p>
        </p:txBody>
      </p:sp>
      <p:sp>
        <p:nvSpPr>
          <p:cNvPr id="33" name="Rectangle 32">
            <a:extLst>
              <a:ext uri="{FF2B5EF4-FFF2-40B4-BE49-F238E27FC236}">
                <a16:creationId xmlns:a16="http://schemas.microsoft.com/office/drawing/2014/main" id="{5DA7100D-9021-4584-97CE-A573CABB04D0}"/>
              </a:ext>
            </a:extLst>
          </p:cNvPr>
          <p:cNvSpPr/>
          <p:nvPr/>
        </p:nvSpPr>
        <p:spPr>
          <a:xfrm>
            <a:off x="2513355" y="1264464"/>
            <a:ext cx="1415241" cy="523220"/>
          </a:xfrm>
          <a:prstGeom prst="rect">
            <a:avLst/>
          </a:prstGeom>
        </p:spPr>
        <p:txBody>
          <a:bodyPr wrap="square">
            <a:spAutoFit/>
          </a:bodyPr>
          <a:lstStyle/>
          <a:p>
            <a:pPr algn="ctr"/>
            <a:r>
              <a:rPr lang="en-US" sz="1400" i="1" dirty="0">
                <a:ln w="0"/>
                <a:effectLst>
                  <a:outerShdw blurRad="38100" dist="19050" dir="2700000" algn="tl" rotWithShape="0">
                    <a:schemeClr val="dk1">
                      <a:alpha val="40000"/>
                    </a:schemeClr>
                  </a:outerShdw>
                </a:effectLst>
              </a:rPr>
              <a:t>Executive Presentation</a:t>
            </a:r>
          </a:p>
        </p:txBody>
      </p:sp>
      <p:sp>
        <p:nvSpPr>
          <p:cNvPr id="34" name="Rectangle 33">
            <a:extLst>
              <a:ext uri="{FF2B5EF4-FFF2-40B4-BE49-F238E27FC236}">
                <a16:creationId xmlns:a16="http://schemas.microsoft.com/office/drawing/2014/main" id="{9182702C-5911-4008-B7DC-ACE581DF0614}"/>
              </a:ext>
            </a:extLst>
          </p:cNvPr>
          <p:cNvSpPr/>
          <p:nvPr/>
        </p:nvSpPr>
        <p:spPr>
          <a:xfrm>
            <a:off x="4439908" y="1264464"/>
            <a:ext cx="1541301" cy="523220"/>
          </a:xfrm>
          <a:prstGeom prst="rect">
            <a:avLst/>
          </a:prstGeom>
        </p:spPr>
        <p:txBody>
          <a:bodyPr wrap="square">
            <a:spAutoFit/>
          </a:bodyPr>
          <a:lstStyle/>
          <a:p>
            <a:pPr algn="ctr"/>
            <a:r>
              <a:rPr lang="en-US" sz="1400" i="1" dirty="0">
                <a:ln w="0"/>
                <a:effectLst>
                  <a:outerShdw blurRad="38100" dist="19050" dir="2700000" algn="tl" rotWithShape="0">
                    <a:schemeClr val="dk1">
                      <a:alpha val="40000"/>
                    </a:schemeClr>
                  </a:outerShdw>
                </a:effectLst>
              </a:rPr>
              <a:t>Paperwork &amp; Data Discovery Phase </a:t>
            </a:r>
          </a:p>
        </p:txBody>
      </p:sp>
      <p:sp>
        <p:nvSpPr>
          <p:cNvPr id="35" name="Rectangle 34">
            <a:extLst>
              <a:ext uri="{FF2B5EF4-FFF2-40B4-BE49-F238E27FC236}">
                <a16:creationId xmlns:a16="http://schemas.microsoft.com/office/drawing/2014/main" id="{0EE5000D-5270-4620-B0C8-733DAEEEF211}"/>
              </a:ext>
            </a:extLst>
          </p:cNvPr>
          <p:cNvSpPr/>
          <p:nvPr/>
        </p:nvSpPr>
        <p:spPr>
          <a:xfrm>
            <a:off x="2942858" y="5492135"/>
            <a:ext cx="1733304" cy="523220"/>
          </a:xfrm>
          <a:prstGeom prst="rect">
            <a:avLst/>
          </a:prstGeom>
        </p:spPr>
        <p:txBody>
          <a:bodyPr wrap="square">
            <a:spAutoFit/>
          </a:bodyPr>
          <a:lstStyle/>
          <a:p>
            <a:pPr algn="ctr"/>
            <a:r>
              <a:rPr lang="en-US" sz="1400" i="1" dirty="0">
                <a:ln w="0"/>
                <a:effectLst>
                  <a:outerShdw blurRad="38100" dist="19050" dir="2700000" algn="tl" rotWithShape="0">
                    <a:schemeClr val="dk1">
                      <a:alpha val="40000"/>
                    </a:schemeClr>
                  </a:outerShdw>
                </a:effectLst>
              </a:rPr>
              <a:t>Vendor Decision &amp; Budget Planning</a:t>
            </a:r>
          </a:p>
        </p:txBody>
      </p:sp>
      <p:sp>
        <p:nvSpPr>
          <p:cNvPr id="37" name="Rectangle 36">
            <a:extLst>
              <a:ext uri="{FF2B5EF4-FFF2-40B4-BE49-F238E27FC236}">
                <a16:creationId xmlns:a16="http://schemas.microsoft.com/office/drawing/2014/main" id="{7E16043F-A324-4774-8E1A-0469AFB654E3}"/>
              </a:ext>
            </a:extLst>
          </p:cNvPr>
          <p:cNvSpPr/>
          <p:nvPr/>
        </p:nvSpPr>
        <p:spPr>
          <a:xfrm>
            <a:off x="5062486" y="5494158"/>
            <a:ext cx="1339368" cy="523220"/>
          </a:xfrm>
          <a:prstGeom prst="rect">
            <a:avLst/>
          </a:prstGeom>
        </p:spPr>
        <p:txBody>
          <a:bodyPr wrap="square">
            <a:spAutoFit/>
          </a:bodyPr>
          <a:lstStyle/>
          <a:p>
            <a:pPr algn="ctr"/>
            <a:r>
              <a:rPr lang="en-US" sz="1400" i="1" dirty="0">
                <a:ln w="0"/>
                <a:effectLst>
                  <a:outerShdw blurRad="38100" dist="19050" dir="2700000" algn="tl" rotWithShape="0">
                    <a:schemeClr val="dk1">
                      <a:alpha val="40000"/>
                    </a:schemeClr>
                  </a:outerShdw>
                </a:effectLst>
              </a:rPr>
              <a:t>Infrastructure &amp; Access Setup</a:t>
            </a:r>
          </a:p>
        </p:txBody>
      </p:sp>
      <p:sp>
        <p:nvSpPr>
          <p:cNvPr id="39" name="Rectangle 38">
            <a:extLst>
              <a:ext uri="{FF2B5EF4-FFF2-40B4-BE49-F238E27FC236}">
                <a16:creationId xmlns:a16="http://schemas.microsoft.com/office/drawing/2014/main" id="{797A7CC1-4FBE-42F3-98C3-EF5B0942D1CE}"/>
              </a:ext>
            </a:extLst>
          </p:cNvPr>
          <p:cNvSpPr/>
          <p:nvPr/>
        </p:nvSpPr>
        <p:spPr>
          <a:xfrm>
            <a:off x="6684792" y="1355082"/>
            <a:ext cx="1214368" cy="307777"/>
          </a:xfrm>
          <a:prstGeom prst="rect">
            <a:avLst/>
          </a:prstGeom>
        </p:spPr>
        <p:txBody>
          <a:bodyPr wrap="square">
            <a:spAutoFit/>
          </a:bodyPr>
          <a:lstStyle/>
          <a:p>
            <a:pPr algn="ctr"/>
            <a:r>
              <a:rPr lang="en-US" sz="1400" i="1" dirty="0">
                <a:ln w="0"/>
                <a:effectLst>
                  <a:outerShdw blurRad="38100" dist="19050" dir="2700000" algn="tl" rotWithShape="0">
                    <a:schemeClr val="dk1">
                      <a:alpha val="40000"/>
                    </a:schemeClr>
                  </a:outerShdw>
                </a:effectLst>
              </a:rPr>
              <a:t>OnBoarding</a:t>
            </a:r>
          </a:p>
        </p:txBody>
      </p:sp>
      <p:sp>
        <p:nvSpPr>
          <p:cNvPr id="40" name="Rectangle 39">
            <a:extLst>
              <a:ext uri="{FF2B5EF4-FFF2-40B4-BE49-F238E27FC236}">
                <a16:creationId xmlns:a16="http://schemas.microsoft.com/office/drawing/2014/main" id="{538DCC3B-A066-4A2D-AD26-FBE41C3F9267}"/>
              </a:ext>
            </a:extLst>
          </p:cNvPr>
          <p:cNvSpPr/>
          <p:nvPr/>
        </p:nvSpPr>
        <p:spPr>
          <a:xfrm>
            <a:off x="6964273" y="5586856"/>
            <a:ext cx="1132210" cy="307777"/>
          </a:xfrm>
          <a:prstGeom prst="rect">
            <a:avLst/>
          </a:prstGeom>
        </p:spPr>
        <p:txBody>
          <a:bodyPr wrap="square">
            <a:spAutoFit/>
          </a:bodyPr>
          <a:lstStyle/>
          <a:p>
            <a:pPr algn="ctr"/>
            <a:r>
              <a:rPr lang="en-US" sz="1400" i="1" dirty="0">
                <a:ln w="0"/>
                <a:effectLst>
                  <a:outerShdw blurRad="38100" dist="19050" dir="2700000" algn="tl" rotWithShape="0">
                    <a:schemeClr val="dk1">
                      <a:alpha val="40000"/>
                    </a:schemeClr>
                  </a:outerShdw>
                </a:effectLst>
              </a:rPr>
              <a:t>Project Start</a:t>
            </a:r>
          </a:p>
        </p:txBody>
      </p:sp>
      <p:sp>
        <p:nvSpPr>
          <p:cNvPr id="41" name="Rectangle 40">
            <a:extLst>
              <a:ext uri="{FF2B5EF4-FFF2-40B4-BE49-F238E27FC236}">
                <a16:creationId xmlns:a16="http://schemas.microsoft.com/office/drawing/2014/main" id="{A1FDEBE8-6589-4833-B4F3-54D8422CC666}"/>
              </a:ext>
            </a:extLst>
          </p:cNvPr>
          <p:cNvSpPr/>
          <p:nvPr/>
        </p:nvSpPr>
        <p:spPr>
          <a:xfrm>
            <a:off x="8593120" y="1283072"/>
            <a:ext cx="1454770" cy="523220"/>
          </a:xfrm>
          <a:prstGeom prst="rect">
            <a:avLst/>
          </a:prstGeom>
        </p:spPr>
        <p:txBody>
          <a:bodyPr wrap="square">
            <a:spAutoFit/>
          </a:bodyPr>
          <a:lstStyle/>
          <a:p>
            <a:pPr algn="ctr"/>
            <a:r>
              <a:rPr lang="en-US" sz="1400" i="1" dirty="0">
                <a:ln w="0"/>
                <a:effectLst>
                  <a:outerShdw blurRad="38100" dist="19050" dir="2700000" algn="tl" rotWithShape="0">
                    <a:schemeClr val="dk1">
                      <a:alpha val="40000"/>
                    </a:schemeClr>
                  </a:outerShdw>
                </a:effectLst>
              </a:rPr>
              <a:t>Milestones &amp; Business Reviews</a:t>
            </a:r>
          </a:p>
        </p:txBody>
      </p:sp>
      <p:sp>
        <p:nvSpPr>
          <p:cNvPr id="42" name="Rectangle 41">
            <a:extLst>
              <a:ext uri="{FF2B5EF4-FFF2-40B4-BE49-F238E27FC236}">
                <a16:creationId xmlns:a16="http://schemas.microsoft.com/office/drawing/2014/main" id="{B913B525-E549-4772-9C17-A218C38DEA56}"/>
              </a:ext>
            </a:extLst>
          </p:cNvPr>
          <p:cNvSpPr/>
          <p:nvPr/>
        </p:nvSpPr>
        <p:spPr>
          <a:xfrm>
            <a:off x="8536668" y="5429763"/>
            <a:ext cx="1636411" cy="523220"/>
          </a:xfrm>
          <a:prstGeom prst="rect">
            <a:avLst/>
          </a:prstGeom>
        </p:spPr>
        <p:txBody>
          <a:bodyPr wrap="square">
            <a:spAutoFit/>
          </a:bodyPr>
          <a:lstStyle/>
          <a:p>
            <a:pPr algn="ctr"/>
            <a:r>
              <a:rPr lang="en-US" sz="1400" i="1" dirty="0">
                <a:ln w="0"/>
                <a:effectLst>
                  <a:outerShdw blurRad="38100" dist="19050" dir="2700000" algn="tl" rotWithShape="0">
                    <a:schemeClr val="dk1">
                      <a:alpha val="40000"/>
                    </a:schemeClr>
                  </a:outerShdw>
                </a:effectLst>
              </a:rPr>
              <a:t>Project Closure &amp; Roadmap Planning</a:t>
            </a:r>
          </a:p>
        </p:txBody>
      </p:sp>
      <p:cxnSp>
        <p:nvCxnSpPr>
          <p:cNvPr id="43" name="Straight Arrow Connector 42">
            <a:extLst>
              <a:ext uri="{FF2B5EF4-FFF2-40B4-BE49-F238E27FC236}">
                <a16:creationId xmlns:a16="http://schemas.microsoft.com/office/drawing/2014/main" id="{80AAA15A-E8A8-4F27-B49D-CD4268FDAE10}"/>
              </a:ext>
            </a:extLst>
          </p:cNvPr>
          <p:cNvCxnSpPr/>
          <p:nvPr/>
        </p:nvCxnSpPr>
        <p:spPr>
          <a:xfrm>
            <a:off x="1340598" y="6387224"/>
            <a:ext cx="51138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F932B41-D483-4046-8BBF-7CDBB5688E5F}"/>
              </a:ext>
            </a:extLst>
          </p:cNvPr>
          <p:cNvCxnSpPr>
            <a:cxnSpLocks/>
          </p:cNvCxnSpPr>
          <p:nvPr/>
        </p:nvCxnSpPr>
        <p:spPr>
          <a:xfrm>
            <a:off x="6473683" y="6387224"/>
            <a:ext cx="199136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7AD82F-B780-4470-8AF6-E8527A6571A6}"/>
              </a:ext>
            </a:extLst>
          </p:cNvPr>
          <p:cNvCxnSpPr/>
          <p:nvPr/>
        </p:nvCxnSpPr>
        <p:spPr>
          <a:xfrm>
            <a:off x="8489396" y="6387224"/>
            <a:ext cx="1693406" cy="0"/>
          </a:xfrm>
          <a:prstGeom prst="straightConnector1">
            <a:avLst/>
          </a:prstGeom>
          <a:ln>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8B8945C-15D4-45D7-949A-27984FDFD615}"/>
              </a:ext>
            </a:extLst>
          </p:cNvPr>
          <p:cNvSpPr txBox="1"/>
          <p:nvPr/>
        </p:nvSpPr>
        <p:spPr>
          <a:xfrm>
            <a:off x="2904936" y="6497154"/>
            <a:ext cx="1807445" cy="276999"/>
          </a:xfrm>
          <a:prstGeom prst="rect">
            <a:avLst/>
          </a:prstGeom>
          <a:noFill/>
        </p:spPr>
        <p:txBody>
          <a:bodyPr wrap="square" rtlCol="0">
            <a:spAutoFit/>
          </a:bodyPr>
          <a:lstStyle/>
          <a:p>
            <a:pPr algn="ctr"/>
            <a:r>
              <a:rPr lang="en-US" sz="1200" b="1" dirty="0">
                <a:solidFill>
                  <a:schemeClr val="accent1"/>
                </a:solidFill>
              </a:rPr>
              <a:t>Scoping &amp; Discussions</a:t>
            </a:r>
          </a:p>
        </p:txBody>
      </p:sp>
      <p:sp>
        <p:nvSpPr>
          <p:cNvPr id="47" name="TextBox 46">
            <a:extLst>
              <a:ext uri="{FF2B5EF4-FFF2-40B4-BE49-F238E27FC236}">
                <a16:creationId xmlns:a16="http://schemas.microsoft.com/office/drawing/2014/main" id="{356099DD-44D7-434B-A761-7648AE1BD0BB}"/>
              </a:ext>
            </a:extLst>
          </p:cNvPr>
          <p:cNvSpPr txBox="1"/>
          <p:nvPr/>
        </p:nvSpPr>
        <p:spPr>
          <a:xfrm>
            <a:off x="6115565" y="6499779"/>
            <a:ext cx="972267" cy="307777"/>
          </a:xfrm>
          <a:prstGeom prst="rect">
            <a:avLst/>
          </a:prstGeom>
          <a:noFill/>
        </p:spPr>
        <p:txBody>
          <a:bodyPr wrap="square" rtlCol="0">
            <a:spAutoFit/>
          </a:bodyPr>
          <a:lstStyle/>
          <a:p>
            <a:r>
              <a:rPr lang="en-US" sz="1400" b="1" dirty="0">
                <a:ln w="0"/>
                <a:effectLst>
                  <a:outerShdw blurRad="38100" dist="19050" dir="2700000" algn="tl" rotWithShape="0">
                    <a:schemeClr val="dk1">
                      <a:alpha val="40000"/>
                    </a:schemeClr>
                  </a:outerShdw>
                </a:effectLst>
              </a:rPr>
              <a:t>~May 01</a:t>
            </a:r>
          </a:p>
        </p:txBody>
      </p:sp>
      <p:sp>
        <p:nvSpPr>
          <p:cNvPr id="48" name="TextBox 47">
            <a:extLst>
              <a:ext uri="{FF2B5EF4-FFF2-40B4-BE49-F238E27FC236}">
                <a16:creationId xmlns:a16="http://schemas.microsoft.com/office/drawing/2014/main" id="{68CC3D89-3777-4EE0-978B-8127C2EC00A6}"/>
              </a:ext>
            </a:extLst>
          </p:cNvPr>
          <p:cNvSpPr txBox="1"/>
          <p:nvPr/>
        </p:nvSpPr>
        <p:spPr>
          <a:xfrm>
            <a:off x="7236668" y="6520469"/>
            <a:ext cx="776425" cy="276999"/>
          </a:xfrm>
          <a:prstGeom prst="rect">
            <a:avLst/>
          </a:prstGeom>
          <a:noFill/>
        </p:spPr>
        <p:txBody>
          <a:bodyPr wrap="square" rtlCol="0">
            <a:spAutoFit/>
          </a:bodyPr>
          <a:lstStyle/>
          <a:p>
            <a:pPr algn="ctr"/>
            <a:r>
              <a:rPr lang="en-US" sz="1200" b="1" dirty="0">
                <a:solidFill>
                  <a:schemeClr val="accent1"/>
                </a:solidFill>
              </a:rPr>
              <a:t>Kick - Off</a:t>
            </a:r>
          </a:p>
        </p:txBody>
      </p:sp>
      <p:sp>
        <p:nvSpPr>
          <p:cNvPr id="49" name="TextBox 48">
            <a:extLst>
              <a:ext uri="{FF2B5EF4-FFF2-40B4-BE49-F238E27FC236}">
                <a16:creationId xmlns:a16="http://schemas.microsoft.com/office/drawing/2014/main" id="{CEDA8549-D99D-4731-BB02-8573CC111486}"/>
              </a:ext>
            </a:extLst>
          </p:cNvPr>
          <p:cNvSpPr txBox="1"/>
          <p:nvPr/>
        </p:nvSpPr>
        <p:spPr>
          <a:xfrm>
            <a:off x="8804294" y="6512678"/>
            <a:ext cx="1378508" cy="276999"/>
          </a:xfrm>
          <a:prstGeom prst="rect">
            <a:avLst/>
          </a:prstGeom>
          <a:noFill/>
        </p:spPr>
        <p:txBody>
          <a:bodyPr wrap="square" rtlCol="0">
            <a:spAutoFit/>
          </a:bodyPr>
          <a:lstStyle/>
          <a:p>
            <a:pPr algn="ctr"/>
            <a:r>
              <a:rPr lang="en-US" sz="1200" b="1" dirty="0">
                <a:solidFill>
                  <a:schemeClr val="accent1"/>
                </a:solidFill>
              </a:rPr>
              <a:t>Roadmap Planning</a:t>
            </a:r>
          </a:p>
        </p:txBody>
      </p:sp>
      <p:pic>
        <p:nvPicPr>
          <p:cNvPr id="50" name="Picture 2" descr="Image result for Scoping Icon">
            <a:extLst>
              <a:ext uri="{FF2B5EF4-FFF2-40B4-BE49-F238E27FC236}">
                <a16:creationId xmlns:a16="http://schemas.microsoft.com/office/drawing/2014/main" id="{B7550521-1487-4ECC-BC04-961642569D72}"/>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68373" y="3185027"/>
            <a:ext cx="908276" cy="908276"/>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9A1BD855-D892-4106-AA2D-FCC322140E6D}"/>
              </a:ext>
            </a:extLst>
          </p:cNvPr>
          <p:cNvSpPr txBox="1"/>
          <p:nvPr/>
        </p:nvSpPr>
        <p:spPr>
          <a:xfrm>
            <a:off x="197591" y="600844"/>
            <a:ext cx="12081929" cy="338554"/>
          </a:xfrm>
          <a:prstGeom prst="rect">
            <a:avLst/>
          </a:prstGeom>
          <a:noFill/>
        </p:spPr>
        <p:txBody>
          <a:bodyPr wrap="square" rtlCol="0">
            <a:spAutoFit/>
          </a:bodyPr>
          <a:lstStyle/>
          <a:p>
            <a:r>
              <a:rPr lang="en-US" sz="1600" dirty="0"/>
              <a:t>Project Engagements have a critical path to kick off &amp; achieving steady state and the lead times need to be factored in timeline planning. </a:t>
            </a:r>
          </a:p>
        </p:txBody>
      </p:sp>
      <p:pic>
        <p:nvPicPr>
          <p:cNvPr id="4" name="Picture 3">
            <a:extLst>
              <a:ext uri="{FF2B5EF4-FFF2-40B4-BE49-F238E27FC236}">
                <a16:creationId xmlns:a16="http://schemas.microsoft.com/office/drawing/2014/main" id="{9703B131-DA23-45C9-A70F-57DCC1EBAF06}"/>
              </a:ext>
            </a:extLst>
          </p:cNvPr>
          <p:cNvPicPr>
            <a:picLocks noChangeAspect="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b="13214"/>
          <a:stretch/>
        </p:blipFill>
        <p:spPr>
          <a:xfrm>
            <a:off x="2548179" y="4382948"/>
            <a:ext cx="384089" cy="360000"/>
          </a:xfrm>
          <a:prstGeom prst="rect">
            <a:avLst/>
          </a:prstGeom>
        </p:spPr>
      </p:pic>
      <p:pic>
        <p:nvPicPr>
          <p:cNvPr id="52" name="Picture 51">
            <a:extLst>
              <a:ext uri="{FF2B5EF4-FFF2-40B4-BE49-F238E27FC236}">
                <a16:creationId xmlns:a16="http://schemas.microsoft.com/office/drawing/2014/main" id="{EEB9B6FD-B95A-4E70-96F3-C26B78B92AA2}"/>
              </a:ext>
            </a:extLst>
          </p:cNvPr>
          <p:cNvPicPr>
            <a:picLocks noChangeAspect="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b="13214"/>
          <a:stretch/>
        </p:blipFill>
        <p:spPr>
          <a:xfrm>
            <a:off x="3727462" y="1330367"/>
            <a:ext cx="384089" cy="360000"/>
          </a:xfrm>
          <a:prstGeom prst="rect">
            <a:avLst/>
          </a:prstGeom>
        </p:spPr>
      </p:pic>
      <p:sp>
        <p:nvSpPr>
          <p:cNvPr id="5" name="Arrow: Right 4">
            <a:extLst>
              <a:ext uri="{FF2B5EF4-FFF2-40B4-BE49-F238E27FC236}">
                <a16:creationId xmlns:a16="http://schemas.microsoft.com/office/drawing/2014/main" id="{1F91A3B4-7AC8-4A4A-9886-998AEF66857D}"/>
              </a:ext>
            </a:extLst>
          </p:cNvPr>
          <p:cNvSpPr/>
          <p:nvPr/>
        </p:nvSpPr>
        <p:spPr>
          <a:xfrm>
            <a:off x="2443026" y="5609680"/>
            <a:ext cx="461241" cy="316865"/>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close up of a logo&#10;&#10;Description automatically generated">
            <a:extLst>
              <a:ext uri="{FF2B5EF4-FFF2-40B4-BE49-F238E27FC236}">
                <a16:creationId xmlns:a16="http://schemas.microsoft.com/office/drawing/2014/main" id="{21B0C862-0F47-45BF-B9D9-9337982C165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70843" y="4638502"/>
            <a:ext cx="900000" cy="900000"/>
          </a:xfrm>
          <a:prstGeom prst="rect">
            <a:avLst/>
          </a:prstGeom>
        </p:spPr>
      </p:pic>
    </p:spTree>
    <p:extLst>
      <p:ext uri="{BB962C8B-B14F-4D97-AF65-F5344CB8AC3E}">
        <p14:creationId xmlns:p14="http://schemas.microsoft.com/office/powerpoint/2010/main" val="753594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5" name="AutoShape 10" descr="Image result for Meteo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Shape 415">
            <a:extLst>
              <a:ext uri="{FF2B5EF4-FFF2-40B4-BE49-F238E27FC236}">
                <a16:creationId xmlns:a16="http://schemas.microsoft.com/office/drawing/2014/main" id="{53F785E4-A5FB-42F7-A621-EE0C26AB3EDB}"/>
              </a:ext>
            </a:extLst>
          </p:cNvPr>
          <p:cNvSpPr/>
          <p:nvPr/>
        </p:nvSpPr>
        <p:spPr>
          <a:xfrm>
            <a:off x="1347364" y="664144"/>
            <a:ext cx="1920239" cy="395748"/>
          </a:xfrm>
          <a:prstGeom prst="rect">
            <a:avLst/>
          </a:prstGeom>
          <a:solidFill>
            <a:srgbClr val="003554"/>
          </a:solidFill>
          <a:ln w="9525" cap="flat" cmpd="sng">
            <a:noFill/>
            <a:prstDash val="solid"/>
            <a:round/>
            <a:headEnd type="none" w="med" len="med"/>
            <a:tailEnd type="none" w="med" len="med"/>
          </a:ln>
        </p:spPr>
        <p:txBody>
          <a:bodyPr lIns="90000" tIns="46800" rIns="90000" bIns="46800" anchor="ctr" anchorCtr="0">
            <a:noAutofit/>
          </a:bodyPr>
          <a:lstStyle/>
          <a:p>
            <a:pPr algn="ctr">
              <a:buClr>
                <a:schemeClr val="dk1"/>
              </a:buClr>
              <a:buSzPct val="25000"/>
            </a:pPr>
            <a:r>
              <a:rPr lang="en-IN" dirty="0">
                <a:solidFill>
                  <a:schemeClr val="bg1"/>
                </a:solidFill>
                <a:latin typeface="Arial" panose="020B0604020202020204" pitchFamily="34" charset="0"/>
                <a:ea typeface="Segoe UI" panose="020B0502040204020203" pitchFamily="34" charset="0"/>
                <a:cs typeface="Arial" panose="020B0604020202020204" pitchFamily="34" charset="0"/>
                <a:sym typeface="Calibri"/>
              </a:rPr>
              <a:t>Requirements</a:t>
            </a:r>
          </a:p>
        </p:txBody>
      </p:sp>
      <p:sp>
        <p:nvSpPr>
          <p:cNvPr id="34" name="Shape 416">
            <a:extLst>
              <a:ext uri="{FF2B5EF4-FFF2-40B4-BE49-F238E27FC236}">
                <a16:creationId xmlns:a16="http://schemas.microsoft.com/office/drawing/2014/main" id="{EB3F2470-EAE0-4E74-BF73-D119E2DD469A}"/>
              </a:ext>
            </a:extLst>
          </p:cNvPr>
          <p:cNvSpPr/>
          <p:nvPr/>
        </p:nvSpPr>
        <p:spPr>
          <a:xfrm>
            <a:off x="4008647" y="696326"/>
            <a:ext cx="7230588" cy="360800"/>
          </a:xfrm>
          <a:prstGeom prst="rect">
            <a:avLst/>
          </a:prstGeom>
          <a:solidFill>
            <a:srgbClr val="003554"/>
          </a:solidFill>
          <a:ln w="9525" cap="flat" cmpd="sng">
            <a:noFill/>
            <a:prstDash val="solid"/>
            <a:round/>
            <a:headEnd type="none" w="med" len="med"/>
            <a:tailEnd type="none" w="med" len="med"/>
          </a:ln>
        </p:spPr>
        <p:txBody>
          <a:bodyPr lIns="90000" tIns="46800" rIns="90000" bIns="46800" anchor="ctr" anchorCtr="0">
            <a:noAutofit/>
          </a:bodyPr>
          <a:lstStyle/>
          <a:p>
            <a:pPr algn="ctr">
              <a:buClr>
                <a:schemeClr val="dk1"/>
              </a:buClr>
              <a:buSzPct val="25000"/>
            </a:pPr>
            <a:r>
              <a:rPr lang="en-IN" dirty="0">
                <a:solidFill>
                  <a:schemeClr val="bg1"/>
                </a:solidFill>
                <a:latin typeface="Arial" panose="020B0604020202020204" pitchFamily="34" charset="0"/>
                <a:ea typeface="Segoe UI" panose="020B0502040204020203" pitchFamily="34" charset="0"/>
                <a:cs typeface="Arial" panose="020B0604020202020204" pitchFamily="34" charset="0"/>
                <a:sym typeface="Calibri"/>
              </a:rPr>
              <a:t>Responsibilities</a:t>
            </a:r>
          </a:p>
        </p:txBody>
      </p:sp>
      <p:sp>
        <p:nvSpPr>
          <p:cNvPr id="35" name="Shape 417">
            <a:extLst>
              <a:ext uri="{FF2B5EF4-FFF2-40B4-BE49-F238E27FC236}">
                <a16:creationId xmlns:a16="http://schemas.microsoft.com/office/drawing/2014/main" id="{E5BA70C5-440B-4FDA-8A50-3FC14ACBB6A8}"/>
              </a:ext>
            </a:extLst>
          </p:cNvPr>
          <p:cNvSpPr/>
          <p:nvPr/>
        </p:nvSpPr>
        <p:spPr>
          <a:xfrm>
            <a:off x="1347364" y="1125189"/>
            <a:ext cx="1920239" cy="764274"/>
          </a:xfrm>
          <a:prstGeom prst="rect">
            <a:avLst/>
          </a:prstGeom>
          <a:solidFill>
            <a:schemeClr val="lt1"/>
          </a:solidFill>
          <a:ln w="19050" cap="flat" cmpd="sng">
            <a:solidFill>
              <a:srgbClr val="006494"/>
            </a:solidFill>
            <a:prstDash val="solid"/>
            <a:round/>
            <a:headEnd type="none" w="med" len="med"/>
            <a:tailEnd type="none" w="med" len="med"/>
          </a:ln>
        </p:spPr>
        <p:txBody>
          <a:bodyPr lIns="27425" tIns="46800" rIns="27425" bIns="46800" anchor="ctr" anchorCtr="0">
            <a:noAutofit/>
          </a:bodyPr>
          <a:lstStyle/>
          <a:p>
            <a:pPr algn="ctr">
              <a:buSzPct val="25000"/>
            </a:pPr>
            <a:r>
              <a:rPr lang="en-IN" sz="1200"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rPr>
              <a:t>Point of Contact (POC)</a:t>
            </a:r>
          </a:p>
        </p:txBody>
      </p:sp>
      <p:sp>
        <p:nvSpPr>
          <p:cNvPr id="42" name="Shape 418">
            <a:extLst>
              <a:ext uri="{FF2B5EF4-FFF2-40B4-BE49-F238E27FC236}">
                <a16:creationId xmlns:a16="http://schemas.microsoft.com/office/drawing/2014/main" id="{C2C8E5F6-29DB-48B1-B0DD-4E861ACBA958}"/>
              </a:ext>
            </a:extLst>
          </p:cNvPr>
          <p:cNvSpPr/>
          <p:nvPr/>
        </p:nvSpPr>
        <p:spPr>
          <a:xfrm>
            <a:off x="4008647" y="1125189"/>
            <a:ext cx="7230588" cy="764274"/>
          </a:xfrm>
          <a:prstGeom prst="rect">
            <a:avLst/>
          </a:prstGeom>
          <a:solidFill>
            <a:schemeClr val="lt1"/>
          </a:solidFill>
          <a:ln w="19050" cap="flat" cmpd="sng">
            <a:solidFill>
              <a:srgbClr val="006494"/>
            </a:solidFill>
            <a:prstDash val="solid"/>
            <a:round/>
            <a:headEnd type="none" w="med" len="med"/>
            <a:tailEnd type="none" w="med" len="med"/>
          </a:ln>
        </p:spPr>
        <p:txBody>
          <a:bodyPr lIns="90000" tIns="46800" rIns="90000" bIns="46800" anchor="ctr" anchorCtr="0">
            <a:noAutofit/>
          </a:bodyPr>
          <a:lstStyle/>
          <a:p>
            <a:pPr marL="109538" indent="-109538">
              <a:buClr>
                <a:schemeClr val="dk1"/>
              </a:buClr>
              <a:buSzPct val="100000"/>
              <a:buFont typeface="Arial"/>
              <a:buChar char="•"/>
            </a:pPr>
            <a:r>
              <a:rPr lang="en-IN" sz="1100"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rPr>
              <a:t>The designated Point of Contact (POC) would help in coordinating Knowledge Transfer sessions, access to business teams for business understanding and data queries</a:t>
            </a:r>
          </a:p>
          <a:p>
            <a:pPr marL="109538" indent="-109538">
              <a:buClr>
                <a:schemeClr val="dk1"/>
              </a:buClr>
              <a:buSzPct val="100000"/>
              <a:buFont typeface="Arial"/>
              <a:buChar char="•"/>
            </a:pPr>
            <a:r>
              <a:rPr lang="en-IN" sz="1100"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rPr>
              <a:t>Review of deliverables, project status tracking and resolving queries / issues</a:t>
            </a:r>
          </a:p>
        </p:txBody>
      </p:sp>
      <p:sp>
        <p:nvSpPr>
          <p:cNvPr id="43" name="Shape 419">
            <a:extLst>
              <a:ext uri="{FF2B5EF4-FFF2-40B4-BE49-F238E27FC236}">
                <a16:creationId xmlns:a16="http://schemas.microsoft.com/office/drawing/2014/main" id="{E5CEF663-8EA5-4E69-893F-D88852DD1272}"/>
              </a:ext>
            </a:extLst>
          </p:cNvPr>
          <p:cNvSpPr/>
          <p:nvPr/>
        </p:nvSpPr>
        <p:spPr>
          <a:xfrm>
            <a:off x="1347364" y="1993137"/>
            <a:ext cx="1920239" cy="558478"/>
          </a:xfrm>
          <a:prstGeom prst="rect">
            <a:avLst/>
          </a:prstGeom>
          <a:solidFill>
            <a:schemeClr val="lt1"/>
          </a:solidFill>
          <a:ln w="19050" cap="flat" cmpd="sng">
            <a:solidFill>
              <a:srgbClr val="006494"/>
            </a:solidFill>
            <a:prstDash val="solid"/>
            <a:round/>
            <a:headEnd type="none" w="med" len="med"/>
            <a:tailEnd type="none" w="med" len="med"/>
          </a:ln>
        </p:spPr>
        <p:txBody>
          <a:bodyPr lIns="27425" tIns="46800" rIns="27425" bIns="46800" anchor="ctr" anchorCtr="0">
            <a:noAutofit/>
          </a:bodyPr>
          <a:lstStyle/>
          <a:p>
            <a:pPr algn="ctr">
              <a:buSzPct val="25000"/>
            </a:pPr>
            <a:r>
              <a:rPr lang="en-IN" sz="1200"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rPr>
              <a:t>Availability of SME’s</a:t>
            </a:r>
          </a:p>
        </p:txBody>
      </p:sp>
      <p:sp>
        <p:nvSpPr>
          <p:cNvPr id="45" name="Shape 420">
            <a:extLst>
              <a:ext uri="{FF2B5EF4-FFF2-40B4-BE49-F238E27FC236}">
                <a16:creationId xmlns:a16="http://schemas.microsoft.com/office/drawing/2014/main" id="{62E8F7DF-784A-4D54-A365-AD0905D8EE6D}"/>
              </a:ext>
            </a:extLst>
          </p:cNvPr>
          <p:cNvSpPr/>
          <p:nvPr/>
        </p:nvSpPr>
        <p:spPr>
          <a:xfrm>
            <a:off x="4008647" y="1994112"/>
            <a:ext cx="7230588" cy="558478"/>
          </a:xfrm>
          <a:prstGeom prst="rect">
            <a:avLst/>
          </a:prstGeom>
          <a:solidFill>
            <a:schemeClr val="lt1"/>
          </a:solidFill>
          <a:ln w="19050" cap="flat" cmpd="sng">
            <a:solidFill>
              <a:srgbClr val="006494"/>
            </a:solidFill>
            <a:prstDash val="solid"/>
            <a:round/>
            <a:headEnd type="none" w="med" len="med"/>
            <a:tailEnd type="none" w="med" len="med"/>
          </a:ln>
        </p:spPr>
        <p:txBody>
          <a:bodyPr lIns="90000" tIns="46800" rIns="90000" bIns="46800" anchor="ctr" anchorCtr="0">
            <a:noAutofit/>
          </a:bodyPr>
          <a:lstStyle/>
          <a:p>
            <a:pPr marL="109538" indent="-109538">
              <a:buClr>
                <a:srgbClr val="000000"/>
              </a:buClr>
              <a:buSzPct val="100000"/>
              <a:buFont typeface="Arial"/>
              <a:buChar char="•"/>
            </a:pPr>
            <a:r>
              <a:rPr lang="en-IN" sz="1100"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rPr>
              <a:t>Access to Unilever’s SMEs would be important for the LatentView team to familiarize itself with the business and data environment, understanding of the systems and processes that Unilever follows</a:t>
            </a:r>
          </a:p>
        </p:txBody>
      </p:sp>
      <p:sp>
        <p:nvSpPr>
          <p:cNvPr id="48" name="Shape 421">
            <a:extLst>
              <a:ext uri="{FF2B5EF4-FFF2-40B4-BE49-F238E27FC236}">
                <a16:creationId xmlns:a16="http://schemas.microsoft.com/office/drawing/2014/main" id="{65583770-4654-44D2-8DDB-883B1A55DF23}"/>
              </a:ext>
            </a:extLst>
          </p:cNvPr>
          <p:cNvSpPr/>
          <p:nvPr/>
        </p:nvSpPr>
        <p:spPr>
          <a:xfrm>
            <a:off x="1347364" y="3412262"/>
            <a:ext cx="1920239" cy="649452"/>
          </a:xfrm>
          <a:prstGeom prst="rect">
            <a:avLst/>
          </a:prstGeom>
          <a:solidFill>
            <a:schemeClr val="lt1"/>
          </a:solidFill>
          <a:ln w="19050" cap="flat" cmpd="sng">
            <a:solidFill>
              <a:srgbClr val="006494"/>
            </a:solidFill>
            <a:prstDash val="solid"/>
            <a:round/>
            <a:headEnd type="none" w="med" len="med"/>
            <a:tailEnd type="none" w="med" len="med"/>
          </a:ln>
        </p:spPr>
        <p:txBody>
          <a:bodyPr lIns="27425" tIns="46800" rIns="27425" bIns="46800" anchor="ctr" anchorCtr="0">
            <a:noAutofit/>
          </a:bodyPr>
          <a:lstStyle/>
          <a:p>
            <a:pPr algn="ctr">
              <a:buSzPct val="25000"/>
            </a:pPr>
            <a:r>
              <a:rPr lang="en-IN" sz="1200"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rPr>
              <a:t>Documentation: Data Dictionary / DB</a:t>
            </a:r>
          </a:p>
        </p:txBody>
      </p:sp>
      <p:sp>
        <p:nvSpPr>
          <p:cNvPr id="51" name="Shape 422">
            <a:extLst>
              <a:ext uri="{FF2B5EF4-FFF2-40B4-BE49-F238E27FC236}">
                <a16:creationId xmlns:a16="http://schemas.microsoft.com/office/drawing/2014/main" id="{014AF845-5537-47D7-936B-1924B4240F92}"/>
              </a:ext>
            </a:extLst>
          </p:cNvPr>
          <p:cNvSpPr/>
          <p:nvPr/>
        </p:nvSpPr>
        <p:spPr>
          <a:xfrm>
            <a:off x="4008647" y="3427692"/>
            <a:ext cx="7230588" cy="649452"/>
          </a:xfrm>
          <a:prstGeom prst="rect">
            <a:avLst/>
          </a:prstGeom>
          <a:solidFill>
            <a:schemeClr val="lt1"/>
          </a:solidFill>
          <a:ln w="19050" cap="flat" cmpd="sng">
            <a:solidFill>
              <a:srgbClr val="006494"/>
            </a:solidFill>
            <a:prstDash val="solid"/>
            <a:round/>
            <a:headEnd type="none" w="med" len="med"/>
            <a:tailEnd type="none" w="med" len="med"/>
          </a:ln>
        </p:spPr>
        <p:txBody>
          <a:bodyPr lIns="90000" tIns="46800" rIns="90000" bIns="46800" anchor="ctr" anchorCtr="0">
            <a:noAutofit/>
          </a:bodyPr>
          <a:lstStyle/>
          <a:p>
            <a:pPr marL="109538" indent="-109538">
              <a:buClr>
                <a:srgbClr val="000000"/>
              </a:buClr>
              <a:buSzPct val="100000"/>
              <a:buFont typeface="Arial"/>
              <a:buChar char="•"/>
            </a:pPr>
            <a:r>
              <a:rPr lang="en-IN" sz="1100"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rPr>
              <a:t>Unilever would provide LatentView team with the documentation on the data sources and data dictionary which would help in aggregation of the requisite data</a:t>
            </a:r>
          </a:p>
        </p:txBody>
      </p:sp>
      <p:sp>
        <p:nvSpPr>
          <p:cNvPr id="52" name="Shape 423">
            <a:extLst>
              <a:ext uri="{FF2B5EF4-FFF2-40B4-BE49-F238E27FC236}">
                <a16:creationId xmlns:a16="http://schemas.microsoft.com/office/drawing/2014/main" id="{F5257FFC-6B85-43AB-A0AF-95EA3D8FABFF}"/>
              </a:ext>
            </a:extLst>
          </p:cNvPr>
          <p:cNvSpPr/>
          <p:nvPr/>
        </p:nvSpPr>
        <p:spPr>
          <a:xfrm>
            <a:off x="1347364" y="4173983"/>
            <a:ext cx="1920239" cy="607242"/>
          </a:xfrm>
          <a:prstGeom prst="rect">
            <a:avLst/>
          </a:prstGeom>
          <a:solidFill>
            <a:schemeClr val="lt1"/>
          </a:solidFill>
          <a:ln w="19050" cap="flat" cmpd="sng">
            <a:solidFill>
              <a:srgbClr val="006494"/>
            </a:solidFill>
            <a:prstDash val="solid"/>
            <a:round/>
            <a:headEnd type="none" w="med" len="med"/>
            <a:tailEnd type="none" w="med" len="med"/>
          </a:ln>
        </p:spPr>
        <p:txBody>
          <a:bodyPr lIns="27425" tIns="46800" rIns="27425" bIns="46800" anchor="ctr" anchorCtr="0">
            <a:noAutofit/>
          </a:bodyPr>
          <a:lstStyle/>
          <a:p>
            <a:pPr algn="ctr">
              <a:buSzPct val="25000"/>
            </a:pPr>
            <a:r>
              <a:rPr lang="en-IN" sz="1200"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rPr>
              <a:t>Requisite Access: DB’s / Systems</a:t>
            </a:r>
          </a:p>
        </p:txBody>
      </p:sp>
      <p:sp>
        <p:nvSpPr>
          <p:cNvPr id="53" name="Shape 424">
            <a:extLst>
              <a:ext uri="{FF2B5EF4-FFF2-40B4-BE49-F238E27FC236}">
                <a16:creationId xmlns:a16="http://schemas.microsoft.com/office/drawing/2014/main" id="{A3AFE1BB-C341-4620-9BAF-92088C3399A6}"/>
              </a:ext>
            </a:extLst>
          </p:cNvPr>
          <p:cNvSpPr/>
          <p:nvPr/>
        </p:nvSpPr>
        <p:spPr>
          <a:xfrm>
            <a:off x="4008647" y="4181793"/>
            <a:ext cx="7230588" cy="607242"/>
          </a:xfrm>
          <a:prstGeom prst="rect">
            <a:avLst/>
          </a:prstGeom>
          <a:solidFill>
            <a:schemeClr val="lt1"/>
          </a:solidFill>
          <a:ln w="19050" cap="flat" cmpd="sng">
            <a:solidFill>
              <a:srgbClr val="006494"/>
            </a:solidFill>
            <a:prstDash val="solid"/>
            <a:round/>
            <a:headEnd type="none" w="med" len="med"/>
            <a:tailEnd type="none" w="med" len="med"/>
          </a:ln>
        </p:spPr>
        <p:txBody>
          <a:bodyPr lIns="90000" tIns="46800" rIns="90000" bIns="46800" anchor="ctr" anchorCtr="0">
            <a:noAutofit/>
          </a:bodyPr>
          <a:lstStyle/>
          <a:p>
            <a:pPr marL="109538" indent="-109538">
              <a:buClr>
                <a:srgbClr val="000000"/>
              </a:buClr>
              <a:buSzPct val="100000"/>
              <a:buFont typeface="Arial"/>
              <a:buChar char="•"/>
            </a:pPr>
            <a:r>
              <a:rPr lang="en-IN" sz="1100"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rPr>
              <a:t>Support from Unilever team to help the LatentView team setup the requisite infrastructure from Chennai office</a:t>
            </a:r>
          </a:p>
          <a:p>
            <a:pPr marL="109538" indent="-109538">
              <a:buClr>
                <a:srgbClr val="000000"/>
              </a:buClr>
              <a:buSzPct val="100000"/>
              <a:buFont typeface="Arial"/>
              <a:buChar char="•"/>
            </a:pPr>
            <a:r>
              <a:rPr lang="en-IN" sz="1100"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rPr>
              <a:t>Quick setup of ID’s, requisite access and permissions to the team members</a:t>
            </a:r>
          </a:p>
          <a:p>
            <a:pPr marL="109538" indent="-109538">
              <a:buClr>
                <a:srgbClr val="000000"/>
              </a:buClr>
              <a:buSzPct val="100000"/>
              <a:buFont typeface="Arial"/>
              <a:buChar char="•"/>
            </a:pPr>
            <a:r>
              <a:rPr lang="en-IN" sz="1100"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rPr>
              <a:t>Setup Virtual Machine access / Staging environment for the offshore team </a:t>
            </a:r>
          </a:p>
        </p:txBody>
      </p:sp>
      <p:sp>
        <p:nvSpPr>
          <p:cNvPr id="54" name="Shape 425">
            <a:extLst>
              <a:ext uri="{FF2B5EF4-FFF2-40B4-BE49-F238E27FC236}">
                <a16:creationId xmlns:a16="http://schemas.microsoft.com/office/drawing/2014/main" id="{2B585AD5-0B4D-462F-A084-68A435A7700D}"/>
              </a:ext>
            </a:extLst>
          </p:cNvPr>
          <p:cNvSpPr/>
          <p:nvPr/>
        </p:nvSpPr>
        <p:spPr>
          <a:xfrm>
            <a:off x="1347364" y="4886179"/>
            <a:ext cx="1920239" cy="684000"/>
          </a:xfrm>
          <a:prstGeom prst="rect">
            <a:avLst/>
          </a:prstGeom>
          <a:solidFill>
            <a:schemeClr val="lt1"/>
          </a:solidFill>
          <a:ln w="19050" cap="flat" cmpd="sng">
            <a:solidFill>
              <a:srgbClr val="006494"/>
            </a:solidFill>
            <a:prstDash val="solid"/>
            <a:round/>
            <a:headEnd type="none" w="med" len="med"/>
            <a:tailEnd type="none" w="med" len="med"/>
          </a:ln>
        </p:spPr>
        <p:txBody>
          <a:bodyPr lIns="27425" tIns="46800" rIns="27425" bIns="46800" anchor="ctr" anchorCtr="0">
            <a:noAutofit/>
          </a:bodyPr>
          <a:lstStyle/>
          <a:p>
            <a:pPr algn="ctr">
              <a:buSzPct val="25000"/>
            </a:pPr>
            <a:r>
              <a:rPr lang="en-IN" sz="1200"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rPr>
              <a:t>Infrastructure</a:t>
            </a:r>
          </a:p>
        </p:txBody>
      </p:sp>
      <p:sp>
        <p:nvSpPr>
          <p:cNvPr id="55" name="Shape 426">
            <a:extLst>
              <a:ext uri="{FF2B5EF4-FFF2-40B4-BE49-F238E27FC236}">
                <a16:creationId xmlns:a16="http://schemas.microsoft.com/office/drawing/2014/main" id="{2E6A6B55-14B0-4AF0-867C-E248C55DA2E8}"/>
              </a:ext>
            </a:extLst>
          </p:cNvPr>
          <p:cNvSpPr/>
          <p:nvPr/>
        </p:nvSpPr>
        <p:spPr>
          <a:xfrm>
            <a:off x="4008647" y="4893684"/>
            <a:ext cx="7230588" cy="684000"/>
          </a:xfrm>
          <a:prstGeom prst="rect">
            <a:avLst/>
          </a:prstGeom>
          <a:solidFill>
            <a:schemeClr val="lt1"/>
          </a:solidFill>
          <a:ln w="19050" cap="flat" cmpd="sng">
            <a:solidFill>
              <a:srgbClr val="006494"/>
            </a:solidFill>
            <a:prstDash val="solid"/>
            <a:round/>
            <a:headEnd type="none" w="med" len="med"/>
            <a:tailEnd type="none" w="med" len="med"/>
          </a:ln>
        </p:spPr>
        <p:txBody>
          <a:bodyPr lIns="90000" tIns="46800" rIns="90000" bIns="46800" anchor="ctr" anchorCtr="0">
            <a:noAutofit/>
          </a:bodyPr>
          <a:lstStyle/>
          <a:p>
            <a:pPr marL="109538" indent="-109538">
              <a:buClr>
                <a:srgbClr val="000000"/>
              </a:buClr>
              <a:buSzPct val="100000"/>
              <a:buFont typeface="Arial"/>
              <a:buChar char="•"/>
            </a:pPr>
            <a:r>
              <a:rPr lang="en-IN" sz="1100"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rPr>
              <a:t>Technology Infrastructure to store the collated data, model and computation algorithms will be provided by Unilever</a:t>
            </a:r>
          </a:p>
        </p:txBody>
      </p:sp>
      <p:sp>
        <p:nvSpPr>
          <p:cNvPr id="56" name="Shape 428">
            <a:extLst>
              <a:ext uri="{FF2B5EF4-FFF2-40B4-BE49-F238E27FC236}">
                <a16:creationId xmlns:a16="http://schemas.microsoft.com/office/drawing/2014/main" id="{473391B2-000B-4CD9-BA1B-D1650E2C1D14}"/>
              </a:ext>
            </a:extLst>
          </p:cNvPr>
          <p:cNvSpPr/>
          <p:nvPr/>
        </p:nvSpPr>
        <p:spPr>
          <a:xfrm>
            <a:off x="3474544" y="1377672"/>
            <a:ext cx="301752" cy="301752"/>
          </a:xfrm>
          <a:prstGeom prst="rightArrow">
            <a:avLst>
              <a:gd name="adj1" fmla="val 50000"/>
              <a:gd name="adj2" fmla="val 50000"/>
            </a:avLst>
          </a:prstGeom>
          <a:solidFill>
            <a:schemeClr val="tx2">
              <a:lumMod val="75000"/>
            </a:schemeClr>
          </a:solidFill>
          <a:ln>
            <a:noFill/>
          </a:ln>
        </p:spPr>
        <p:txBody>
          <a:bodyPr lIns="90000" tIns="46800" rIns="90000" bIns="46800" anchor="ctr" anchorCtr="0">
            <a:noAutofit/>
          </a:bodyPr>
          <a:lstStyle/>
          <a:p>
            <a:pPr>
              <a:buClr>
                <a:schemeClr val="dk1"/>
              </a:buClr>
            </a:pPr>
            <a:endParaRPr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endParaRPr>
          </a:p>
        </p:txBody>
      </p:sp>
      <p:sp>
        <p:nvSpPr>
          <p:cNvPr id="57" name="Shape 429">
            <a:extLst>
              <a:ext uri="{FF2B5EF4-FFF2-40B4-BE49-F238E27FC236}">
                <a16:creationId xmlns:a16="http://schemas.microsoft.com/office/drawing/2014/main" id="{57BF7FD6-8BEA-4605-B377-0621AD698C7F}"/>
              </a:ext>
            </a:extLst>
          </p:cNvPr>
          <p:cNvSpPr/>
          <p:nvPr/>
        </p:nvSpPr>
        <p:spPr>
          <a:xfrm>
            <a:off x="3475014" y="2146042"/>
            <a:ext cx="301752" cy="301752"/>
          </a:xfrm>
          <a:prstGeom prst="rightArrow">
            <a:avLst>
              <a:gd name="adj1" fmla="val 50000"/>
              <a:gd name="adj2" fmla="val 50000"/>
            </a:avLst>
          </a:prstGeom>
          <a:solidFill>
            <a:schemeClr val="tx2">
              <a:lumMod val="75000"/>
            </a:schemeClr>
          </a:solidFill>
          <a:ln>
            <a:noFill/>
          </a:ln>
        </p:spPr>
        <p:txBody>
          <a:bodyPr lIns="90000" tIns="46800" rIns="90000" bIns="46800" anchor="ctr" anchorCtr="0">
            <a:noAutofit/>
          </a:bodyPr>
          <a:lstStyle/>
          <a:p>
            <a:pPr>
              <a:buClr>
                <a:schemeClr val="dk1"/>
              </a:buClr>
            </a:pPr>
            <a:endParaRPr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endParaRPr>
          </a:p>
        </p:txBody>
      </p:sp>
      <p:sp>
        <p:nvSpPr>
          <p:cNvPr id="58" name="Shape 430">
            <a:extLst>
              <a:ext uri="{FF2B5EF4-FFF2-40B4-BE49-F238E27FC236}">
                <a16:creationId xmlns:a16="http://schemas.microsoft.com/office/drawing/2014/main" id="{B3A3580C-A6E2-4EA0-AD95-B32AE868AE1D}"/>
              </a:ext>
            </a:extLst>
          </p:cNvPr>
          <p:cNvSpPr/>
          <p:nvPr/>
        </p:nvSpPr>
        <p:spPr>
          <a:xfrm>
            <a:off x="3475484" y="3615731"/>
            <a:ext cx="301752" cy="301752"/>
          </a:xfrm>
          <a:prstGeom prst="rightArrow">
            <a:avLst>
              <a:gd name="adj1" fmla="val 50000"/>
              <a:gd name="adj2" fmla="val 50000"/>
            </a:avLst>
          </a:prstGeom>
          <a:solidFill>
            <a:schemeClr val="tx2">
              <a:lumMod val="75000"/>
            </a:schemeClr>
          </a:solidFill>
          <a:ln>
            <a:noFill/>
          </a:ln>
        </p:spPr>
        <p:txBody>
          <a:bodyPr lIns="90000" tIns="46800" rIns="90000" bIns="46800" anchor="ctr" anchorCtr="0">
            <a:noAutofit/>
          </a:bodyPr>
          <a:lstStyle/>
          <a:p>
            <a:pPr>
              <a:buClr>
                <a:schemeClr val="dk1"/>
              </a:buClr>
            </a:pPr>
            <a:endParaRPr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endParaRPr>
          </a:p>
        </p:txBody>
      </p:sp>
      <p:sp>
        <p:nvSpPr>
          <p:cNvPr id="59" name="Shape 431">
            <a:extLst>
              <a:ext uri="{FF2B5EF4-FFF2-40B4-BE49-F238E27FC236}">
                <a16:creationId xmlns:a16="http://schemas.microsoft.com/office/drawing/2014/main" id="{F8D7BB18-96B7-4280-A4BD-14F898331CF6}"/>
              </a:ext>
            </a:extLst>
          </p:cNvPr>
          <p:cNvSpPr/>
          <p:nvPr/>
        </p:nvSpPr>
        <p:spPr>
          <a:xfrm>
            <a:off x="3475954" y="4351072"/>
            <a:ext cx="301752" cy="301752"/>
          </a:xfrm>
          <a:prstGeom prst="rightArrow">
            <a:avLst>
              <a:gd name="adj1" fmla="val 50000"/>
              <a:gd name="adj2" fmla="val 50000"/>
            </a:avLst>
          </a:prstGeom>
          <a:solidFill>
            <a:schemeClr val="tx2">
              <a:lumMod val="75000"/>
            </a:schemeClr>
          </a:solidFill>
          <a:ln>
            <a:noFill/>
          </a:ln>
        </p:spPr>
        <p:txBody>
          <a:bodyPr lIns="90000" tIns="46800" rIns="90000" bIns="46800" anchor="ctr" anchorCtr="0">
            <a:noAutofit/>
          </a:bodyPr>
          <a:lstStyle/>
          <a:p>
            <a:pPr>
              <a:buClr>
                <a:schemeClr val="dk1"/>
              </a:buClr>
            </a:pPr>
            <a:endParaRPr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endParaRPr>
          </a:p>
        </p:txBody>
      </p:sp>
      <p:sp>
        <p:nvSpPr>
          <p:cNvPr id="60" name="Shape 432">
            <a:extLst>
              <a:ext uri="{FF2B5EF4-FFF2-40B4-BE49-F238E27FC236}">
                <a16:creationId xmlns:a16="http://schemas.microsoft.com/office/drawing/2014/main" id="{7E1A8A2F-166D-462C-BD36-0C8D668B659E}"/>
              </a:ext>
            </a:extLst>
          </p:cNvPr>
          <p:cNvSpPr/>
          <p:nvPr/>
        </p:nvSpPr>
        <p:spPr>
          <a:xfrm>
            <a:off x="3476422" y="5084382"/>
            <a:ext cx="301752" cy="301752"/>
          </a:xfrm>
          <a:prstGeom prst="rightArrow">
            <a:avLst>
              <a:gd name="adj1" fmla="val 50000"/>
              <a:gd name="adj2" fmla="val 50000"/>
            </a:avLst>
          </a:prstGeom>
          <a:solidFill>
            <a:schemeClr val="tx2">
              <a:lumMod val="75000"/>
            </a:schemeClr>
          </a:solidFill>
          <a:ln>
            <a:noFill/>
          </a:ln>
        </p:spPr>
        <p:txBody>
          <a:bodyPr lIns="90000" tIns="46800" rIns="90000" bIns="46800" anchor="ctr" anchorCtr="0">
            <a:noAutofit/>
          </a:bodyPr>
          <a:lstStyle/>
          <a:p>
            <a:pPr>
              <a:buClr>
                <a:schemeClr val="dk1"/>
              </a:buClr>
            </a:pPr>
            <a:endParaRPr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endParaRPr>
          </a:p>
        </p:txBody>
      </p:sp>
      <p:pic>
        <p:nvPicPr>
          <p:cNvPr id="61" name="Picture 60">
            <a:extLst>
              <a:ext uri="{FF2B5EF4-FFF2-40B4-BE49-F238E27FC236}">
                <a16:creationId xmlns:a16="http://schemas.microsoft.com/office/drawing/2014/main" id="{1EA4A0A9-2D5B-4521-B9C8-7E0244A55F32}"/>
              </a:ext>
            </a:extLst>
          </p:cNvPr>
          <p:cNvPicPr>
            <a:picLocks noChangeAspect="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07448" y="1959803"/>
            <a:ext cx="625147" cy="625147"/>
          </a:xfrm>
          <a:prstGeom prst="rect">
            <a:avLst/>
          </a:prstGeom>
        </p:spPr>
      </p:pic>
      <p:pic>
        <p:nvPicPr>
          <p:cNvPr id="62" name="Picture 61">
            <a:extLst>
              <a:ext uri="{FF2B5EF4-FFF2-40B4-BE49-F238E27FC236}">
                <a16:creationId xmlns:a16="http://schemas.microsoft.com/office/drawing/2014/main" id="{66E80637-8A3A-4F6B-8704-AB92AC9A4EEA}"/>
              </a:ext>
            </a:extLst>
          </p:cNvPr>
          <p:cNvPicPr>
            <a:picLocks noChangeAspect="1"/>
          </p:cNvPicPr>
          <p:nvPr/>
        </p:nvPicPr>
        <p:blipFill>
          <a:blip r:embed="rId4"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77520" y="1203066"/>
            <a:ext cx="685002" cy="608521"/>
          </a:xfrm>
          <a:prstGeom prst="rect">
            <a:avLst/>
          </a:prstGeom>
        </p:spPr>
      </p:pic>
      <p:pic>
        <p:nvPicPr>
          <p:cNvPr id="63" name="Picture 62">
            <a:extLst>
              <a:ext uri="{FF2B5EF4-FFF2-40B4-BE49-F238E27FC236}">
                <a16:creationId xmlns:a16="http://schemas.microsoft.com/office/drawing/2014/main" id="{3BE4D712-F60E-4165-A8F0-86006C440B4D}"/>
              </a:ext>
            </a:extLst>
          </p:cNvPr>
          <p:cNvPicPr>
            <a:picLocks noChangeAspect="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10581" y="3441616"/>
            <a:ext cx="600624" cy="600624"/>
          </a:xfrm>
          <a:prstGeom prst="rect">
            <a:avLst/>
          </a:prstGeom>
        </p:spPr>
      </p:pic>
      <p:pic>
        <p:nvPicPr>
          <p:cNvPr id="64" name="Picture 63">
            <a:extLst>
              <a:ext uri="{FF2B5EF4-FFF2-40B4-BE49-F238E27FC236}">
                <a16:creationId xmlns:a16="http://schemas.microsoft.com/office/drawing/2014/main" id="{D97359D5-9DE4-48BE-88B5-0A6B44E6025C}"/>
              </a:ext>
            </a:extLst>
          </p:cNvPr>
          <p:cNvPicPr>
            <a:picLocks noChangeAspect="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55861" y="4213444"/>
            <a:ext cx="528320" cy="528320"/>
          </a:xfrm>
          <a:prstGeom prst="rect">
            <a:avLst/>
          </a:prstGeom>
        </p:spPr>
      </p:pic>
      <p:sp>
        <p:nvSpPr>
          <p:cNvPr id="65" name="Shape 425">
            <a:extLst>
              <a:ext uri="{FF2B5EF4-FFF2-40B4-BE49-F238E27FC236}">
                <a16:creationId xmlns:a16="http://schemas.microsoft.com/office/drawing/2014/main" id="{341D4BFB-BBEF-4610-B212-170B12768747}"/>
              </a:ext>
            </a:extLst>
          </p:cNvPr>
          <p:cNvSpPr/>
          <p:nvPr/>
        </p:nvSpPr>
        <p:spPr>
          <a:xfrm>
            <a:off x="1345016" y="5689301"/>
            <a:ext cx="1920239" cy="511791"/>
          </a:xfrm>
          <a:prstGeom prst="rect">
            <a:avLst/>
          </a:prstGeom>
          <a:solidFill>
            <a:schemeClr val="lt1"/>
          </a:solidFill>
          <a:ln w="19050" cap="flat" cmpd="sng">
            <a:solidFill>
              <a:srgbClr val="006494"/>
            </a:solidFill>
            <a:prstDash val="solid"/>
            <a:round/>
            <a:headEnd type="none" w="med" len="med"/>
            <a:tailEnd type="none" w="med" len="med"/>
          </a:ln>
        </p:spPr>
        <p:txBody>
          <a:bodyPr lIns="27425" tIns="46800" rIns="27425" bIns="46800" anchor="ctr" anchorCtr="0">
            <a:noAutofit/>
          </a:bodyPr>
          <a:lstStyle/>
          <a:p>
            <a:pPr algn="ctr">
              <a:buSzPct val="25000"/>
            </a:pPr>
            <a:r>
              <a:rPr lang="en-IN" sz="1200"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rPr>
              <a:t>Software and Data Source Licenses</a:t>
            </a:r>
          </a:p>
        </p:txBody>
      </p:sp>
      <p:sp>
        <p:nvSpPr>
          <p:cNvPr id="66" name="Shape 426">
            <a:extLst>
              <a:ext uri="{FF2B5EF4-FFF2-40B4-BE49-F238E27FC236}">
                <a16:creationId xmlns:a16="http://schemas.microsoft.com/office/drawing/2014/main" id="{A67AEFA5-2C33-4F17-9BB8-5FD5C5819731}"/>
              </a:ext>
            </a:extLst>
          </p:cNvPr>
          <p:cNvSpPr/>
          <p:nvPr/>
        </p:nvSpPr>
        <p:spPr>
          <a:xfrm>
            <a:off x="4006298" y="5681015"/>
            <a:ext cx="7233033" cy="511791"/>
          </a:xfrm>
          <a:prstGeom prst="rect">
            <a:avLst/>
          </a:prstGeom>
          <a:solidFill>
            <a:schemeClr val="lt1"/>
          </a:solidFill>
          <a:ln w="19050" cap="flat" cmpd="sng">
            <a:solidFill>
              <a:srgbClr val="006494"/>
            </a:solidFill>
            <a:prstDash val="solid"/>
            <a:round/>
            <a:headEnd type="none" w="med" len="med"/>
            <a:tailEnd type="none" w="med" len="med"/>
          </a:ln>
        </p:spPr>
        <p:txBody>
          <a:bodyPr lIns="90000" tIns="46800" rIns="90000" bIns="46800" anchor="ctr" anchorCtr="0">
            <a:noAutofit/>
          </a:bodyPr>
          <a:lstStyle/>
          <a:p>
            <a:pPr marL="109538" indent="-109538">
              <a:buClr>
                <a:srgbClr val="000000"/>
              </a:buClr>
              <a:buSzPct val="100000"/>
              <a:buFont typeface="Arial"/>
              <a:buChar char="•"/>
            </a:pPr>
            <a:r>
              <a:rPr lang="en-IN" sz="1100"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rPr>
              <a:t>Access to tool licenses will be provided by Unilever or LatentView can procure them for Unilever and be reimbursed on actuals</a:t>
            </a:r>
          </a:p>
        </p:txBody>
      </p:sp>
      <p:sp>
        <p:nvSpPr>
          <p:cNvPr id="67" name="Shape 432">
            <a:extLst>
              <a:ext uri="{FF2B5EF4-FFF2-40B4-BE49-F238E27FC236}">
                <a16:creationId xmlns:a16="http://schemas.microsoft.com/office/drawing/2014/main" id="{3B04AA40-9D05-4564-A842-A42677221F63}"/>
              </a:ext>
            </a:extLst>
          </p:cNvPr>
          <p:cNvSpPr/>
          <p:nvPr/>
        </p:nvSpPr>
        <p:spPr>
          <a:xfrm>
            <a:off x="3474074" y="5807256"/>
            <a:ext cx="301752" cy="301752"/>
          </a:xfrm>
          <a:prstGeom prst="rightArrow">
            <a:avLst>
              <a:gd name="adj1" fmla="val 50000"/>
              <a:gd name="adj2" fmla="val 50000"/>
            </a:avLst>
          </a:prstGeom>
          <a:solidFill>
            <a:schemeClr val="tx2">
              <a:lumMod val="75000"/>
            </a:schemeClr>
          </a:solidFill>
          <a:ln>
            <a:noFill/>
          </a:ln>
        </p:spPr>
        <p:txBody>
          <a:bodyPr lIns="90000" tIns="46800" rIns="90000" bIns="46800" anchor="ctr" anchorCtr="0">
            <a:noAutofit/>
          </a:bodyPr>
          <a:lstStyle/>
          <a:p>
            <a:pPr>
              <a:buClr>
                <a:schemeClr val="dk1"/>
              </a:buClr>
            </a:pPr>
            <a:endParaRPr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endParaRPr>
          </a:p>
        </p:txBody>
      </p:sp>
      <p:pic>
        <p:nvPicPr>
          <p:cNvPr id="68" name="Picture 67">
            <a:extLst>
              <a:ext uri="{FF2B5EF4-FFF2-40B4-BE49-F238E27FC236}">
                <a16:creationId xmlns:a16="http://schemas.microsoft.com/office/drawing/2014/main" id="{5897D01C-2244-4B03-B9F3-628B4D431ADB}"/>
              </a:ext>
            </a:extLst>
          </p:cNvPr>
          <p:cNvPicPr>
            <a:picLocks noChangeAspect="1"/>
          </p:cNvPicPr>
          <p:nvPr/>
        </p:nvPicPr>
        <p:blipFill>
          <a:blip r:embed="rId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62437" y="5710562"/>
            <a:ext cx="643436" cy="643436"/>
          </a:xfrm>
          <a:prstGeom prst="rect">
            <a:avLst/>
          </a:prstGeom>
        </p:spPr>
      </p:pic>
      <p:sp>
        <p:nvSpPr>
          <p:cNvPr id="69" name="Shape 421">
            <a:extLst>
              <a:ext uri="{FF2B5EF4-FFF2-40B4-BE49-F238E27FC236}">
                <a16:creationId xmlns:a16="http://schemas.microsoft.com/office/drawing/2014/main" id="{6460474C-9851-4B0C-B08F-0F42B98FAD24}"/>
              </a:ext>
            </a:extLst>
          </p:cNvPr>
          <p:cNvSpPr/>
          <p:nvPr/>
        </p:nvSpPr>
        <p:spPr>
          <a:xfrm>
            <a:off x="1345016" y="2658594"/>
            <a:ext cx="1920239" cy="651736"/>
          </a:xfrm>
          <a:prstGeom prst="rect">
            <a:avLst/>
          </a:prstGeom>
          <a:solidFill>
            <a:schemeClr val="lt1"/>
          </a:solidFill>
          <a:ln w="19050" cap="flat" cmpd="sng">
            <a:solidFill>
              <a:srgbClr val="006494"/>
            </a:solidFill>
            <a:prstDash val="solid"/>
            <a:round/>
            <a:headEnd type="none" w="med" len="med"/>
            <a:tailEnd type="none" w="med" len="med"/>
          </a:ln>
        </p:spPr>
        <p:txBody>
          <a:bodyPr lIns="27425" tIns="46800" rIns="27425" bIns="46800" anchor="ctr" anchorCtr="0">
            <a:noAutofit/>
          </a:bodyPr>
          <a:lstStyle/>
          <a:p>
            <a:pPr algn="ctr">
              <a:buSzPct val="25000"/>
            </a:pPr>
            <a:r>
              <a:rPr lang="en-IN" sz="1200"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rPr>
              <a:t>Timeline Assumptions</a:t>
            </a:r>
          </a:p>
        </p:txBody>
      </p:sp>
      <p:sp>
        <p:nvSpPr>
          <p:cNvPr id="70" name="Shape 422">
            <a:extLst>
              <a:ext uri="{FF2B5EF4-FFF2-40B4-BE49-F238E27FC236}">
                <a16:creationId xmlns:a16="http://schemas.microsoft.com/office/drawing/2014/main" id="{0B8979CA-4E17-45A4-98F2-D054861DA35F}"/>
              </a:ext>
            </a:extLst>
          </p:cNvPr>
          <p:cNvSpPr/>
          <p:nvPr/>
        </p:nvSpPr>
        <p:spPr>
          <a:xfrm>
            <a:off x="4006298" y="2657239"/>
            <a:ext cx="7233033" cy="665804"/>
          </a:xfrm>
          <a:prstGeom prst="rect">
            <a:avLst/>
          </a:prstGeom>
          <a:solidFill>
            <a:schemeClr val="lt1"/>
          </a:solidFill>
          <a:ln w="19050" cap="flat" cmpd="sng">
            <a:solidFill>
              <a:srgbClr val="006494"/>
            </a:solidFill>
            <a:prstDash val="solid"/>
            <a:round/>
            <a:headEnd type="none" w="med" len="med"/>
            <a:tailEnd type="none" w="med" len="med"/>
          </a:ln>
        </p:spPr>
        <p:txBody>
          <a:bodyPr lIns="90000" tIns="46800" rIns="90000" bIns="46800" anchor="ctr" anchorCtr="0">
            <a:noAutofit/>
          </a:bodyPr>
          <a:lstStyle/>
          <a:p>
            <a:pPr marL="109538" indent="-109538">
              <a:buClr>
                <a:srgbClr val="000000"/>
              </a:buClr>
              <a:buSzPct val="100000"/>
              <a:buFont typeface="Arial"/>
              <a:buChar char="•"/>
            </a:pPr>
            <a:r>
              <a:rPr lang="en-IN" sz="1100"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rPr>
              <a:t>Access to Unilever’s data will be provided within the first week of project kick-off and most data queries resolved before the end of week 2 of the project to complete work package 1</a:t>
            </a:r>
          </a:p>
        </p:txBody>
      </p:sp>
      <p:sp>
        <p:nvSpPr>
          <p:cNvPr id="71" name="Shape 430">
            <a:extLst>
              <a:ext uri="{FF2B5EF4-FFF2-40B4-BE49-F238E27FC236}">
                <a16:creationId xmlns:a16="http://schemas.microsoft.com/office/drawing/2014/main" id="{09D0229D-CA27-43F6-9634-45059FB10C11}"/>
              </a:ext>
            </a:extLst>
          </p:cNvPr>
          <p:cNvSpPr/>
          <p:nvPr/>
        </p:nvSpPr>
        <p:spPr>
          <a:xfrm>
            <a:off x="3473136" y="2858143"/>
            <a:ext cx="301752" cy="301752"/>
          </a:xfrm>
          <a:prstGeom prst="rightArrow">
            <a:avLst>
              <a:gd name="adj1" fmla="val 50000"/>
              <a:gd name="adj2" fmla="val 50000"/>
            </a:avLst>
          </a:prstGeom>
          <a:solidFill>
            <a:schemeClr val="tx2">
              <a:lumMod val="75000"/>
            </a:schemeClr>
          </a:solidFill>
          <a:ln>
            <a:noFill/>
          </a:ln>
        </p:spPr>
        <p:txBody>
          <a:bodyPr lIns="90000" tIns="46800" rIns="90000" bIns="46800" anchor="ctr" anchorCtr="0">
            <a:noAutofit/>
          </a:bodyPr>
          <a:lstStyle/>
          <a:p>
            <a:pPr>
              <a:buClr>
                <a:schemeClr val="dk1"/>
              </a:buClr>
            </a:pPr>
            <a:endParaRPr dirty="0">
              <a:solidFill>
                <a:srgbClr val="003554"/>
              </a:solidFill>
              <a:latin typeface="Arial" panose="020B0604020202020204" pitchFamily="34" charset="0"/>
              <a:ea typeface="Segoe UI" panose="020B0502040204020203" pitchFamily="34" charset="0"/>
              <a:cs typeface="Arial" panose="020B0604020202020204" pitchFamily="34" charset="0"/>
              <a:sym typeface="Calibri"/>
            </a:endParaRPr>
          </a:p>
        </p:txBody>
      </p:sp>
      <p:pic>
        <p:nvPicPr>
          <p:cNvPr id="72" name="Picture 71">
            <a:extLst>
              <a:ext uri="{FF2B5EF4-FFF2-40B4-BE49-F238E27FC236}">
                <a16:creationId xmlns:a16="http://schemas.microsoft.com/office/drawing/2014/main" id="{69F62C22-71B1-4F6C-9ABC-73BCBAF7515A}"/>
              </a:ext>
            </a:extLst>
          </p:cNvPr>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51797" y="2716238"/>
            <a:ext cx="536448" cy="536448"/>
          </a:xfrm>
          <a:prstGeom prst="rect">
            <a:avLst/>
          </a:prstGeom>
        </p:spPr>
      </p:pic>
      <p:pic>
        <p:nvPicPr>
          <p:cNvPr id="73" name="Picture 2" descr="Image result for technology icon">
            <a:extLst>
              <a:ext uri="{FF2B5EF4-FFF2-40B4-BE49-F238E27FC236}">
                <a16:creationId xmlns:a16="http://schemas.microsoft.com/office/drawing/2014/main" id="{4844B8D1-6637-40EE-8820-380F028BD28D}"/>
              </a:ext>
            </a:extLst>
          </p:cNvPr>
          <p:cNvPicPr>
            <a:picLocks noChangeAspect="1" noChangeArrowheads="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36809" y="4995479"/>
            <a:ext cx="528320" cy="528320"/>
          </a:xfrm>
          <a:prstGeom prst="rect">
            <a:avLst/>
          </a:prstGeom>
          <a:noFill/>
          <a:extLst>
            <a:ext uri="{909E8E84-426E-40dd-AFC4-6F175D3DCCD1}">
              <a14:hiddenFill xmlns="" xmlns:a14="http://schemas.microsoft.com/office/drawing/2010/main">
                <a:solidFill>
                  <a:srgbClr val="FFFFFF"/>
                </a:solidFill>
              </a14:hiddenFill>
            </a:ext>
          </a:extLst>
        </p:spPr>
      </p:pic>
      <p:sp>
        <p:nvSpPr>
          <p:cNvPr id="74" name="Title 1">
            <a:extLst>
              <a:ext uri="{FF2B5EF4-FFF2-40B4-BE49-F238E27FC236}">
                <a16:creationId xmlns:a16="http://schemas.microsoft.com/office/drawing/2014/main" id="{3ACCEA1F-97B8-44D9-BF16-5BA752FD2841}"/>
              </a:ext>
            </a:extLst>
          </p:cNvPr>
          <p:cNvSpPr>
            <a:spLocks noGrp="1"/>
          </p:cNvSpPr>
          <p:nvPr>
            <p:ph type="title"/>
          </p:nvPr>
        </p:nvSpPr>
        <p:spPr>
          <a:xfrm>
            <a:off x="535002" y="58925"/>
            <a:ext cx="11342963" cy="408349"/>
          </a:xfrm>
        </p:spPr>
        <p:txBody>
          <a:bodyPr/>
          <a:lstStyle/>
          <a:p>
            <a:r>
              <a:rPr lang="en-IN" dirty="0"/>
              <a:t>Project Pin Point - Assumptions &amp; Responsibilities</a:t>
            </a:r>
            <a:endParaRPr lang="en-GB" dirty="0"/>
          </a:p>
        </p:txBody>
      </p:sp>
    </p:spTree>
    <p:extLst>
      <p:ext uri="{BB962C8B-B14F-4D97-AF65-F5344CB8AC3E}">
        <p14:creationId xmlns:p14="http://schemas.microsoft.com/office/powerpoint/2010/main" val="1462583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1DA19E-E22D-434B-B83C-CAE64F0132E1}"/>
              </a:ext>
            </a:extLst>
          </p:cNvPr>
          <p:cNvSpPr>
            <a:spLocks noGrp="1"/>
          </p:cNvSpPr>
          <p:nvPr>
            <p:ph type="title"/>
          </p:nvPr>
        </p:nvSpPr>
        <p:spPr/>
        <p:txBody>
          <a:bodyPr/>
          <a:lstStyle/>
          <a:p>
            <a:r>
              <a:rPr lang="en-US" dirty="0"/>
              <a:t>Agenda</a:t>
            </a:r>
          </a:p>
        </p:txBody>
      </p:sp>
      <p:grpSp>
        <p:nvGrpSpPr>
          <p:cNvPr id="2" name="Group 1">
            <a:extLst>
              <a:ext uri="{FF2B5EF4-FFF2-40B4-BE49-F238E27FC236}">
                <a16:creationId xmlns:a16="http://schemas.microsoft.com/office/drawing/2014/main" id="{82FAA259-D9DF-4F1A-9276-F22B34943172}"/>
              </a:ext>
            </a:extLst>
          </p:cNvPr>
          <p:cNvGrpSpPr/>
          <p:nvPr/>
        </p:nvGrpSpPr>
        <p:grpSpPr>
          <a:xfrm>
            <a:off x="593209" y="1035707"/>
            <a:ext cx="7287972" cy="540000"/>
            <a:chOff x="721677" y="1343108"/>
            <a:chExt cx="10395723" cy="731779"/>
          </a:xfrm>
        </p:grpSpPr>
        <p:sp>
          <p:nvSpPr>
            <p:cNvPr id="6" name="Abgerundetes Rechteck 37">
              <a:extLst>
                <a:ext uri="{FF2B5EF4-FFF2-40B4-BE49-F238E27FC236}">
                  <a16:creationId xmlns:a16="http://schemas.microsoft.com/office/drawing/2014/main" id="{00FAEBE7-91A1-45F2-88A3-3835E4F81E0B}"/>
                </a:ext>
              </a:extLst>
            </p:cNvPr>
            <p:cNvSpPr/>
            <p:nvPr/>
          </p:nvSpPr>
          <p:spPr bwMode="gray">
            <a:xfrm>
              <a:off x="721677" y="1343108"/>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32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1</a:t>
              </a:r>
            </a:p>
          </p:txBody>
        </p:sp>
        <p:sp>
          <p:nvSpPr>
            <p:cNvPr id="8" name="Rectangle 9">
              <a:extLst>
                <a:ext uri="{FF2B5EF4-FFF2-40B4-BE49-F238E27FC236}">
                  <a16:creationId xmlns:a16="http://schemas.microsoft.com/office/drawing/2014/main" id="{78C210FB-B19D-460C-B1D4-79EE8DEE993E}"/>
                </a:ext>
              </a:extLst>
            </p:cNvPr>
            <p:cNvSpPr>
              <a:spLocks noChangeArrowheads="1"/>
            </p:cNvSpPr>
            <p:nvPr/>
          </p:nvSpPr>
          <p:spPr bwMode="gray">
            <a:xfrm>
              <a:off x="1512042" y="1343367"/>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9" name="Rectangle 24">
              <a:extLst>
                <a:ext uri="{FF2B5EF4-FFF2-40B4-BE49-F238E27FC236}">
                  <a16:creationId xmlns:a16="http://schemas.microsoft.com/office/drawing/2014/main" id="{545703B4-6B44-47E1-AC30-6ECA68B1CE3B}"/>
                </a:ext>
              </a:extLst>
            </p:cNvPr>
            <p:cNvSpPr txBox="1"/>
            <p:nvPr/>
          </p:nvSpPr>
          <p:spPr>
            <a:xfrm>
              <a:off x="1795413" y="1538295"/>
              <a:ext cx="9321987" cy="375374"/>
            </a:xfrm>
            <a:prstGeom prst="rect">
              <a:avLst/>
            </a:prstGeom>
          </p:spPr>
          <p:txBody>
            <a:bodyPr vert="horz" wrap="square" lIns="0" tIns="0" rIns="0" bIns="0" rtlCol="0" anchor="ctr" anchorCtr="0">
              <a:spAutoFit/>
            </a:bodyPr>
            <a:lstStyle>
              <a:defPPr>
                <a:defRPr lang="en-US"/>
              </a:defPPr>
              <a:lvl1pPr lvl="0" indent="0" eaLnBrk="0" fontAlgn="base" hangingPunct="0">
                <a:spcBef>
                  <a:spcPct val="60000"/>
                </a:spcBef>
                <a:spcAft>
                  <a:spcPct val="0"/>
                </a:spcAft>
                <a:buClr>
                  <a:schemeClr val="accent1"/>
                </a:buClr>
                <a:buFont typeface="Wingdings" pitchFamily="2" charset="2"/>
                <a:buNone/>
                <a:defRPr sz="2000" b="0" ker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defRPr>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r>
                <a:rPr lang="en-US" sz="1800" dirty="0">
                  <a:latin typeface="Arial" panose="020B0604020202020204" pitchFamily="34" charset="0"/>
                  <a:cs typeface="Arial" panose="020B0604020202020204" pitchFamily="34" charset="0"/>
                </a:rPr>
                <a:t>Business Context</a:t>
              </a:r>
              <a:endParaRPr lang="en-IN" sz="1800" dirty="0">
                <a:latin typeface="Arial" panose="020B0604020202020204" pitchFamily="34" charset="0"/>
                <a:cs typeface="Arial" panose="020B0604020202020204" pitchFamily="34" charset="0"/>
              </a:endParaRPr>
            </a:p>
          </p:txBody>
        </p:sp>
      </p:grpSp>
      <p:grpSp>
        <p:nvGrpSpPr>
          <p:cNvPr id="3" name="Group 2">
            <a:extLst>
              <a:ext uri="{FF2B5EF4-FFF2-40B4-BE49-F238E27FC236}">
                <a16:creationId xmlns:a16="http://schemas.microsoft.com/office/drawing/2014/main" id="{129B097B-EAC4-456A-B07D-36F906D6E370}"/>
              </a:ext>
            </a:extLst>
          </p:cNvPr>
          <p:cNvGrpSpPr/>
          <p:nvPr/>
        </p:nvGrpSpPr>
        <p:grpSpPr>
          <a:xfrm>
            <a:off x="593208" y="1795073"/>
            <a:ext cx="7258019" cy="540000"/>
            <a:chOff x="721677" y="2189613"/>
            <a:chExt cx="10352997" cy="738251"/>
          </a:xfrm>
        </p:grpSpPr>
        <p:grpSp>
          <p:nvGrpSpPr>
            <p:cNvPr id="16" name="Group 15">
              <a:extLst>
                <a:ext uri="{FF2B5EF4-FFF2-40B4-BE49-F238E27FC236}">
                  <a16:creationId xmlns:a16="http://schemas.microsoft.com/office/drawing/2014/main" id="{4C9846AB-82CD-4EF9-A57F-1363DE9D5C54}"/>
                </a:ext>
              </a:extLst>
            </p:cNvPr>
            <p:cNvGrpSpPr/>
            <p:nvPr/>
          </p:nvGrpSpPr>
          <p:grpSpPr>
            <a:xfrm>
              <a:off x="721677" y="2189613"/>
              <a:ext cx="10352997" cy="738251"/>
              <a:chOff x="1193569" y="2338729"/>
              <a:chExt cx="10352997" cy="738251"/>
            </a:xfrm>
          </p:grpSpPr>
          <p:grpSp>
            <p:nvGrpSpPr>
              <p:cNvPr id="17" name="Group 16">
                <a:extLst>
                  <a:ext uri="{FF2B5EF4-FFF2-40B4-BE49-F238E27FC236}">
                    <a16:creationId xmlns:a16="http://schemas.microsoft.com/office/drawing/2014/main" id="{E9F11F11-8897-42D9-ACE2-59D10DCD0E9D}"/>
                  </a:ext>
                </a:extLst>
              </p:cNvPr>
              <p:cNvGrpSpPr/>
              <p:nvPr/>
            </p:nvGrpSpPr>
            <p:grpSpPr>
              <a:xfrm>
                <a:off x="1983934" y="2338729"/>
                <a:ext cx="9562632" cy="731520"/>
                <a:chOff x="1983934" y="2338729"/>
                <a:chExt cx="9562632" cy="731520"/>
              </a:xfrm>
            </p:grpSpPr>
            <p:sp>
              <p:nvSpPr>
                <p:cNvPr id="19" name="Rectangle 9">
                  <a:extLst>
                    <a:ext uri="{FF2B5EF4-FFF2-40B4-BE49-F238E27FC236}">
                      <a16:creationId xmlns:a16="http://schemas.microsoft.com/office/drawing/2014/main" id="{75D6547F-F0D1-47C4-8E40-DE36933EE1B5}"/>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20" name="Rectangle 24">
                  <a:extLst>
                    <a:ext uri="{FF2B5EF4-FFF2-40B4-BE49-F238E27FC236}">
                      <a16:creationId xmlns:a16="http://schemas.microsoft.com/office/drawing/2014/main" id="{32804FC6-9DE4-4F94-BCBD-D67D3C7B1C43}"/>
                    </a:ext>
                  </a:extLst>
                </p:cNvPr>
                <p:cNvSpPr txBox="1"/>
                <p:nvPr/>
              </p:nvSpPr>
              <p:spPr>
                <a:xfrm>
                  <a:off x="2104341" y="2522433"/>
                  <a:ext cx="9321987" cy="378694"/>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18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18" name="Abgerundetes Rechteck 37">
                <a:extLst>
                  <a:ext uri="{FF2B5EF4-FFF2-40B4-BE49-F238E27FC236}">
                    <a16:creationId xmlns:a16="http://schemas.microsoft.com/office/drawing/2014/main" id="{77CA252A-9BBC-4B3F-8241-48E0952C5D4A}"/>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32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2</a:t>
                </a:r>
                <a:endParaRPr lang="en-US" sz="40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endParaRPr>
              </a:p>
            </p:txBody>
          </p:sp>
        </p:grpSp>
        <p:sp>
          <p:nvSpPr>
            <p:cNvPr id="21" name="Rectangle 20">
              <a:extLst>
                <a:ext uri="{FF2B5EF4-FFF2-40B4-BE49-F238E27FC236}">
                  <a16:creationId xmlns:a16="http://schemas.microsoft.com/office/drawing/2014/main" id="{363D0AC2-DF67-4D2A-AE82-DD2391C28766}"/>
                </a:ext>
              </a:extLst>
            </p:cNvPr>
            <p:cNvSpPr/>
            <p:nvPr/>
          </p:nvSpPr>
          <p:spPr>
            <a:xfrm>
              <a:off x="1690310" y="2297728"/>
              <a:ext cx="2824357" cy="504925"/>
            </a:xfrm>
            <a:prstGeom prst="rect">
              <a:avLst/>
            </a:prstGeom>
          </p:spPr>
          <p:txBody>
            <a:bodyPr wrap="none">
              <a:spAutoFit/>
            </a:bodyPr>
            <a:lstStyle/>
            <a:p>
              <a:r>
                <a:rPr lang="en-US" kern="0" dirty="0">
                  <a:solidFill>
                    <a:schemeClr val="bg2">
                      <a:lumMod val="25000"/>
                    </a:schemeClr>
                  </a:solidFill>
                  <a:latin typeface="Arial" panose="020B0604020202020204" pitchFamily="34" charset="0"/>
                  <a:cs typeface="Arial" panose="020B0604020202020204" pitchFamily="34" charset="0"/>
                </a:rPr>
                <a:t>Project Roadmap</a:t>
              </a:r>
              <a:endParaRPr lang="en-IN" kern="0" dirty="0">
                <a:solidFill>
                  <a:schemeClr val="bg2">
                    <a:lumMod val="25000"/>
                  </a:schemeClr>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2D33A461-F16C-46EE-976E-109ACDDF4C69}"/>
              </a:ext>
            </a:extLst>
          </p:cNvPr>
          <p:cNvGrpSpPr/>
          <p:nvPr/>
        </p:nvGrpSpPr>
        <p:grpSpPr>
          <a:xfrm>
            <a:off x="593208" y="2554439"/>
            <a:ext cx="7258019" cy="540000"/>
            <a:chOff x="719333" y="3031329"/>
            <a:chExt cx="10352997" cy="738251"/>
          </a:xfrm>
        </p:grpSpPr>
        <p:grpSp>
          <p:nvGrpSpPr>
            <p:cNvPr id="38" name="Group 37">
              <a:extLst>
                <a:ext uri="{FF2B5EF4-FFF2-40B4-BE49-F238E27FC236}">
                  <a16:creationId xmlns:a16="http://schemas.microsoft.com/office/drawing/2014/main" id="{EFD0BEEB-CC35-409E-B3D4-95943DAF33F9}"/>
                </a:ext>
              </a:extLst>
            </p:cNvPr>
            <p:cNvGrpSpPr/>
            <p:nvPr/>
          </p:nvGrpSpPr>
          <p:grpSpPr>
            <a:xfrm>
              <a:off x="719333" y="3031329"/>
              <a:ext cx="10352997" cy="738251"/>
              <a:chOff x="1193569" y="2338729"/>
              <a:chExt cx="10352997" cy="738251"/>
            </a:xfrm>
          </p:grpSpPr>
          <p:grpSp>
            <p:nvGrpSpPr>
              <p:cNvPr id="39" name="Group 38">
                <a:extLst>
                  <a:ext uri="{FF2B5EF4-FFF2-40B4-BE49-F238E27FC236}">
                    <a16:creationId xmlns:a16="http://schemas.microsoft.com/office/drawing/2014/main" id="{6162B809-8147-450E-81B7-8D8C18898A26}"/>
                  </a:ext>
                </a:extLst>
              </p:cNvPr>
              <p:cNvGrpSpPr/>
              <p:nvPr/>
            </p:nvGrpSpPr>
            <p:grpSpPr>
              <a:xfrm>
                <a:off x="1983934" y="2338729"/>
                <a:ext cx="9562632" cy="731520"/>
                <a:chOff x="1983934" y="2338729"/>
                <a:chExt cx="9562632" cy="731520"/>
              </a:xfrm>
            </p:grpSpPr>
            <p:sp>
              <p:nvSpPr>
                <p:cNvPr id="41" name="Rectangle 9">
                  <a:extLst>
                    <a:ext uri="{FF2B5EF4-FFF2-40B4-BE49-F238E27FC236}">
                      <a16:creationId xmlns:a16="http://schemas.microsoft.com/office/drawing/2014/main" id="{F56CD58A-D838-4E06-BA50-DC1BFCC31719}"/>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42" name="Rectangle 24">
                  <a:extLst>
                    <a:ext uri="{FF2B5EF4-FFF2-40B4-BE49-F238E27FC236}">
                      <a16:creationId xmlns:a16="http://schemas.microsoft.com/office/drawing/2014/main" id="{B26FDC2F-9F87-49E0-BC12-A0323DC730FA}"/>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40" name="Abgerundetes Rechteck 37">
                <a:extLst>
                  <a:ext uri="{FF2B5EF4-FFF2-40B4-BE49-F238E27FC236}">
                    <a16:creationId xmlns:a16="http://schemas.microsoft.com/office/drawing/2014/main" id="{7810BC26-4C5A-4057-AE9A-193E0F3FD20A}"/>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32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3</a:t>
                </a:r>
              </a:p>
            </p:txBody>
          </p:sp>
        </p:grpSp>
        <p:sp>
          <p:nvSpPr>
            <p:cNvPr id="43" name="Rectangle 42">
              <a:extLst>
                <a:ext uri="{FF2B5EF4-FFF2-40B4-BE49-F238E27FC236}">
                  <a16:creationId xmlns:a16="http://schemas.microsoft.com/office/drawing/2014/main" id="{0DA3E1DC-B2E2-41BB-8898-3F977C76FC9A}"/>
                </a:ext>
              </a:extLst>
            </p:cNvPr>
            <p:cNvSpPr/>
            <p:nvPr/>
          </p:nvSpPr>
          <p:spPr>
            <a:xfrm>
              <a:off x="1669290" y="3153423"/>
              <a:ext cx="6299926" cy="504925"/>
            </a:xfrm>
            <a:prstGeom prst="rect">
              <a:avLst/>
            </a:prstGeom>
          </p:spPr>
          <p:txBody>
            <a:bodyPr wrap="none">
              <a:spAutoFit/>
            </a:bodyPr>
            <a:lstStyle/>
            <a:p>
              <a:r>
                <a:rPr lang="en-US" kern="0" dirty="0">
                  <a:solidFill>
                    <a:schemeClr val="bg2">
                      <a:lumMod val="25000"/>
                    </a:schemeClr>
                  </a:solidFill>
                  <a:latin typeface="Arial" panose="020B0604020202020204" pitchFamily="34" charset="0"/>
                  <a:cs typeface="Arial" panose="020B0604020202020204" pitchFamily="34" charset="0"/>
                </a:rPr>
                <a:t>Solution Overview &amp; Data Considerations</a:t>
              </a:r>
              <a:endParaRPr lang="en-IN" kern="0" dirty="0">
                <a:solidFill>
                  <a:schemeClr val="bg2">
                    <a:lumMod val="25000"/>
                  </a:schemeClr>
                </a:solidFill>
                <a:latin typeface="Arial" panose="020B0604020202020204" pitchFamily="34" charset="0"/>
                <a:cs typeface="Arial" panose="020B0604020202020204" pitchFamily="34" charset="0"/>
              </a:endParaRPr>
            </a:p>
          </p:txBody>
        </p:sp>
      </p:grpSp>
      <p:grpSp>
        <p:nvGrpSpPr>
          <p:cNvPr id="11" name="Group 10">
            <a:extLst>
              <a:ext uri="{FF2B5EF4-FFF2-40B4-BE49-F238E27FC236}">
                <a16:creationId xmlns:a16="http://schemas.microsoft.com/office/drawing/2014/main" id="{888B4146-9E90-4CE0-A3DE-6B493CA8DEFB}"/>
              </a:ext>
            </a:extLst>
          </p:cNvPr>
          <p:cNvGrpSpPr/>
          <p:nvPr/>
        </p:nvGrpSpPr>
        <p:grpSpPr>
          <a:xfrm>
            <a:off x="593208" y="3313805"/>
            <a:ext cx="7258019" cy="540000"/>
            <a:chOff x="719333" y="3891832"/>
            <a:chExt cx="10352997" cy="738251"/>
          </a:xfrm>
        </p:grpSpPr>
        <p:grpSp>
          <p:nvGrpSpPr>
            <p:cNvPr id="22" name="Group 21">
              <a:extLst>
                <a:ext uri="{FF2B5EF4-FFF2-40B4-BE49-F238E27FC236}">
                  <a16:creationId xmlns:a16="http://schemas.microsoft.com/office/drawing/2014/main" id="{C439B814-8749-4AB4-AB86-B38EBB91B79C}"/>
                </a:ext>
              </a:extLst>
            </p:cNvPr>
            <p:cNvGrpSpPr/>
            <p:nvPr/>
          </p:nvGrpSpPr>
          <p:grpSpPr>
            <a:xfrm>
              <a:off x="719333" y="3891832"/>
              <a:ext cx="10352997" cy="738251"/>
              <a:chOff x="1193569" y="2338729"/>
              <a:chExt cx="10352997" cy="738251"/>
            </a:xfrm>
          </p:grpSpPr>
          <p:grpSp>
            <p:nvGrpSpPr>
              <p:cNvPr id="23" name="Group 22">
                <a:extLst>
                  <a:ext uri="{FF2B5EF4-FFF2-40B4-BE49-F238E27FC236}">
                    <a16:creationId xmlns:a16="http://schemas.microsoft.com/office/drawing/2014/main" id="{A5ADFE1C-A418-46D4-AC18-C6A0D6E27F31}"/>
                  </a:ext>
                </a:extLst>
              </p:cNvPr>
              <p:cNvGrpSpPr/>
              <p:nvPr/>
            </p:nvGrpSpPr>
            <p:grpSpPr>
              <a:xfrm>
                <a:off x="1983934" y="2338729"/>
                <a:ext cx="9562632" cy="731520"/>
                <a:chOff x="1983934" y="2338729"/>
                <a:chExt cx="9562632" cy="731520"/>
              </a:xfrm>
            </p:grpSpPr>
            <p:sp>
              <p:nvSpPr>
                <p:cNvPr id="25" name="Rectangle 9">
                  <a:extLst>
                    <a:ext uri="{FF2B5EF4-FFF2-40B4-BE49-F238E27FC236}">
                      <a16:creationId xmlns:a16="http://schemas.microsoft.com/office/drawing/2014/main" id="{B4BE3064-BF03-425B-B1C2-676B016F10EF}"/>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26" name="Rectangle 24">
                  <a:extLst>
                    <a:ext uri="{FF2B5EF4-FFF2-40B4-BE49-F238E27FC236}">
                      <a16:creationId xmlns:a16="http://schemas.microsoft.com/office/drawing/2014/main" id="{2CF778DE-A2F9-4B06-B879-BD91DA0301ED}"/>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24" name="Abgerundetes Rechteck 37">
                <a:extLst>
                  <a:ext uri="{FF2B5EF4-FFF2-40B4-BE49-F238E27FC236}">
                    <a16:creationId xmlns:a16="http://schemas.microsoft.com/office/drawing/2014/main" id="{2BDF0EB0-2C33-4341-BF9C-C1136DB4E67D}"/>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32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4</a:t>
                </a:r>
              </a:p>
            </p:txBody>
          </p:sp>
        </p:grpSp>
        <p:sp>
          <p:nvSpPr>
            <p:cNvPr id="27" name="Rectangle 26">
              <a:extLst>
                <a:ext uri="{FF2B5EF4-FFF2-40B4-BE49-F238E27FC236}">
                  <a16:creationId xmlns:a16="http://schemas.microsoft.com/office/drawing/2014/main" id="{7F37EBA7-BB79-4518-ACC8-15DA8B0426A6}"/>
                </a:ext>
              </a:extLst>
            </p:cNvPr>
            <p:cNvSpPr/>
            <p:nvPr/>
          </p:nvSpPr>
          <p:spPr>
            <a:xfrm>
              <a:off x="1679800" y="3999390"/>
              <a:ext cx="4452386" cy="504925"/>
            </a:xfrm>
            <a:prstGeom prst="rect">
              <a:avLst/>
            </a:prstGeom>
          </p:spPr>
          <p:txBody>
            <a:bodyPr wrap="none">
              <a:spAutoFit/>
            </a:bodyPr>
            <a:lstStyle/>
            <a:p>
              <a:r>
                <a:rPr lang="en-US" kern="0" dirty="0">
                  <a:solidFill>
                    <a:schemeClr val="bg2">
                      <a:lumMod val="25000"/>
                    </a:schemeClr>
                  </a:solidFill>
                  <a:latin typeface="Arial" panose="020B0604020202020204" pitchFamily="34" charset="0"/>
                  <a:cs typeface="Arial" panose="020B0604020202020204" pitchFamily="34" charset="0"/>
                </a:rPr>
                <a:t>Sample Platform Illustrations</a:t>
              </a:r>
              <a:endParaRPr lang="en-IN" kern="0" dirty="0">
                <a:solidFill>
                  <a:schemeClr val="bg2">
                    <a:lumMod val="25000"/>
                  </a:schemeClr>
                </a:solidFill>
                <a:latin typeface="Arial" panose="020B0604020202020204" pitchFamily="34" charset="0"/>
                <a:cs typeface="Arial" panose="020B0604020202020204" pitchFamily="34" charset="0"/>
              </a:endParaRPr>
            </a:p>
          </p:txBody>
        </p:sp>
      </p:grpSp>
      <p:grpSp>
        <p:nvGrpSpPr>
          <p:cNvPr id="12" name="Group 11">
            <a:extLst>
              <a:ext uri="{FF2B5EF4-FFF2-40B4-BE49-F238E27FC236}">
                <a16:creationId xmlns:a16="http://schemas.microsoft.com/office/drawing/2014/main" id="{CF4C7D4C-3954-44CD-8A76-66211D11A658}"/>
              </a:ext>
            </a:extLst>
          </p:cNvPr>
          <p:cNvGrpSpPr/>
          <p:nvPr/>
        </p:nvGrpSpPr>
        <p:grpSpPr>
          <a:xfrm>
            <a:off x="593208" y="4073171"/>
            <a:ext cx="7258019" cy="540000"/>
            <a:chOff x="719333" y="5105775"/>
            <a:chExt cx="10352997" cy="738251"/>
          </a:xfrm>
        </p:grpSpPr>
        <p:grpSp>
          <p:nvGrpSpPr>
            <p:cNvPr id="34" name="Group 33">
              <a:extLst>
                <a:ext uri="{FF2B5EF4-FFF2-40B4-BE49-F238E27FC236}">
                  <a16:creationId xmlns:a16="http://schemas.microsoft.com/office/drawing/2014/main" id="{85A52875-51A8-4A6A-996C-D1775599BCFA}"/>
                </a:ext>
              </a:extLst>
            </p:cNvPr>
            <p:cNvGrpSpPr/>
            <p:nvPr/>
          </p:nvGrpSpPr>
          <p:grpSpPr>
            <a:xfrm>
              <a:off x="719333" y="5105775"/>
              <a:ext cx="10352997" cy="738251"/>
              <a:chOff x="1193569" y="2338729"/>
              <a:chExt cx="10352997" cy="738251"/>
            </a:xfrm>
          </p:grpSpPr>
          <p:grpSp>
            <p:nvGrpSpPr>
              <p:cNvPr id="35" name="Group 34">
                <a:extLst>
                  <a:ext uri="{FF2B5EF4-FFF2-40B4-BE49-F238E27FC236}">
                    <a16:creationId xmlns:a16="http://schemas.microsoft.com/office/drawing/2014/main" id="{E571E5AB-8C2D-48C7-8664-55118965066D}"/>
                  </a:ext>
                </a:extLst>
              </p:cNvPr>
              <p:cNvGrpSpPr/>
              <p:nvPr/>
            </p:nvGrpSpPr>
            <p:grpSpPr>
              <a:xfrm>
                <a:off x="1983934" y="2338729"/>
                <a:ext cx="9562632" cy="731520"/>
                <a:chOff x="1983934" y="2338729"/>
                <a:chExt cx="9562632" cy="731520"/>
              </a:xfrm>
            </p:grpSpPr>
            <p:sp>
              <p:nvSpPr>
                <p:cNvPr id="37" name="Rectangle 9">
                  <a:extLst>
                    <a:ext uri="{FF2B5EF4-FFF2-40B4-BE49-F238E27FC236}">
                      <a16:creationId xmlns:a16="http://schemas.microsoft.com/office/drawing/2014/main" id="{BEE7C668-32E5-40FC-B372-D24C35DBE489}"/>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44" name="Rectangle 24">
                  <a:extLst>
                    <a:ext uri="{FF2B5EF4-FFF2-40B4-BE49-F238E27FC236}">
                      <a16:creationId xmlns:a16="http://schemas.microsoft.com/office/drawing/2014/main" id="{3E082056-1ED0-4C7C-B008-5D32074981EA}"/>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36" name="Abgerundetes Rechteck 37">
                <a:extLst>
                  <a:ext uri="{FF2B5EF4-FFF2-40B4-BE49-F238E27FC236}">
                    <a16:creationId xmlns:a16="http://schemas.microsoft.com/office/drawing/2014/main" id="{4D6FE574-DB86-4D73-8FB9-6363CB8B03FA}"/>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32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5</a:t>
                </a:r>
              </a:p>
            </p:txBody>
          </p:sp>
        </p:grpSp>
        <p:sp>
          <p:nvSpPr>
            <p:cNvPr id="45" name="Rectangle 44">
              <a:extLst>
                <a:ext uri="{FF2B5EF4-FFF2-40B4-BE49-F238E27FC236}">
                  <a16:creationId xmlns:a16="http://schemas.microsoft.com/office/drawing/2014/main" id="{DB131CB5-CC76-4EE8-A788-7D030598F5BD}"/>
                </a:ext>
              </a:extLst>
            </p:cNvPr>
            <p:cNvSpPr/>
            <p:nvPr/>
          </p:nvSpPr>
          <p:spPr>
            <a:xfrm>
              <a:off x="1674545" y="5227869"/>
              <a:ext cx="7232842" cy="504925"/>
            </a:xfrm>
            <a:prstGeom prst="rect">
              <a:avLst/>
            </a:prstGeom>
          </p:spPr>
          <p:txBody>
            <a:bodyPr wrap="none">
              <a:spAutoFit/>
            </a:bodyPr>
            <a:lstStyle/>
            <a:p>
              <a:r>
                <a:rPr lang="en-IN" kern="0" dirty="0">
                  <a:solidFill>
                    <a:schemeClr val="bg2">
                      <a:lumMod val="25000"/>
                    </a:schemeClr>
                  </a:solidFill>
                  <a:latin typeface="Arial" panose="020B0604020202020204" pitchFamily="34" charset="0"/>
                  <a:cs typeface="Arial" panose="020B0604020202020204" pitchFamily="34" charset="0"/>
                </a:rPr>
                <a:t>Project Timelines, Pricing &amp; Engagement Model</a:t>
              </a:r>
            </a:p>
          </p:txBody>
        </p:sp>
      </p:grpSp>
      <p:grpSp>
        <p:nvGrpSpPr>
          <p:cNvPr id="46" name="Group 45">
            <a:extLst>
              <a:ext uri="{FF2B5EF4-FFF2-40B4-BE49-F238E27FC236}">
                <a16:creationId xmlns:a16="http://schemas.microsoft.com/office/drawing/2014/main" id="{CFEF424F-2546-41BC-9FE0-26BC81500B6E}"/>
              </a:ext>
            </a:extLst>
          </p:cNvPr>
          <p:cNvGrpSpPr/>
          <p:nvPr/>
        </p:nvGrpSpPr>
        <p:grpSpPr>
          <a:xfrm>
            <a:off x="593208" y="4832537"/>
            <a:ext cx="7258019" cy="540000"/>
            <a:chOff x="719333" y="5105775"/>
            <a:chExt cx="10352997" cy="738251"/>
          </a:xfrm>
        </p:grpSpPr>
        <p:grpSp>
          <p:nvGrpSpPr>
            <p:cNvPr id="47" name="Group 46">
              <a:extLst>
                <a:ext uri="{FF2B5EF4-FFF2-40B4-BE49-F238E27FC236}">
                  <a16:creationId xmlns:a16="http://schemas.microsoft.com/office/drawing/2014/main" id="{DF6BBE70-7421-498F-877E-F19E5398A699}"/>
                </a:ext>
              </a:extLst>
            </p:cNvPr>
            <p:cNvGrpSpPr/>
            <p:nvPr/>
          </p:nvGrpSpPr>
          <p:grpSpPr>
            <a:xfrm>
              <a:off x="719333" y="5105775"/>
              <a:ext cx="10352997" cy="738251"/>
              <a:chOff x="1193569" y="2338729"/>
              <a:chExt cx="10352997" cy="738251"/>
            </a:xfrm>
          </p:grpSpPr>
          <p:grpSp>
            <p:nvGrpSpPr>
              <p:cNvPr id="49" name="Group 48">
                <a:extLst>
                  <a:ext uri="{FF2B5EF4-FFF2-40B4-BE49-F238E27FC236}">
                    <a16:creationId xmlns:a16="http://schemas.microsoft.com/office/drawing/2014/main" id="{33329C75-2BC5-45A1-964B-81F67A8E8E04}"/>
                  </a:ext>
                </a:extLst>
              </p:cNvPr>
              <p:cNvGrpSpPr/>
              <p:nvPr/>
            </p:nvGrpSpPr>
            <p:grpSpPr>
              <a:xfrm>
                <a:off x="1983934" y="2338729"/>
                <a:ext cx="9562632" cy="731520"/>
                <a:chOff x="1983934" y="2338729"/>
                <a:chExt cx="9562632" cy="731520"/>
              </a:xfrm>
            </p:grpSpPr>
            <p:sp>
              <p:nvSpPr>
                <p:cNvPr id="51" name="Rectangle 9">
                  <a:extLst>
                    <a:ext uri="{FF2B5EF4-FFF2-40B4-BE49-F238E27FC236}">
                      <a16:creationId xmlns:a16="http://schemas.microsoft.com/office/drawing/2014/main" id="{6EFC443E-E36D-4B17-8430-1640A09455E3}"/>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52" name="Rectangle 24">
                  <a:extLst>
                    <a:ext uri="{FF2B5EF4-FFF2-40B4-BE49-F238E27FC236}">
                      <a16:creationId xmlns:a16="http://schemas.microsoft.com/office/drawing/2014/main" id="{13119A26-B33F-4C6A-B75B-57968130A6D9}"/>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50" name="Abgerundetes Rechteck 37">
                <a:extLst>
                  <a:ext uri="{FF2B5EF4-FFF2-40B4-BE49-F238E27FC236}">
                    <a16:creationId xmlns:a16="http://schemas.microsoft.com/office/drawing/2014/main" id="{1283EA59-4783-4645-8E75-11E8B413070A}"/>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32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6</a:t>
                </a:r>
              </a:p>
            </p:txBody>
          </p:sp>
        </p:grpSp>
        <p:sp>
          <p:nvSpPr>
            <p:cNvPr id="48" name="Rectangle 47">
              <a:extLst>
                <a:ext uri="{FF2B5EF4-FFF2-40B4-BE49-F238E27FC236}">
                  <a16:creationId xmlns:a16="http://schemas.microsoft.com/office/drawing/2014/main" id="{DB13D66C-0826-4022-B059-B9C2FB129D12}"/>
                </a:ext>
              </a:extLst>
            </p:cNvPr>
            <p:cNvSpPr/>
            <p:nvPr/>
          </p:nvSpPr>
          <p:spPr>
            <a:xfrm>
              <a:off x="1674545" y="5227869"/>
              <a:ext cx="2220705" cy="504925"/>
            </a:xfrm>
            <a:prstGeom prst="rect">
              <a:avLst/>
            </a:prstGeom>
          </p:spPr>
          <p:txBody>
            <a:bodyPr wrap="none">
              <a:spAutoFit/>
            </a:bodyPr>
            <a:lstStyle/>
            <a:p>
              <a:r>
                <a:rPr lang="en-IN" kern="0" dirty="0">
                  <a:solidFill>
                    <a:schemeClr val="bg2">
                      <a:lumMod val="25000"/>
                    </a:schemeClr>
                  </a:solidFill>
                  <a:latin typeface="Arial" panose="020B0604020202020204" pitchFamily="34" charset="0"/>
                  <a:cs typeface="Arial" panose="020B0604020202020204" pitchFamily="34" charset="0"/>
                </a:rPr>
                <a:t>Case Studies</a:t>
              </a:r>
            </a:p>
          </p:txBody>
        </p:sp>
      </p:grpSp>
      <p:grpSp>
        <p:nvGrpSpPr>
          <p:cNvPr id="60" name="Group 59">
            <a:extLst>
              <a:ext uri="{FF2B5EF4-FFF2-40B4-BE49-F238E27FC236}">
                <a16:creationId xmlns:a16="http://schemas.microsoft.com/office/drawing/2014/main" id="{951AC2F8-C17A-43E8-BDCB-7DAF573B90BD}"/>
              </a:ext>
            </a:extLst>
          </p:cNvPr>
          <p:cNvGrpSpPr/>
          <p:nvPr/>
        </p:nvGrpSpPr>
        <p:grpSpPr>
          <a:xfrm>
            <a:off x="593208" y="5591904"/>
            <a:ext cx="7258019" cy="540000"/>
            <a:chOff x="719333" y="5105775"/>
            <a:chExt cx="10352997" cy="738251"/>
          </a:xfrm>
        </p:grpSpPr>
        <p:grpSp>
          <p:nvGrpSpPr>
            <p:cNvPr id="61" name="Group 60">
              <a:extLst>
                <a:ext uri="{FF2B5EF4-FFF2-40B4-BE49-F238E27FC236}">
                  <a16:creationId xmlns:a16="http://schemas.microsoft.com/office/drawing/2014/main" id="{D1C839EC-3077-4A59-8686-B5E1F5B090B8}"/>
                </a:ext>
              </a:extLst>
            </p:cNvPr>
            <p:cNvGrpSpPr/>
            <p:nvPr/>
          </p:nvGrpSpPr>
          <p:grpSpPr>
            <a:xfrm>
              <a:off x="719333" y="5105775"/>
              <a:ext cx="10352997" cy="738251"/>
              <a:chOff x="1193569" y="2338729"/>
              <a:chExt cx="10352997" cy="738251"/>
            </a:xfrm>
          </p:grpSpPr>
          <p:grpSp>
            <p:nvGrpSpPr>
              <p:cNvPr id="63" name="Group 62">
                <a:extLst>
                  <a:ext uri="{FF2B5EF4-FFF2-40B4-BE49-F238E27FC236}">
                    <a16:creationId xmlns:a16="http://schemas.microsoft.com/office/drawing/2014/main" id="{25A83B23-967A-4A52-934F-F1ADE81C82D8}"/>
                  </a:ext>
                </a:extLst>
              </p:cNvPr>
              <p:cNvGrpSpPr/>
              <p:nvPr/>
            </p:nvGrpSpPr>
            <p:grpSpPr>
              <a:xfrm>
                <a:off x="1983934" y="2338729"/>
                <a:ext cx="9562632" cy="731520"/>
                <a:chOff x="1983934" y="2338729"/>
                <a:chExt cx="9562632" cy="731520"/>
              </a:xfrm>
            </p:grpSpPr>
            <p:sp>
              <p:nvSpPr>
                <p:cNvPr id="65" name="Rectangle 9">
                  <a:extLst>
                    <a:ext uri="{FF2B5EF4-FFF2-40B4-BE49-F238E27FC236}">
                      <a16:creationId xmlns:a16="http://schemas.microsoft.com/office/drawing/2014/main" id="{963FDBB0-7784-4E29-812B-84D3973AAEC2}"/>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66" name="Rectangle 24">
                  <a:extLst>
                    <a:ext uri="{FF2B5EF4-FFF2-40B4-BE49-F238E27FC236}">
                      <a16:creationId xmlns:a16="http://schemas.microsoft.com/office/drawing/2014/main" id="{0D6CA5A7-A108-4907-940B-7DCCE2DC49A6}"/>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64" name="Abgerundetes Rechteck 37">
                <a:extLst>
                  <a:ext uri="{FF2B5EF4-FFF2-40B4-BE49-F238E27FC236}">
                    <a16:creationId xmlns:a16="http://schemas.microsoft.com/office/drawing/2014/main" id="{08AD25B1-E873-415D-A56D-3A4D1A502C62}"/>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32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7</a:t>
                </a:r>
              </a:p>
            </p:txBody>
          </p:sp>
        </p:grpSp>
        <p:sp>
          <p:nvSpPr>
            <p:cNvPr id="62" name="Rectangle 61">
              <a:extLst>
                <a:ext uri="{FF2B5EF4-FFF2-40B4-BE49-F238E27FC236}">
                  <a16:creationId xmlns:a16="http://schemas.microsoft.com/office/drawing/2014/main" id="{CD03D83D-B891-49F7-8862-4CF75EB57D28}"/>
                </a:ext>
              </a:extLst>
            </p:cNvPr>
            <p:cNvSpPr/>
            <p:nvPr/>
          </p:nvSpPr>
          <p:spPr>
            <a:xfrm>
              <a:off x="1674545" y="5213333"/>
              <a:ext cx="1635347" cy="504925"/>
            </a:xfrm>
            <a:prstGeom prst="rect">
              <a:avLst/>
            </a:prstGeom>
          </p:spPr>
          <p:txBody>
            <a:bodyPr wrap="none">
              <a:spAutoFit/>
            </a:bodyPr>
            <a:lstStyle/>
            <a:p>
              <a:r>
                <a:rPr lang="en-IN" kern="0" dirty="0">
                  <a:solidFill>
                    <a:schemeClr val="bg2">
                      <a:lumMod val="25000"/>
                    </a:schemeClr>
                  </a:solidFill>
                  <a:latin typeface="Arial" panose="020B0604020202020204" pitchFamily="34" charset="0"/>
                  <a:cs typeface="Arial" panose="020B0604020202020204" pitchFamily="34" charset="0"/>
                </a:rPr>
                <a:t>Appendix</a:t>
              </a:r>
            </a:p>
          </p:txBody>
        </p:sp>
      </p:grpSp>
    </p:spTree>
    <p:extLst>
      <p:ext uri="{BB962C8B-B14F-4D97-AF65-F5344CB8AC3E}">
        <p14:creationId xmlns:p14="http://schemas.microsoft.com/office/powerpoint/2010/main" val="1750339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B8DDFE16-C897-42ED-8925-79219E39D5AA}"/>
              </a:ext>
            </a:extLst>
          </p:cNvPr>
          <p:cNvPicPr>
            <a:picLocks noChangeAspect="1"/>
          </p:cNvPicPr>
          <p:nvPr/>
        </p:nvPicPr>
        <p:blipFill>
          <a:blip r:embed="rId3">
            <a:biLevel thresh="50000"/>
          </a:blip>
          <a:stretch>
            <a:fillRect/>
          </a:stretch>
        </p:blipFill>
        <p:spPr>
          <a:xfrm>
            <a:off x="694665" y="2117754"/>
            <a:ext cx="2024339" cy="857249"/>
          </a:xfrm>
          <a:prstGeom prst="rect">
            <a:avLst/>
          </a:prstGeom>
        </p:spPr>
      </p:pic>
      <p:sp>
        <p:nvSpPr>
          <p:cNvPr id="2" name="Title 1">
            <a:extLst>
              <a:ext uri="{FF2B5EF4-FFF2-40B4-BE49-F238E27FC236}">
                <a16:creationId xmlns:a16="http://schemas.microsoft.com/office/drawing/2014/main" id="{2807B093-A23E-4893-BB6F-B75AAA794091}"/>
              </a:ext>
            </a:extLst>
          </p:cNvPr>
          <p:cNvSpPr>
            <a:spLocks noGrp="1"/>
          </p:cNvSpPr>
          <p:nvPr>
            <p:ph type="title"/>
          </p:nvPr>
        </p:nvSpPr>
        <p:spPr/>
        <p:txBody>
          <a:bodyPr/>
          <a:lstStyle/>
          <a:p>
            <a:r>
              <a:rPr lang="en-IN" dirty="0"/>
              <a:t>Project Pinpoint - Proposed Engagement Structure</a:t>
            </a:r>
          </a:p>
        </p:txBody>
      </p:sp>
      <p:sp>
        <p:nvSpPr>
          <p:cNvPr id="60" name="Rectangle 59">
            <a:extLst>
              <a:ext uri="{FF2B5EF4-FFF2-40B4-BE49-F238E27FC236}">
                <a16:creationId xmlns:a16="http://schemas.microsoft.com/office/drawing/2014/main" id="{CB04301F-AC17-46BA-872B-C8A67A5C51F7}"/>
              </a:ext>
            </a:extLst>
          </p:cNvPr>
          <p:cNvSpPr/>
          <p:nvPr/>
        </p:nvSpPr>
        <p:spPr bwMode="auto">
          <a:xfrm>
            <a:off x="6757547" y="1096013"/>
            <a:ext cx="5086307" cy="4574948"/>
          </a:xfrm>
          <a:prstGeom prst="rect">
            <a:avLst/>
          </a:prstGeom>
          <a:noFill/>
          <a:ln w="12700">
            <a:solidFill>
              <a:schemeClr val="accent6">
                <a:lumMod val="25000"/>
                <a:lumOff val="75000"/>
              </a:schemeClr>
            </a:solidFill>
            <a:prstDash val="dash"/>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accent6"/>
              </a:solidFill>
              <a:effectLst/>
              <a:uLnTx/>
              <a:uFillTx/>
            </a:endParaRPr>
          </a:p>
        </p:txBody>
      </p:sp>
      <p:sp>
        <p:nvSpPr>
          <p:cNvPr id="61" name="Rectangle 60">
            <a:extLst>
              <a:ext uri="{FF2B5EF4-FFF2-40B4-BE49-F238E27FC236}">
                <a16:creationId xmlns:a16="http://schemas.microsoft.com/office/drawing/2014/main" id="{7D365487-E610-4387-82A8-F68D71AFB70A}"/>
              </a:ext>
            </a:extLst>
          </p:cNvPr>
          <p:cNvSpPr/>
          <p:nvPr/>
        </p:nvSpPr>
        <p:spPr bwMode="auto">
          <a:xfrm>
            <a:off x="332029" y="2140815"/>
            <a:ext cx="3000986" cy="3318167"/>
          </a:xfrm>
          <a:prstGeom prst="rect">
            <a:avLst/>
          </a:prstGeom>
          <a:noFill/>
          <a:ln w="12700">
            <a:solidFill>
              <a:schemeClr val="accent6">
                <a:lumMod val="25000"/>
                <a:lumOff val="75000"/>
              </a:schemeClr>
            </a:solidFill>
            <a:prstDash val="dash"/>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endParaRPr>
          </a:p>
        </p:txBody>
      </p:sp>
      <p:sp>
        <p:nvSpPr>
          <p:cNvPr id="62" name="Rectangle 61">
            <a:extLst>
              <a:ext uri="{FF2B5EF4-FFF2-40B4-BE49-F238E27FC236}">
                <a16:creationId xmlns:a16="http://schemas.microsoft.com/office/drawing/2014/main" id="{102B105B-3060-4DFC-9CE3-2AA895C7D906}"/>
              </a:ext>
            </a:extLst>
          </p:cNvPr>
          <p:cNvSpPr/>
          <p:nvPr/>
        </p:nvSpPr>
        <p:spPr bwMode="auto">
          <a:xfrm>
            <a:off x="4311089" y="2042560"/>
            <a:ext cx="2204371" cy="3333972"/>
          </a:xfrm>
          <a:prstGeom prst="rect">
            <a:avLst/>
          </a:prstGeom>
          <a:noFill/>
          <a:ln w="9525">
            <a:solidFill>
              <a:schemeClr val="accent6">
                <a:lumMod val="25000"/>
                <a:lumOff val="75000"/>
              </a:schemeClr>
            </a:solidFill>
            <a:prstDash val="dash"/>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endParaRPr>
          </a:p>
        </p:txBody>
      </p:sp>
      <p:sp>
        <p:nvSpPr>
          <p:cNvPr id="64" name="Rectangle 18">
            <a:extLst>
              <a:ext uri="{FF2B5EF4-FFF2-40B4-BE49-F238E27FC236}">
                <a16:creationId xmlns:a16="http://schemas.microsoft.com/office/drawing/2014/main" id="{D4ED0318-4E51-4753-9976-CAD983E1D593}"/>
              </a:ext>
            </a:extLst>
          </p:cNvPr>
          <p:cNvSpPr>
            <a:spLocks noChangeArrowheads="1"/>
          </p:cNvSpPr>
          <p:nvPr/>
        </p:nvSpPr>
        <p:spPr bwMode="auto">
          <a:xfrm>
            <a:off x="1603866" y="2406175"/>
            <a:ext cx="916649" cy="184666"/>
          </a:xfrm>
          <a:prstGeom prst="rect">
            <a:avLst/>
          </a:prstGeom>
          <a:noFill/>
          <a:ln w="9525">
            <a:noFill/>
            <a:miter lim="800000"/>
            <a:headEnd/>
            <a:tailEnd/>
          </a:ln>
        </p:spPr>
        <p:txBody>
          <a:bodyPr wrap="square" lIns="0" tIns="0" rIns="0" bIns="0">
            <a:spAutoFit/>
          </a:bodyPr>
          <a:lstStyle/>
          <a:p>
            <a:pPr algn="just"/>
            <a:r>
              <a:rPr lang="en-US" sz="1200" b="1" dirty="0">
                <a:solidFill>
                  <a:schemeClr val="accent6"/>
                </a:solidFill>
                <a:ea typeface="Times New Roman" pitchFamily="18" charset="0"/>
                <a:cs typeface="Calibri" pitchFamily="34" charset="0"/>
              </a:rPr>
              <a:t>Unilever</a:t>
            </a:r>
            <a:endParaRPr lang="en-US" sz="1200" dirty="0">
              <a:solidFill>
                <a:schemeClr val="accent6"/>
              </a:solidFill>
              <a:ea typeface="Times New Roman" pitchFamily="18" charset="0"/>
              <a:cs typeface="Calibri" pitchFamily="34" charset="0"/>
            </a:endParaRPr>
          </a:p>
        </p:txBody>
      </p:sp>
      <p:pic>
        <p:nvPicPr>
          <p:cNvPr id="67" name="Picture 66">
            <a:extLst>
              <a:ext uri="{FF2B5EF4-FFF2-40B4-BE49-F238E27FC236}">
                <a16:creationId xmlns:a16="http://schemas.microsoft.com/office/drawing/2014/main" id="{AE3B4400-5B63-4B1D-9C5B-D81A3AC9731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4449989" y="2118691"/>
            <a:ext cx="2024339" cy="857249"/>
          </a:xfrm>
          <a:prstGeom prst="rect">
            <a:avLst/>
          </a:prstGeom>
        </p:spPr>
      </p:pic>
      <p:sp>
        <p:nvSpPr>
          <p:cNvPr id="68" name="Rectangle 18">
            <a:extLst>
              <a:ext uri="{FF2B5EF4-FFF2-40B4-BE49-F238E27FC236}">
                <a16:creationId xmlns:a16="http://schemas.microsoft.com/office/drawing/2014/main" id="{98513966-9B54-4A16-8DEA-C630C450ECD2}"/>
              </a:ext>
            </a:extLst>
          </p:cNvPr>
          <p:cNvSpPr>
            <a:spLocks noChangeArrowheads="1"/>
          </p:cNvSpPr>
          <p:nvPr/>
        </p:nvSpPr>
        <p:spPr bwMode="auto">
          <a:xfrm>
            <a:off x="4925766" y="2294442"/>
            <a:ext cx="1503164" cy="369332"/>
          </a:xfrm>
          <a:prstGeom prst="rect">
            <a:avLst/>
          </a:prstGeom>
          <a:noFill/>
          <a:ln w="9525">
            <a:noFill/>
            <a:miter lim="800000"/>
            <a:headEnd/>
            <a:tailEnd/>
          </a:ln>
        </p:spPr>
        <p:txBody>
          <a:bodyPr wrap="square" lIns="0" tIns="0" rIns="0" bIns="0">
            <a:spAutoFit/>
          </a:bodyPr>
          <a:lstStyle/>
          <a:p>
            <a:pPr algn="ctr"/>
            <a:r>
              <a:rPr lang="en-US" sz="1200" b="1" dirty="0">
                <a:solidFill>
                  <a:schemeClr val="accent6"/>
                </a:solidFill>
                <a:ea typeface="Times New Roman" pitchFamily="18" charset="0"/>
                <a:cs typeface="Calibri" pitchFamily="34" charset="0"/>
              </a:rPr>
              <a:t>LatentView</a:t>
            </a:r>
          </a:p>
          <a:p>
            <a:pPr algn="ctr"/>
            <a:r>
              <a:rPr lang="en-US" sz="1200" b="1" dirty="0">
                <a:solidFill>
                  <a:schemeClr val="accent6"/>
                </a:solidFill>
                <a:ea typeface="Times New Roman" pitchFamily="18" charset="0"/>
                <a:cs typeface="Calibri" pitchFamily="34" charset="0"/>
              </a:rPr>
              <a:t>Project Team</a:t>
            </a:r>
            <a:endParaRPr lang="en-US" sz="1200" dirty="0">
              <a:solidFill>
                <a:schemeClr val="accent6"/>
              </a:solidFill>
              <a:ea typeface="Times New Roman" pitchFamily="18" charset="0"/>
              <a:cs typeface="Calibri" pitchFamily="34" charset="0"/>
            </a:endParaRPr>
          </a:p>
        </p:txBody>
      </p:sp>
      <p:sp>
        <p:nvSpPr>
          <p:cNvPr id="74" name="Rectangle 73">
            <a:extLst>
              <a:ext uri="{FF2B5EF4-FFF2-40B4-BE49-F238E27FC236}">
                <a16:creationId xmlns:a16="http://schemas.microsoft.com/office/drawing/2014/main" id="{1B18CE84-8E11-4112-84C8-EE098FFCBE93}"/>
              </a:ext>
            </a:extLst>
          </p:cNvPr>
          <p:cNvSpPr/>
          <p:nvPr/>
        </p:nvSpPr>
        <p:spPr bwMode="auto">
          <a:xfrm>
            <a:off x="5012421" y="4176283"/>
            <a:ext cx="955747" cy="1015075"/>
          </a:xfrm>
          <a:prstGeom prst="rect">
            <a:avLst/>
          </a:prstGeom>
          <a:noFill/>
          <a:ln w="9525">
            <a:solidFill>
              <a:schemeClr val="accent6">
                <a:lumMod val="25000"/>
                <a:lumOff val="75000"/>
              </a:schemeClr>
            </a:solidFill>
            <a:prstDash val="dash"/>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endParaRPr>
          </a:p>
        </p:txBody>
      </p:sp>
      <p:sp>
        <p:nvSpPr>
          <p:cNvPr id="76" name="Rectangle 12">
            <a:extLst>
              <a:ext uri="{FF2B5EF4-FFF2-40B4-BE49-F238E27FC236}">
                <a16:creationId xmlns:a16="http://schemas.microsoft.com/office/drawing/2014/main" id="{E6707A9B-31D1-4603-91C4-16C19E259EFE}"/>
              </a:ext>
            </a:extLst>
          </p:cNvPr>
          <p:cNvSpPr>
            <a:spLocks noChangeArrowheads="1"/>
          </p:cNvSpPr>
          <p:nvPr/>
        </p:nvSpPr>
        <p:spPr bwMode="auto">
          <a:xfrm>
            <a:off x="4894802" y="3411018"/>
            <a:ext cx="1195840" cy="184666"/>
          </a:xfrm>
          <a:prstGeom prst="rect">
            <a:avLst/>
          </a:prstGeom>
          <a:noFill/>
          <a:ln w="9525">
            <a:noFill/>
            <a:miter lim="800000"/>
            <a:headEnd/>
            <a:tailEnd/>
          </a:ln>
        </p:spPr>
        <p:txBody>
          <a:bodyPr wrap="none" lIns="0" tIns="0" rIns="0" bIns="0">
            <a:spAutoFit/>
          </a:bodyPr>
          <a:lstStyle/>
          <a:p>
            <a:pPr>
              <a:defRPr/>
            </a:pPr>
            <a:r>
              <a:rPr lang="en-US" sz="1200" b="1" dirty="0">
                <a:solidFill>
                  <a:schemeClr val="accent6"/>
                </a:solidFill>
                <a:ea typeface="Times New Roman" pitchFamily="18" charset="0"/>
                <a:cs typeface="Calibri" pitchFamily="34" charset="0"/>
              </a:rPr>
              <a:t>Project Manager</a:t>
            </a:r>
            <a:endParaRPr lang="en-US" sz="1200" dirty="0">
              <a:solidFill>
                <a:schemeClr val="accent6"/>
              </a:solidFill>
              <a:cs typeface="Calibri" pitchFamily="34" charset="0"/>
            </a:endParaRPr>
          </a:p>
        </p:txBody>
      </p:sp>
      <p:pic>
        <p:nvPicPr>
          <p:cNvPr id="77" name="Picture 76">
            <a:extLst>
              <a:ext uri="{FF2B5EF4-FFF2-40B4-BE49-F238E27FC236}">
                <a16:creationId xmlns:a16="http://schemas.microsoft.com/office/drawing/2014/main" id="{E1375E62-2D06-4164-A56D-394DCAD3BE56}"/>
              </a:ext>
            </a:extLst>
          </p:cNvPr>
          <p:cNvPicPr>
            <a:picLocks noChangeAspect="1"/>
          </p:cNvPicPr>
          <p:nvPr/>
        </p:nvPicPr>
        <p:blipFill>
          <a:blip r:embed="rId6">
            <a:grayscl/>
          </a:blip>
          <a:stretch>
            <a:fillRect/>
          </a:stretch>
        </p:blipFill>
        <p:spPr>
          <a:xfrm>
            <a:off x="5202974" y="2743037"/>
            <a:ext cx="548640" cy="644077"/>
          </a:xfrm>
          <a:prstGeom prst="rect">
            <a:avLst/>
          </a:prstGeom>
        </p:spPr>
      </p:pic>
      <p:sp>
        <p:nvSpPr>
          <p:cNvPr id="78" name="Rectangle 10">
            <a:extLst>
              <a:ext uri="{FF2B5EF4-FFF2-40B4-BE49-F238E27FC236}">
                <a16:creationId xmlns:a16="http://schemas.microsoft.com/office/drawing/2014/main" id="{F45C3B87-9D08-407D-812F-11E8E7E6E13C}"/>
              </a:ext>
            </a:extLst>
          </p:cNvPr>
          <p:cNvSpPr>
            <a:spLocks noChangeArrowheads="1"/>
          </p:cNvSpPr>
          <p:nvPr/>
        </p:nvSpPr>
        <p:spPr bwMode="auto">
          <a:xfrm>
            <a:off x="5083647" y="4909530"/>
            <a:ext cx="844783" cy="153888"/>
          </a:xfrm>
          <a:prstGeom prst="rect">
            <a:avLst/>
          </a:prstGeom>
          <a:noFill/>
          <a:ln w="9525">
            <a:noFill/>
            <a:miter lim="800000"/>
            <a:headEnd/>
            <a:tailEnd/>
          </a:ln>
        </p:spPr>
        <p:txBody>
          <a:bodyPr wrap="none" lIns="0" tIns="0" rIns="0" bIns="0">
            <a:spAutoFit/>
          </a:bodyPr>
          <a:lstStyle/>
          <a:p>
            <a:pPr algn="ctr"/>
            <a:r>
              <a:rPr lang="en-US" sz="1000" b="1" dirty="0">
                <a:solidFill>
                  <a:schemeClr val="accent6"/>
                </a:solidFill>
                <a:ea typeface="Times New Roman" pitchFamily="18" charset="0"/>
                <a:cs typeface="Calibri" pitchFamily="34" charset="0"/>
              </a:rPr>
              <a:t>Data Analysts</a:t>
            </a:r>
          </a:p>
        </p:txBody>
      </p:sp>
      <p:grpSp>
        <p:nvGrpSpPr>
          <p:cNvPr id="79" name="Group 78">
            <a:extLst>
              <a:ext uri="{FF2B5EF4-FFF2-40B4-BE49-F238E27FC236}">
                <a16:creationId xmlns:a16="http://schemas.microsoft.com/office/drawing/2014/main" id="{B598F9AA-76E2-45F2-B132-E4C06C0B910F}"/>
              </a:ext>
            </a:extLst>
          </p:cNvPr>
          <p:cNvGrpSpPr/>
          <p:nvPr/>
        </p:nvGrpSpPr>
        <p:grpSpPr>
          <a:xfrm>
            <a:off x="5277438" y="4316897"/>
            <a:ext cx="457200" cy="457200"/>
            <a:chOff x="4281520" y="3869167"/>
            <a:chExt cx="819048" cy="791869"/>
          </a:xfrm>
        </p:grpSpPr>
        <p:pic>
          <p:nvPicPr>
            <p:cNvPr id="80" name="Picture 79">
              <a:extLst>
                <a:ext uri="{FF2B5EF4-FFF2-40B4-BE49-F238E27FC236}">
                  <a16:creationId xmlns:a16="http://schemas.microsoft.com/office/drawing/2014/main" id="{5DCCA807-9349-4091-8A1C-3858065F7C8A}"/>
                </a:ext>
              </a:extLst>
            </p:cNvPr>
            <p:cNvPicPr>
              <a:picLocks noChangeAspect="1"/>
            </p:cNvPicPr>
            <p:nvPr/>
          </p:nvPicPr>
          <p:blipFill>
            <a:blip r:embed="rId7" cstate="screen">
              <a:grayscl/>
              <a:extLst>
                <a:ext uri="{BEBA8EAE-BF5A-486C-A8C5-ECC9F3942E4B}">
                  <a14:imgProps xmlns:a14="http://schemas.microsoft.com/office/drawing/2010/main">
                    <a14:imgLayer r:embed="rId8">
                      <a14:imgEffect>
                        <a14:backgroundRemoval t="0" b="100000" l="0" r="96512"/>
                      </a14:imgEffect>
                    </a14:imgLayer>
                  </a14:imgProps>
                </a:ext>
                <a:ext uri="{28A0092B-C50C-407E-A947-70E740481C1C}">
                  <a14:useLocalDpi xmlns:a14="http://schemas.microsoft.com/office/drawing/2010/main"/>
                </a:ext>
              </a:extLst>
            </a:blip>
            <a:stretch>
              <a:fillRect/>
            </a:stretch>
          </p:blipFill>
          <p:spPr>
            <a:xfrm>
              <a:off x="4281520" y="3869167"/>
              <a:ext cx="819048" cy="791869"/>
            </a:xfrm>
            <a:prstGeom prst="rect">
              <a:avLst/>
            </a:prstGeom>
          </p:spPr>
        </p:pic>
        <p:pic>
          <p:nvPicPr>
            <p:cNvPr id="81" name="Picture 80">
              <a:extLst>
                <a:ext uri="{FF2B5EF4-FFF2-40B4-BE49-F238E27FC236}">
                  <a16:creationId xmlns:a16="http://schemas.microsoft.com/office/drawing/2014/main" id="{5DA75AAC-52EA-4505-A9E4-6A2E1847A934}"/>
                </a:ext>
              </a:extLst>
            </p:cNvPr>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4345915" y="3941581"/>
              <a:ext cx="152400" cy="114300"/>
            </a:xfrm>
            <a:prstGeom prst="rect">
              <a:avLst/>
            </a:prstGeom>
          </p:spPr>
        </p:pic>
        <p:pic>
          <p:nvPicPr>
            <p:cNvPr id="82" name="Picture 81">
              <a:extLst>
                <a:ext uri="{FF2B5EF4-FFF2-40B4-BE49-F238E27FC236}">
                  <a16:creationId xmlns:a16="http://schemas.microsoft.com/office/drawing/2014/main" id="{BE1C68BB-3B91-4939-B759-754964B96752}"/>
                </a:ext>
              </a:extLst>
            </p:cNvPr>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4860702" y="3925643"/>
              <a:ext cx="152400" cy="114300"/>
            </a:xfrm>
            <a:prstGeom prst="rect">
              <a:avLst/>
            </a:prstGeom>
          </p:spPr>
        </p:pic>
      </p:grpSp>
      <p:cxnSp>
        <p:nvCxnSpPr>
          <p:cNvPr id="83" name="Straight Arrow Connector 82">
            <a:extLst>
              <a:ext uri="{FF2B5EF4-FFF2-40B4-BE49-F238E27FC236}">
                <a16:creationId xmlns:a16="http://schemas.microsoft.com/office/drawing/2014/main" id="{F879BFDD-70D2-4A38-892F-FA3195F21AF1}"/>
              </a:ext>
            </a:extLst>
          </p:cNvPr>
          <p:cNvCxnSpPr>
            <a:cxnSpLocks/>
          </p:cNvCxnSpPr>
          <p:nvPr/>
        </p:nvCxnSpPr>
        <p:spPr>
          <a:xfrm>
            <a:off x="5450339" y="3627754"/>
            <a:ext cx="0" cy="264022"/>
          </a:xfrm>
          <a:prstGeom prst="straightConnector1">
            <a:avLst/>
          </a:prstGeom>
          <a:noFill/>
          <a:ln w="9525" cap="flat" cmpd="sng" algn="ctr">
            <a:solidFill>
              <a:srgbClr val="B2B2B2">
                <a:shade val="95000"/>
                <a:satMod val="105000"/>
              </a:srgbClr>
            </a:solidFill>
            <a:prstDash val="solid"/>
            <a:headEnd type="triangle"/>
            <a:tailEnd type="triangle"/>
          </a:ln>
          <a:effectLst/>
        </p:spPr>
      </p:cxnSp>
      <p:sp>
        <p:nvSpPr>
          <p:cNvPr id="84" name="Rectangle 10">
            <a:extLst>
              <a:ext uri="{FF2B5EF4-FFF2-40B4-BE49-F238E27FC236}">
                <a16:creationId xmlns:a16="http://schemas.microsoft.com/office/drawing/2014/main" id="{690EFA86-40BE-4F3A-88FF-ADCBCD45F9AF}"/>
              </a:ext>
            </a:extLst>
          </p:cNvPr>
          <p:cNvSpPr>
            <a:spLocks noChangeArrowheads="1"/>
          </p:cNvSpPr>
          <p:nvPr/>
        </p:nvSpPr>
        <p:spPr bwMode="auto">
          <a:xfrm>
            <a:off x="5083647" y="3984729"/>
            <a:ext cx="859210" cy="153888"/>
          </a:xfrm>
          <a:prstGeom prst="rect">
            <a:avLst/>
          </a:prstGeom>
          <a:noFill/>
          <a:ln w="9525">
            <a:noFill/>
            <a:miter lim="800000"/>
            <a:headEnd/>
            <a:tailEnd/>
          </a:ln>
        </p:spPr>
        <p:txBody>
          <a:bodyPr wrap="none" lIns="0" tIns="0" rIns="0" bIns="0">
            <a:spAutoFit/>
          </a:bodyPr>
          <a:lstStyle/>
          <a:p>
            <a:r>
              <a:rPr lang="en-US" sz="1000" b="1" dirty="0">
                <a:solidFill>
                  <a:schemeClr val="accent6"/>
                </a:solidFill>
                <a:ea typeface="Times New Roman" pitchFamily="18" charset="0"/>
                <a:cs typeface="Calibri" pitchFamily="34" charset="0"/>
              </a:rPr>
              <a:t>Project Pinpoint</a:t>
            </a:r>
            <a:endParaRPr lang="en-US" sz="1000" dirty="0">
              <a:solidFill>
                <a:schemeClr val="accent6"/>
              </a:solidFill>
              <a:ea typeface="Times New Roman" pitchFamily="18" charset="0"/>
              <a:cs typeface="Calibri" pitchFamily="34" charset="0"/>
            </a:endParaRPr>
          </a:p>
        </p:txBody>
      </p:sp>
      <p:sp>
        <p:nvSpPr>
          <p:cNvPr id="94" name="Rectangle 16">
            <a:extLst>
              <a:ext uri="{FF2B5EF4-FFF2-40B4-BE49-F238E27FC236}">
                <a16:creationId xmlns:a16="http://schemas.microsoft.com/office/drawing/2014/main" id="{987DA0A9-3E79-431A-BD50-8FCBA601588F}"/>
              </a:ext>
            </a:extLst>
          </p:cNvPr>
          <p:cNvSpPr>
            <a:spLocks noChangeArrowheads="1"/>
          </p:cNvSpPr>
          <p:nvPr/>
        </p:nvSpPr>
        <p:spPr bwMode="auto">
          <a:xfrm>
            <a:off x="1588786" y="4967960"/>
            <a:ext cx="680443" cy="369332"/>
          </a:xfrm>
          <a:prstGeom prst="rect">
            <a:avLst/>
          </a:prstGeom>
          <a:noFill/>
          <a:ln w="9525">
            <a:noFill/>
            <a:miter lim="800000"/>
            <a:headEnd/>
            <a:tailEnd/>
          </a:ln>
        </p:spPr>
        <p:txBody>
          <a:bodyPr wrap="none" lIns="0" tIns="0" rIns="0" bIns="0">
            <a:spAutoFit/>
          </a:bodyPr>
          <a:lstStyle/>
          <a:p>
            <a:r>
              <a:rPr lang="en-US" sz="1200" b="1" dirty="0">
                <a:solidFill>
                  <a:schemeClr val="accent6"/>
                </a:solidFill>
                <a:ea typeface="Times New Roman" pitchFamily="18" charset="0"/>
                <a:cs typeface="Calibri" pitchFamily="34" charset="0"/>
              </a:rPr>
              <a:t>Analytics /</a:t>
            </a:r>
          </a:p>
          <a:p>
            <a:r>
              <a:rPr lang="en-US" sz="1200" b="1" dirty="0">
                <a:solidFill>
                  <a:schemeClr val="accent6"/>
                </a:solidFill>
                <a:ea typeface="Times New Roman" pitchFamily="18" charset="0"/>
                <a:cs typeface="Calibri" pitchFamily="34" charset="0"/>
              </a:rPr>
              <a:t> IT Team</a:t>
            </a:r>
            <a:endParaRPr lang="en-US" sz="1200" dirty="0">
              <a:solidFill>
                <a:schemeClr val="accent6"/>
              </a:solidFill>
              <a:ea typeface="Times New Roman" pitchFamily="18" charset="0"/>
              <a:cs typeface="Calibri" pitchFamily="34" charset="0"/>
            </a:endParaRPr>
          </a:p>
        </p:txBody>
      </p:sp>
      <p:pic>
        <p:nvPicPr>
          <p:cNvPr id="95" name="Picture 94">
            <a:extLst>
              <a:ext uri="{FF2B5EF4-FFF2-40B4-BE49-F238E27FC236}">
                <a16:creationId xmlns:a16="http://schemas.microsoft.com/office/drawing/2014/main" id="{D248886B-C2F9-4999-94C7-41735212FA4F}"/>
              </a:ext>
            </a:extLst>
          </p:cNvPr>
          <p:cNvPicPr>
            <a:picLocks noChangeAspect="1"/>
          </p:cNvPicPr>
          <p:nvPr/>
        </p:nvPicPr>
        <p:blipFill>
          <a:blip r:embed="rId10">
            <a:grayscl/>
          </a:blip>
          <a:stretch>
            <a:fillRect/>
          </a:stretch>
        </p:blipFill>
        <p:spPr>
          <a:xfrm>
            <a:off x="1571319" y="2780956"/>
            <a:ext cx="548640" cy="568238"/>
          </a:xfrm>
          <a:prstGeom prst="rect">
            <a:avLst/>
          </a:prstGeom>
        </p:spPr>
      </p:pic>
      <p:sp>
        <p:nvSpPr>
          <p:cNvPr id="96" name="Rectangle 18">
            <a:extLst>
              <a:ext uri="{FF2B5EF4-FFF2-40B4-BE49-F238E27FC236}">
                <a16:creationId xmlns:a16="http://schemas.microsoft.com/office/drawing/2014/main" id="{D4027E9A-9EC4-4ACF-AE58-96EF16BE8CE4}"/>
              </a:ext>
            </a:extLst>
          </p:cNvPr>
          <p:cNvSpPr>
            <a:spLocks noChangeArrowheads="1"/>
          </p:cNvSpPr>
          <p:nvPr/>
        </p:nvSpPr>
        <p:spPr bwMode="auto">
          <a:xfrm>
            <a:off x="1116359" y="3430195"/>
            <a:ext cx="1503164" cy="369332"/>
          </a:xfrm>
          <a:prstGeom prst="rect">
            <a:avLst/>
          </a:prstGeom>
          <a:noFill/>
          <a:ln w="9525">
            <a:noFill/>
            <a:miter lim="800000"/>
            <a:headEnd/>
            <a:tailEnd/>
          </a:ln>
        </p:spPr>
        <p:txBody>
          <a:bodyPr wrap="square" lIns="0" tIns="0" rIns="0" bIns="0">
            <a:spAutoFit/>
          </a:bodyPr>
          <a:lstStyle/>
          <a:p>
            <a:pPr algn="ctr"/>
            <a:r>
              <a:rPr lang="en-US" sz="1200" b="1" dirty="0">
                <a:solidFill>
                  <a:schemeClr val="accent6"/>
                </a:solidFill>
                <a:ea typeface="Times New Roman" pitchFamily="18" charset="0"/>
                <a:cs typeface="Calibri" pitchFamily="34" charset="0"/>
              </a:rPr>
              <a:t>Unilever Program </a:t>
            </a:r>
          </a:p>
          <a:p>
            <a:pPr algn="ctr"/>
            <a:r>
              <a:rPr lang="en-US" sz="1200" b="1" dirty="0">
                <a:solidFill>
                  <a:schemeClr val="accent6"/>
                </a:solidFill>
                <a:ea typeface="Times New Roman" pitchFamily="18" charset="0"/>
                <a:cs typeface="Calibri" pitchFamily="34" charset="0"/>
              </a:rPr>
              <a:t>Manager</a:t>
            </a:r>
          </a:p>
        </p:txBody>
      </p:sp>
      <p:pic>
        <p:nvPicPr>
          <p:cNvPr id="97" name="Picture 96">
            <a:extLst>
              <a:ext uri="{FF2B5EF4-FFF2-40B4-BE49-F238E27FC236}">
                <a16:creationId xmlns:a16="http://schemas.microsoft.com/office/drawing/2014/main" id="{D7B3BBDF-AB4B-4F5E-A936-D5186BAE4551}"/>
              </a:ext>
            </a:extLst>
          </p:cNvPr>
          <p:cNvPicPr>
            <a:picLocks noChangeAspect="1"/>
          </p:cNvPicPr>
          <p:nvPr/>
        </p:nvPicPr>
        <p:blipFill>
          <a:blip r:embed="rId11">
            <a:grayscl/>
          </a:blip>
          <a:stretch>
            <a:fillRect/>
          </a:stretch>
        </p:blipFill>
        <p:spPr>
          <a:xfrm>
            <a:off x="1547901" y="4456631"/>
            <a:ext cx="640080" cy="427116"/>
          </a:xfrm>
          <a:prstGeom prst="rect">
            <a:avLst/>
          </a:prstGeom>
        </p:spPr>
      </p:pic>
      <p:cxnSp>
        <p:nvCxnSpPr>
          <p:cNvPr id="98" name="Straight Arrow Connector 97">
            <a:extLst>
              <a:ext uri="{FF2B5EF4-FFF2-40B4-BE49-F238E27FC236}">
                <a16:creationId xmlns:a16="http://schemas.microsoft.com/office/drawing/2014/main" id="{48FC4438-9A9E-4D85-9260-E58456DB4B00}"/>
              </a:ext>
            </a:extLst>
          </p:cNvPr>
          <p:cNvCxnSpPr/>
          <p:nvPr/>
        </p:nvCxnSpPr>
        <p:spPr>
          <a:xfrm>
            <a:off x="1867941" y="3877820"/>
            <a:ext cx="0" cy="365760"/>
          </a:xfrm>
          <a:prstGeom prst="straightConnector1">
            <a:avLst/>
          </a:prstGeom>
          <a:noFill/>
          <a:ln w="9525" cap="flat" cmpd="sng" algn="ctr">
            <a:solidFill>
              <a:srgbClr val="B2B2B2">
                <a:shade val="95000"/>
                <a:satMod val="105000"/>
              </a:srgbClr>
            </a:solidFill>
            <a:prstDash val="solid"/>
            <a:headEnd type="triangle"/>
            <a:tailEnd type="triangle"/>
          </a:ln>
          <a:effectLst/>
        </p:spPr>
      </p:cxnSp>
      <p:pic>
        <p:nvPicPr>
          <p:cNvPr id="108" name="Picture 2" descr="http://www.wpcu.coop/Images/icons/img_icon_boarddirectors_pg.jpg">
            <a:extLst>
              <a:ext uri="{FF2B5EF4-FFF2-40B4-BE49-F238E27FC236}">
                <a16:creationId xmlns:a16="http://schemas.microsoft.com/office/drawing/2014/main" id="{33FD2B72-0890-4881-AB41-C3CE8FE6DD06}"/>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4512851" y="821648"/>
            <a:ext cx="731520" cy="694006"/>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http://www.wpcu.coop/Images/icons/img_icon_boarddirectors_pg.jpg">
            <a:extLst>
              <a:ext uri="{FF2B5EF4-FFF2-40B4-BE49-F238E27FC236}">
                <a16:creationId xmlns:a16="http://schemas.microsoft.com/office/drawing/2014/main" id="{E8DD3974-F7C3-4351-9233-A57F2DE8F699}"/>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461353" y="849405"/>
            <a:ext cx="731520" cy="694007"/>
          </a:xfrm>
          <a:prstGeom prst="rect">
            <a:avLst/>
          </a:prstGeom>
          <a:noFill/>
          <a:extLst>
            <a:ext uri="{909E8E84-426E-40DD-AFC4-6F175D3DCCD1}">
              <a14:hiddenFill xmlns:a14="http://schemas.microsoft.com/office/drawing/2010/main">
                <a:solidFill>
                  <a:srgbClr val="FFFFFF"/>
                </a:solidFill>
              </a14:hiddenFill>
            </a:ext>
          </a:extLst>
        </p:spPr>
      </p:pic>
      <p:sp>
        <p:nvSpPr>
          <p:cNvPr id="110" name="Rectangle 109">
            <a:extLst>
              <a:ext uri="{FF2B5EF4-FFF2-40B4-BE49-F238E27FC236}">
                <a16:creationId xmlns:a16="http://schemas.microsoft.com/office/drawing/2014/main" id="{4B252B64-299E-423D-A2FC-539AFD8E4D8C}"/>
              </a:ext>
            </a:extLst>
          </p:cNvPr>
          <p:cNvSpPr/>
          <p:nvPr/>
        </p:nvSpPr>
        <p:spPr bwMode="auto">
          <a:xfrm>
            <a:off x="316806" y="789023"/>
            <a:ext cx="6198653" cy="1159428"/>
          </a:xfrm>
          <a:prstGeom prst="rect">
            <a:avLst/>
          </a:prstGeom>
          <a:noFill/>
          <a:ln w="12700">
            <a:solidFill>
              <a:schemeClr val="accent6">
                <a:lumMod val="25000"/>
                <a:lumOff val="75000"/>
              </a:schemeClr>
            </a:solidFill>
            <a:prstDash val="dash"/>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accent6"/>
              </a:solidFill>
              <a:effectLst/>
              <a:uLnTx/>
              <a:uFillTx/>
            </a:endParaRPr>
          </a:p>
        </p:txBody>
      </p:sp>
      <p:cxnSp>
        <p:nvCxnSpPr>
          <p:cNvPr id="111" name="Straight Arrow Connector 110">
            <a:extLst>
              <a:ext uri="{FF2B5EF4-FFF2-40B4-BE49-F238E27FC236}">
                <a16:creationId xmlns:a16="http://schemas.microsoft.com/office/drawing/2014/main" id="{EEC8E028-60DF-4B22-AB96-22ECDBC2AC41}"/>
              </a:ext>
            </a:extLst>
          </p:cNvPr>
          <p:cNvCxnSpPr/>
          <p:nvPr/>
        </p:nvCxnSpPr>
        <p:spPr>
          <a:xfrm flipH="1">
            <a:off x="2553968" y="1427805"/>
            <a:ext cx="1559847" cy="0"/>
          </a:xfrm>
          <a:prstGeom prst="straightConnector1">
            <a:avLst/>
          </a:prstGeom>
          <a:noFill/>
          <a:ln w="9525" cap="flat" cmpd="sng" algn="ctr">
            <a:solidFill>
              <a:srgbClr val="B2B2B2">
                <a:shade val="95000"/>
                <a:satMod val="105000"/>
              </a:srgbClr>
            </a:solidFill>
            <a:prstDash val="solid"/>
            <a:headEnd type="triangle"/>
            <a:tailEnd type="triangle"/>
          </a:ln>
          <a:effectLst/>
        </p:spPr>
      </p:cxnSp>
      <p:sp>
        <p:nvSpPr>
          <p:cNvPr id="112" name="TextBox 111">
            <a:extLst>
              <a:ext uri="{FF2B5EF4-FFF2-40B4-BE49-F238E27FC236}">
                <a16:creationId xmlns:a16="http://schemas.microsoft.com/office/drawing/2014/main" id="{6513CB38-18FF-451F-B93A-71CDFD36CA13}"/>
              </a:ext>
            </a:extLst>
          </p:cNvPr>
          <p:cNvSpPr txBox="1"/>
          <p:nvPr/>
        </p:nvSpPr>
        <p:spPr>
          <a:xfrm>
            <a:off x="2664017" y="920726"/>
            <a:ext cx="1649316"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chemeClr val="accent6"/>
                </a:solidFill>
                <a:effectLst/>
                <a:uLnTx/>
                <a:uFillTx/>
              </a:rPr>
              <a:t>STEERING COMMITTEE</a:t>
            </a:r>
          </a:p>
        </p:txBody>
      </p:sp>
      <p:pic>
        <p:nvPicPr>
          <p:cNvPr id="113" name="Picture 4" descr="http://yourstory.com/wp-content/uploads/2013/06/Latent.jpg">
            <a:extLst>
              <a:ext uri="{FF2B5EF4-FFF2-40B4-BE49-F238E27FC236}">
                <a16:creationId xmlns:a16="http://schemas.microsoft.com/office/drawing/2014/main" id="{186CA7DE-E1FC-4CD9-B43B-26C6EDAE375F}"/>
              </a:ext>
            </a:extLst>
          </p:cNvPr>
          <p:cNvPicPr>
            <a:picLocks noChangeAspect="1" noChangeArrowheads="1"/>
          </p:cNvPicPr>
          <p:nvPr/>
        </p:nvPicPr>
        <p:blipFill rotWithShape="1">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685814" y="974135"/>
            <a:ext cx="560481" cy="428070"/>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Straight Arrow Connector 113">
            <a:extLst>
              <a:ext uri="{FF2B5EF4-FFF2-40B4-BE49-F238E27FC236}">
                <a16:creationId xmlns:a16="http://schemas.microsoft.com/office/drawing/2014/main" id="{45B90DEB-24BF-42F6-AD87-148B43607661}"/>
              </a:ext>
            </a:extLst>
          </p:cNvPr>
          <p:cNvCxnSpPr/>
          <p:nvPr/>
        </p:nvCxnSpPr>
        <p:spPr>
          <a:xfrm>
            <a:off x="1750925" y="1854092"/>
            <a:ext cx="0" cy="320524"/>
          </a:xfrm>
          <a:prstGeom prst="straightConnector1">
            <a:avLst/>
          </a:prstGeom>
          <a:noFill/>
          <a:ln w="9525" cap="flat" cmpd="sng" algn="ctr">
            <a:solidFill>
              <a:srgbClr val="B2B2B2">
                <a:shade val="95000"/>
                <a:satMod val="105000"/>
              </a:srgbClr>
            </a:solidFill>
            <a:prstDash val="solid"/>
            <a:headEnd type="triangle"/>
            <a:tailEnd type="triangle"/>
          </a:ln>
          <a:effectLst/>
        </p:spPr>
      </p:cxnSp>
      <p:cxnSp>
        <p:nvCxnSpPr>
          <p:cNvPr id="115" name="Straight Arrow Connector 114">
            <a:extLst>
              <a:ext uri="{FF2B5EF4-FFF2-40B4-BE49-F238E27FC236}">
                <a16:creationId xmlns:a16="http://schemas.microsoft.com/office/drawing/2014/main" id="{E7262EFD-D960-4CDF-9112-CC6C1EF9B26B}"/>
              </a:ext>
            </a:extLst>
          </p:cNvPr>
          <p:cNvCxnSpPr/>
          <p:nvPr/>
        </p:nvCxnSpPr>
        <p:spPr>
          <a:xfrm>
            <a:off x="5345766" y="1858575"/>
            <a:ext cx="0" cy="320524"/>
          </a:xfrm>
          <a:prstGeom prst="straightConnector1">
            <a:avLst/>
          </a:prstGeom>
          <a:noFill/>
          <a:ln w="9525" cap="flat" cmpd="sng" algn="ctr">
            <a:solidFill>
              <a:srgbClr val="B2B2B2">
                <a:shade val="95000"/>
                <a:satMod val="105000"/>
              </a:srgbClr>
            </a:solidFill>
            <a:prstDash val="solid"/>
            <a:headEnd type="triangle"/>
            <a:tailEnd type="triangle"/>
          </a:ln>
          <a:effectLst/>
        </p:spPr>
      </p:cxnSp>
      <p:sp>
        <p:nvSpPr>
          <p:cNvPr id="119" name="TextBox 44">
            <a:extLst>
              <a:ext uri="{FF2B5EF4-FFF2-40B4-BE49-F238E27FC236}">
                <a16:creationId xmlns:a16="http://schemas.microsoft.com/office/drawing/2014/main" id="{DA202F98-808A-4063-AAD2-E9789E9807BB}"/>
              </a:ext>
            </a:extLst>
          </p:cNvPr>
          <p:cNvSpPr txBox="1">
            <a:spLocks noChangeArrowheads="1"/>
          </p:cNvSpPr>
          <p:nvPr/>
        </p:nvSpPr>
        <p:spPr bwMode="auto">
          <a:xfrm>
            <a:off x="8778521" y="2659408"/>
            <a:ext cx="3017520" cy="1384995"/>
          </a:xfrm>
          <a:prstGeom prst="rect">
            <a:avLst/>
          </a:prstGeom>
          <a:noFill/>
          <a:ln w="6350">
            <a:solidFill>
              <a:schemeClr val="accent6">
                <a:lumMod val="10000"/>
                <a:lumOff val="90000"/>
              </a:schemeClr>
            </a:solidFill>
            <a:miter lim="800000"/>
            <a:headEnd/>
            <a:tailEnd/>
          </a:ln>
        </p:spPr>
        <p:txBody>
          <a:bodyPr wrap="square">
            <a:spAutoFit/>
          </a:bodyPr>
          <a:lstStyle/>
          <a:p>
            <a:pPr marL="174625" lvl="0" indent="-174625">
              <a:buFont typeface="Wingdings" panose="05000000000000000000" pitchFamily="2" charset="2"/>
              <a:buChar char="Ø"/>
              <a:defRPr/>
            </a:pPr>
            <a:r>
              <a:rPr lang="en-US" sz="1200" kern="0" dirty="0">
                <a:solidFill>
                  <a:schemeClr val="accent6"/>
                </a:solidFill>
              </a:rPr>
              <a:t>Primary interface with Client business leaders </a:t>
            </a:r>
          </a:p>
          <a:p>
            <a:pPr marL="174625" indent="-174625">
              <a:buFont typeface="Wingdings" panose="05000000000000000000" pitchFamily="2" charset="2"/>
              <a:buChar char="Ø"/>
              <a:defRPr/>
            </a:pPr>
            <a:r>
              <a:rPr lang="en-US" sz="1200" kern="0" dirty="0">
                <a:solidFill>
                  <a:schemeClr val="accent6"/>
                </a:solidFill>
              </a:rPr>
              <a:t>Work with Client team to identify and prioritize analytics opportunities</a:t>
            </a:r>
          </a:p>
          <a:p>
            <a:pPr marL="174625" marR="0" lvl="0" indent="-174625"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0" cap="none" spc="0" normalizeH="0" baseline="0" noProof="0" dirty="0">
                <a:ln>
                  <a:noFill/>
                </a:ln>
                <a:solidFill>
                  <a:schemeClr val="accent6"/>
                </a:solidFill>
                <a:effectLst/>
                <a:uLnTx/>
                <a:uFillTx/>
              </a:rPr>
              <a:t>Ensures seamless workflow management, quality control and delivery schedule management</a:t>
            </a:r>
          </a:p>
        </p:txBody>
      </p:sp>
      <p:sp>
        <p:nvSpPr>
          <p:cNvPr id="120" name="TextBox 45">
            <a:extLst>
              <a:ext uri="{FF2B5EF4-FFF2-40B4-BE49-F238E27FC236}">
                <a16:creationId xmlns:a16="http://schemas.microsoft.com/office/drawing/2014/main" id="{FCF4592B-30E1-49BD-8FC2-77140918EC91}"/>
              </a:ext>
            </a:extLst>
          </p:cNvPr>
          <p:cNvSpPr txBox="1">
            <a:spLocks noChangeArrowheads="1"/>
          </p:cNvSpPr>
          <p:nvPr/>
        </p:nvSpPr>
        <p:spPr bwMode="auto">
          <a:xfrm>
            <a:off x="8778519" y="4340403"/>
            <a:ext cx="3017520" cy="1200329"/>
          </a:xfrm>
          <a:prstGeom prst="rect">
            <a:avLst/>
          </a:prstGeom>
          <a:noFill/>
          <a:ln w="6350">
            <a:solidFill>
              <a:schemeClr val="accent6">
                <a:lumMod val="10000"/>
                <a:lumOff val="90000"/>
              </a:schemeClr>
            </a:solidFill>
            <a:miter lim="800000"/>
            <a:headEnd/>
            <a:tailEnd/>
          </a:ln>
        </p:spPr>
        <p:txBody>
          <a:bodyPr wrap="square">
            <a:spAutoFit/>
          </a:bodyPr>
          <a:lstStyle/>
          <a:p>
            <a:pPr marL="174625" marR="0" lvl="0" indent="-174625"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0" cap="none" spc="0" normalizeH="0" baseline="0" noProof="0" dirty="0">
                <a:ln>
                  <a:noFill/>
                </a:ln>
                <a:solidFill>
                  <a:schemeClr val="accent6"/>
                </a:solidFill>
                <a:effectLst/>
                <a:uLnTx/>
                <a:uFillTx/>
              </a:rPr>
              <a:t>Dedicated analyst team with experience in </a:t>
            </a:r>
            <a:r>
              <a:rPr lang="en-US" sz="1200" dirty="0">
                <a:solidFill>
                  <a:schemeClr val="accent6"/>
                </a:solidFill>
              </a:rPr>
              <a:t>various analytics </a:t>
            </a:r>
            <a:r>
              <a:rPr kumimoji="0" lang="en-US" sz="1200" b="0" i="0" u="none" strike="noStrike" kern="0" cap="none" spc="0" normalizeH="0" baseline="0" noProof="0" dirty="0">
                <a:ln>
                  <a:noFill/>
                </a:ln>
                <a:solidFill>
                  <a:schemeClr val="accent6"/>
                </a:solidFill>
                <a:effectLst/>
                <a:uLnTx/>
                <a:uFillTx/>
              </a:rPr>
              <a:t>projects</a:t>
            </a:r>
          </a:p>
          <a:p>
            <a:pPr marL="174625" marR="0" lvl="0" indent="-174625"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0" cap="none" spc="0" normalizeH="0" baseline="0" noProof="0" dirty="0">
                <a:ln>
                  <a:noFill/>
                </a:ln>
                <a:solidFill>
                  <a:schemeClr val="accent6"/>
                </a:solidFill>
                <a:effectLst/>
                <a:uLnTx/>
                <a:uFillTx/>
              </a:rPr>
              <a:t>Expertise in techniques such as data analysis, engineering, visualization, modelling, etc and analytics tools such as QlikView, SQL, Python, R, SPSS, SAS, etc.</a:t>
            </a:r>
          </a:p>
        </p:txBody>
      </p:sp>
      <p:sp>
        <p:nvSpPr>
          <p:cNvPr id="122" name="Rounded Rectangle 166">
            <a:extLst>
              <a:ext uri="{FF2B5EF4-FFF2-40B4-BE49-F238E27FC236}">
                <a16:creationId xmlns:a16="http://schemas.microsoft.com/office/drawing/2014/main" id="{4C13D456-4DBF-4676-B3A1-6AD40790481B}"/>
              </a:ext>
            </a:extLst>
          </p:cNvPr>
          <p:cNvSpPr/>
          <p:nvPr/>
        </p:nvSpPr>
        <p:spPr bwMode="auto">
          <a:xfrm>
            <a:off x="6839348" y="2982400"/>
            <a:ext cx="1920240" cy="371475"/>
          </a:xfrm>
          <a:prstGeom prst="roundRect">
            <a:avLst/>
          </a:prstGeom>
          <a:solidFill>
            <a:schemeClr val="accent6">
              <a:lumMod val="10000"/>
              <a:lumOff val="90000"/>
            </a:schemeClr>
          </a:solidFill>
          <a:ln w="25400" cap="flat" cmpd="sng" algn="ctr">
            <a:noFill/>
            <a:prstDash val="solid"/>
            <a:headEnd type="none" w="med" len="med"/>
            <a:tailEnd type="none" w="med" len="med"/>
          </a:ln>
          <a:effec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chemeClr val="accent6"/>
                </a:solidFill>
                <a:effectLst/>
                <a:uLnTx/>
                <a:uFillTx/>
                <a:latin typeface="+mj-lt"/>
                <a:ea typeface="+mn-ea"/>
                <a:cs typeface="Calibri" pitchFamily="34" charset="0"/>
              </a:rPr>
              <a:t>Project Manager</a:t>
            </a:r>
          </a:p>
        </p:txBody>
      </p:sp>
      <p:sp>
        <p:nvSpPr>
          <p:cNvPr id="123" name="Rounded Rectangle 167">
            <a:extLst>
              <a:ext uri="{FF2B5EF4-FFF2-40B4-BE49-F238E27FC236}">
                <a16:creationId xmlns:a16="http://schemas.microsoft.com/office/drawing/2014/main" id="{AB0FF729-9DB4-4964-9001-7757165201AF}"/>
              </a:ext>
            </a:extLst>
          </p:cNvPr>
          <p:cNvSpPr/>
          <p:nvPr/>
        </p:nvSpPr>
        <p:spPr bwMode="auto">
          <a:xfrm>
            <a:off x="6839348" y="4727634"/>
            <a:ext cx="1920240" cy="371475"/>
          </a:xfrm>
          <a:prstGeom prst="roundRect">
            <a:avLst/>
          </a:prstGeom>
          <a:solidFill>
            <a:schemeClr val="accent6">
              <a:lumMod val="10000"/>
              <a:lumOff val="90000"/>
            </a:schemeClr>
          </a:solidFill>
          <a:ln w="25400" cap="flat" cmpd="sng" algn="ctr">
            <a:noFill/>
            <a:prstDash val="solid"/>
            <a:headEnd type="none" w="med" len="med"/>
            <a:tailEnd type="none" w="med" len="med"/>
          </a:ln>
          <a:effec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chemeClr val="accent6"/>
                </a:solidFill>
                <a:effectLst/>
                <a:uLnTx/>
                <a:uFillTx/>
                <a:latin typeface="+mj-lt"/>
                <a:ea typeface="+mn-ea"/>
                <a:cs typeface="Calibri" pitchFamily="34" charset="0"/>
              </a:rPr>
              <a:t>Core Analyst Team</a:t>
            </a:r>
          </a:p>
        </p:txBody>
      </p:sp>
      <p:sp>
        <p:nvSpPr>
          <p:cNvPr id="126" name="Rectangle 18">
            <a:extLst>
              <a:ext uri="{FF2B5EF4-FFF2-40B4-BE49-F238E27FC236}">
                <a16:creationId xmlns:a16="http://schemas.microsoft.com/office/drawing/2014/main" id="{134312D9-D53A-4AAD-A315-37BE4630A96D}"/>
              </a:ext>
            </a:extLst>
          </p:cNvPr>
          <p:cNvSpPr>
            <a:spLocks noChangeArrowheads="1"/>
          </p:cNvSpPr>
          <p:nvPr/>
        </p:nvSpPr>
        <p:spPr bwMode="auto">
          <a:xfrm>
            <a:off x="935222" y="1481468"/>
            <a:ext cx="1783782"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6"/>
                </a:solidFill>
                <a:effectLst/>
                <a:uLnTx/>
                <a:uFillTx/>
              </a:rPr>
              <a:t>PROJECT SPONSORS </a:t>
            </a:r>
          </a:p>
        </p:txBody>
      </p:sp>
      <p:sp>
        <p:nvSpPr>
          <p:cNvPr id="127" name="Rectangle 18">
            <a:extLst>
              <a:ext uri="{FF2B5EF4-FFF2-40B4-BE49-F238E27FC236}">
                <a16:creationId xmlns:a16="http://schemas.microsoft.com/office/drawing/2014/main" id="{BC4D2F0F-AC0C-4613-A2EA-0ECB33C18348}"/>
              </a:ext>
            </a:extLst>
          </p:cNvPr>
          <p:cNvSpPr>
            <a:spLocks noChangeArrowheads="1"/>
          </p:cNvSpPr>
          <p:nvPr/>
        </p:nvSpPr>
        <p:spPr bwMode="auto">
          <a:xfrm>
            <a:off x="3986720" y="1481468"/>
            <a:ext cx="1783782"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6"/>
                </a:solidFill>
                <a:effectLst/>
                <a:uLnTx/>
                <a:uFillTx/>
              </a:rPr>
              <a:t>SENIOR MANAGEMENT</a:t>
            </a:r>
          </a:p>
        </p:txBody>
      </p:sp>
      <p:sp>
        <p:nvSpPr>
          <p:cNvPr id="128" name="TextBox 127">
            <a:extLst>
              <a:ext uri="{FF2B5EF4-FFF2-40B4-BE49-F238E27FC236}">
                <a16:creationId xmlns:a16="http://schemas.microsoft.com/office/drawing/2014/main" id="{29BBD941-E71E-4F83-8C76-72CDC13F731F}"/>
              </a:ext>
            </a:extLst>
          </p:cNvPr>
          <p:cNvSpPr txBox="1"/>
          <p:nvPr/>
        </p:nvSpPr>
        <p:spPr>
          <a:xfrm>
            <a:off x="6629009" y="805783"/>
            <a:ext cx="5392271" cy="252000"/>
          </a:xfrm>
          <a:prstGeom prst="rect">
            <a:avLst/>
          </a:prstGeom>
          <a:gradFill flip="none" rotWithShape="1">
            <a:gsLst>
              <a:gs pos="0">
                <a:srgbClr val="0070B2">
                  <a:shade val="30000"/>
                  <a:satMod val="115000"/>
                </a:srgbClr>
              </a:gs>
              <a:gs pos="50000">
                <a:srgbClr val="0070B2">
                  <a:shade val="67500"/>
                  <a:satMod val="115000"/>
                </a:srgbClr>
              </a:gs>
              <a:gs pos="100000">
                <a:srgbClr val="0070B2">
                  <a:shade val="100000"/>
                  <a:satMod val="115000"/>
                </a:srgbClr>
              </a:gs>
            </a:gsLst>
            <a:lin ang="2700000" scaled="1"/>
            <a:tileRect/>
          </a:gradFill>
          <a:ln w="25400" cap="flat" cmpd="sng" algn="ctr">
            <a:noFill/>
            <a:prstDash val="solid"/>
          </a:ln>
          <a:effectLst/>
        </p:spPr>
        <p:txBody>
          <a:bodyPr rtlCol="0" anchor="ctr"/>
          <a:lstStyle>
            <a:defPPr>
              <a:defRPr lang="de-DE"/>
            </a:defPPr>
            <a:lvl1pPr algn="ctr">
              <a:defRPr sz="16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chemeClr val="bg1"/>
                </a:solidFill>
                <a:effectLst/>
                <a:uLnTx/>
                <a:uFillTx/>
                <a:latin typeface="+mn-lt"/>
                <a:ea typeface="+mn-ea"/>
                <a:cs typeface="+mn-cs"/>
              </a:rPr>
              <a:t>Roles &amp; Responsibilities</a:t>
            </a:r>
          </a:p>
        </p:txBody>
      </p:sp>
      <p:pic>
        <p:nvPicPr>
          <p:cNvPr id="133" name="Picture 132">
            <a:extLst>
              <a:ext uri="{FF2B5EF4-FFF2-40B4-BE49-F238E27FC236}">
                <a16:creationId xmlns:a16="http://schemas.microsoft.com/office/drawing/2014/main" id="{64F61CAC-903D-49CA-908E-72227AC5787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7217" y="924821"/>
            <a:ext cx="457094" cy="457094"/>
          </a:xfrm>
          <a:prstGeom prst="rect">
            <a:avLst/>
          </a:prstGeom>
        </p:spPr>
      </p:pic>
      <p:cxnSp>
        <p:nvCxnSpPr>
          <p:cNvPr id="90" name="Straight Arrow Connector 89">
            <a:extLst>
              <a:ext uri="{FF2B5EF4-FFF2-40B4-BE49-F238E27FC236}">
                <a16:creationId xmlns:a16="http://schemas.microsoft.com/office/drawing/2014/main" id="{2CD1AB06-494B-4934-A7A2-CE9608855A99}"/>
              </a:ext>
            </a:extLst>
          </p:cNvPr>
          <p:cNvCxnSpPr>
            <a:cxnSpLocks/>
          </p:cNvCxnSpPr>
          <p:nvPr/>
        </p:nvCxnSpPr>
        <p:spPr>
          <a:xfrm flipH="1">
            <a:off x="2384348" y="3152740"/>
            <a:ext cx="2275974" cy="0"/>
          </a:xfrm>
          <a:prstGeom prst="straightConnector1">
            <a:avLst/>
          </a:prstGeom>
          <a:noFill/>
          <a:ln w="9525" cap="flat" cmpd="sng" algn="ctr">
            <a:solidFill>
              <a:schemeClr val="tx1"/>
            </a:solidFill>
            <a:prstDash val="solid"/>
            <a:headEnd type="triangle"/>
            <a:tailEnd type="triangle"/>
          </a:ln>
          <a:effectLst/>
        </p:spPr>
      </p:cxnSp>
      <p:cxnSp>
        <p:nvCxnSpPr>
          <p:cNvPr id="91" name="Straight Arrow Connector 90">
            <a:extLst>
              <a:ext uri="{FF2B5EF4-FFF2-40B4-BE49-F238E27FC236}">
                <a16:creationId xmlns:a16="http://schemas.microsoft.com/office/drawing/2014/main" id="{05EC60BF-D61A-4291-B405-347F900146F8}"/>
              </a:ext>
            </a:extLst>
          </p:cNvPr>
          <p:cNvCxnSpPr>
            <a:cxnSpLocks/>
          </p:cNvCxnSpPr>
          <p:nvPr/>
        </p:nvCxnSpPr>
        <p:spPr>
          <a:xfrm flipH="1">
            <a:off x="2408635" y="3503351"/>
            <a:ext cx="2231860" cy="857864"/>
          </a:xfrm>
          <a:prstGeom prst="straightConnector1">
            <a:avLst/>
          </a:prstGeom>
          <a:noFill/>
          <a:ln w="9525" cap="flat" cmpd="sng" algn="ctr">
            <a:solidFill>
              <a:schemeClr val="tx1"/>
            </a:solidFill>
            <a:prstDash val="dash"/>
            <a:headEnd type="triangle"/>
            <a:tailEnd type="triangle"/>
          </a:ln>
          <a:effectLst/>
        </p:spPr>
      </p:cxnSp>
      <p:sp>
        <p:nvSpPr>
          <p:cNvPr id="92" name="TextBox 44">
            <a:extLst>
              <a:ext uri="{FF2B5EF4-FFF2-40B4-BE49-F238E27FC236}">
                <a16:creationId xmlns:a16="http://schemas.microsoft.com/office/drawing/2014/main" id="{B062D30F-54EF-4435-8994-BFD8C34703F7}"/>
              </a:ext>
            </a:extLst>
          </p:cNvPr>
          <p:cNvSpPr txBox="1">
            <a:spLocks noChangeArrowheads="1"/>
          </p:cNvSpPr>
          <p:nvPr/>
        </p:nvSpPr>
        <p:spPr bwMode="auto">
          <a:xfrm>
            <a:off x="8783777" y="1151176"/>
            <a:ext cx="3017520" cy="1200329"/>
          </a:xfrm>
          <a:prstGeom prst="rect">
            <a:avLst/>
          </a:prstGeom>
          <a:noFill/>
          <a:ln w="6350">
            <a:solidFill>
              <a:schemeClr val="accent6">
                <a:lumMod val="10000"/>
                <a:lumOff val="90000"/>
              </a:schemeClr>
            </a:solidFill>
            <a:miter lim="800000"/>
            <a:headEnd/>
            <a:tailEnd/>
          </a:ln>
        </p:spPr>
        <p:txBody>
          <a:bodyPr wrap="square">
            <a:spAutoFit/>
          </a:bodyPr>
          <a:lstStyle/>
          <a:p>
            <a:pPr marL="174625" lvl="0" indent="-174625">
              <a:buFont typeface="Wingdings" panose="05000000000000000000" pitchFamily="2" charset="2"/>
              <a:buChar char="Ø"/>
              <a:defRPr/>
            </a:pPr>
            <a:r>
              <a:rPr lang="en-US" sz="1200" kern="0" dirty="0">
                <a:solidFill>
                  <a:schemeClr val="accent6"/>
                </a:solidFill>
              </a:rPr>
              <a:t>Target &amp; Track Business Priorities using Monthly Business Review meetings (MBR’s) &amp; Quarterly Business Review meetings (QBR)</a:t>
            </a:r>
          </a:p>
          <a:p>
            <a:pPr marL="174625" indent="-174625">
              <a:buFont typeface="Wingdings" panose="05000000000000000000" pitchFamily="2" charset="2"/>
              <a:buChar char="Ø"/>
              <a:defRPr/>
            </a:pPr>
            <a:r>
              <a:rPr lang="en-US" sz="1200" kern="0" dirty="0">
                <a:solidFill>
                  <a:schemeClr val="accent6"/>
                </a:solidFill>
              </a:rPr>
              <a:t>Acts as an escalation point to get things done faster</a:t>
            </a:r>
          </a:p>
        </p:txBody>
      </p:sp>
      <p:sp>
        <p:nvSpPr>
          <p:cNvPr id="93" name="Rounded Rectangle 166">
            <a:extLst>
              <a:ext uri="{FF2B5EF4-FFF2-40B4-BE49-F238E27FC236}">
                <a16:creationId xmlns:a16="http://schemas.microsoft.com/office/drawing/2014/main" id="{F06C8F42-CD0F-44E6-A73A-8ED124008103}"/>
              </a:ext>
            </a:extLst>
          </p:cNvPr>
          <p:cNvSpPr/>
          <p:nvPr/>
        </p:nvSpPr>
        <p:spPr bwMode="auto">
          <a:xfrm>
            <a:off x="6844604" y="1474168"/>
            <a:ext cx="1920240" cy="371475"/>
          </a:xfrm>
          <a:prstGeom prst="roundRect">
            <a:avLst/>
          </a:prstGeom>
          <a:solidFill>
            <a:schemeClr val="accent6">
              <a:lumMod val="10000"/>
              <a:lumOff val="90000"/>
            </a:schemeClr>
          </a:solidFill>
          <a:ln w="25400" cap="flat" cmpd="sng" algn="ctr">
            <a:noFill/>
            <a:prstDash val="solid"/>
            <a:headEnd type="none" w="med" len="med"/>
            <a:tailEnd type="none" w="med" len="med"/>
          </a:ln>
          <a:effec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chemeClr val="accent6"/>
                </a:solidFill>
                <a:effectLst/>
                <a:uLnTx/>
                <a:uFillTx/>
                <a:latin typeface="+mj-lt"/>
                <a:ea typeface="+mn-ea"/>
                <a:cs typeface="Calibri" pitchFamily="34" charset="0"/>
              </a:rPr>
              <a:t>Senior Management</a:t>
            </a:r>
          </a:p>
        </p:txBody>
      </p:sp>
      <p:sp>
        <p:nvSpPr>
          <p:cNvPr id="48" name="Rectangle 16">
            <a:extLst>
              <a:ext uri="{FF2B5EF4-FFF2-40B4-BE49-F238E27FC236}">
                <a16:creationId xmlns:a16="http://schemas.microsoft.com/office/drawing/2014/main" id="{6D3BE62B-1E68-4B35-BA36-2AB79ACC4032}"/>
              </a:ext>
            </a:extLst>
          </p:cNvPr>
          <p:cNvSpPr>
            <a:spLocks noChangeArrowheads="1"/>
          </p:cNvSpPr>
          <p:nvPr/>
        </p:nvSpPr>
        <p:spPr bwMode="auto">
          <a:xfrm>
            <a:off x="637217" y="4986548"/>
            <a:ext cx="564706" cy="369332"/>
          </a:xfrm>
          <a:prstGeom prst="rect">
            <a:avLst/>
          </a:prstGeom>
          <a:noFill/>
          <a:ln w="9525">
            <a:noFill/>
            <a:miter lim="800000"/>
            <a:headEnd/>
            <a:tailEnd/>
          </a:ln>
        </p:spPr>
        <p:txBody>
          <a:bodyPr wrap="none" lIns="0" tIns="0" rIns="0" bIns="0">
            <a:spAutoFit/>
          </a:bodyPr>
          <a:lstStyle/>
          <a:p>
            <a:pPr algn="ctr"/>
            <a:r>
              <a:rPr lang="en-US" sz="1200" b="1" dirty="0">
                <a:solidFill>
                  <a:schemeClr val="accent6"/>
                </a:solidFill>
                <a:ea typeface="Times New Roman" pitchFamily="18" charset="0"/>
                <a:cs typeface="Calibri" pitchFamily="34" charset="0"/>
              </a:rPr>
              <a:t>Foundry </a:t>
            </a:r>
          </a:p>
          <a:p>
            <a:pPr algn="ctr"/>
            <a:r>
              <a:rPr lang="en-US" sz="1200" b="1" dirty="0">
                <a:solidFill>
                  <a:schemeClr val="accent6"/>
                </a:solidFill>
                <a:ea typeface="Times New Roman" pitchFamily="18" charset="0"/>
                <a:cs typeface="Calibri" pitchFamily="34" charset="0"/>
              </a:rPr>
              <a:t>Team</a:t>
            </a:r>
            <a:endParaRPr lang="en-US" sz="1200" dirty="0">
              <a:solidFill>
                <a:schemeClr val="accent6"/>
              </a:solidFill>
              <a:ea typeface="Times New Roman" pitchFamily="18" charset="0"/>
              <a:cs typeface="Calibri" pitchFamily="34" charset="0"/>
            </a:endParaRPr>
          </a:p>
        </p:txBody>
      </p:sp>
      <p:pic>
        <p:nvPicPr>
          <p:cNvPr id="49" name="Picture 48">
            <a:extLst>
              <a:ext uri="{FF2B5EF4-FFF2-40B4-BE49-F238E27FC236}">
                <a16:creationId xmlns:a16="http://schemas.microsoft.com/office/drawing/2014/main" id="{8A09A900-2EC2-448F-B7AC-0C16B3B47EB0}"/>
              </a:ext>
            </a:extLst>
          </p:cNvPr>
          <p:cNvPicPr>
            <a:picLocks noChangeAspect="1"/>
          </p:cNvPicPr>
          <p:nvPr/>
        </p:nvPicPr>
        <p:blipFill>
          <a:blip r:embed="rId11">
            <a:grayscl/>
          </a:blip>
          <a:stretch>
            <a:fillRect/>
          </a:stretch>
        </p:blipFill>
        <p:spPr>
          <a:xfrm>
            <a:off x="596332" y="4475219"/>
            <a:ext cx="640080" cy="427116"/>
          </a:xfrm>
          <a:prstGeom prst="rect">
            <a:avLst/>
          </a:prstGeom>
        </p:spPr>
      </p:pic>
      <p:sp>
        <p:nvSpPr>
          <p:cNvPr id="50" name="Rectangle 16">
            <a:extLst>
              <a:ext uri="{FF2B5EF4-FFF2-40B4-BE49-F238E27FC236}">
                <a16:creationId xmlns:a16="http://schemas.microsoft.com/office/drawing/2014/main" id="{BCABA11F-F237-4872-8AFE-752159A18579}"/>
              </a:ext>
            </a:extLst>
          </p:cNvPr>
          <p:cNvSpPr>
            <a:spLocks noChangeArrowheads="1"/>
          </p:cNvSpPr>
          <p:nvPr/>
        </p:nvSpPr>
        <p:spPr bwMode="auto">
          <a:xfrm>
            <a:off x="2566673" y="4973910"/>
            <a:ext cx="459357" cy="369332"/>
          </a:xfrm>
          <a:prstGeom prst="rect">
            <a:avLst/>
          </a:prstGeom>
          <a:noFill/>
          <a:ln w="9525">
            <a:noFill/>
            <a:miter lim="800000"/>
            <a:headEnd/>
            <a:tailEnd/>
          </a:ln>
        </p:spPr>
        <p:txBody>
          <a:bodyPr wrap="none" lIns="0" tIns="0" rIns="0" bIns="0">
            <a:spAutoFit/>
          </a:bodyPr>
          <a:lstStyle/>
          <a:p>
            <a:pPr algn="ctr"/>
            <a:r>
              <a:rPr lang="en-US" sz="1200" b="1" dirty="0">
                <a:solidFill>
                  <a:schemeClr val="accent6"/>
                </a:solidFill>
                <a:ea typeface="Times New Roman" pitchFamily="18" charset="0"/>
                <a:cs typeface="Calibri" pitchFamily="34" charset="0"/>
              </a:rPr>
              <a:t>Turkey </a:t>
            </a:r>
          </a:p>
          <a:p>
            <a:pPr algn="ctr"/>
            <a:r>
              <a:rPr lang="en-US" sz="1200" b="1" dirty="0">
                <a:solidFill>
                  <a:schemeClr val="accent6"/>
                </a:solidFill>
                <a:ea typeface="Times New Roman" pitchFamily="18" charset="0"/>
                <a:cs typeface="Calibri" pitchFamily="34" charset="0"/>
              </a:rPr>
              <a:t>Team</a:t>
            </a:r>
            <a:endParaRPr lang="en-US" sz="1200" dirty="0">
              <a:solidFill>
                <a:schemeClr val="accent6"/>
              </a:solidFill>
              <a:ea typeface="Times New Roman" pitchFamily="18" charset="0"/>
              <a:cs typeface="Calibri" pitchFamily="34" charset="0"/>
            </a:endParaRPr>
          </a:p>
        </p:txBody>
      </p:sp>
      <p:pic>
        <p:nvPicPr>
          <p:cNvPr id="51" name="Picture 50">
            <a:extLst>
              <a:ext uri="{FF2B5EF4-FFF2-40B4-BE49-F238E27FC236}">
                <a16:creationId xmlns:a16="http://schemas.microsoft.com/office/drawing/2014/main" id="{FD860B8A-5C71-417D-88A2-71DBBDF573E8}"/>
              </a:ext>
            </a:extLst>
          </p:cNvPr>
          <p:cNvPicPr>
            <a:picLocks noChangeAspect="1"/>
          </p:cNvPicPr>
          <p:nvPr/>
        </p:nvPicPr>
        <p:blipFill>
          <a:blip r:embed="rId11">
            <a:grayscl/>
          </a:blip>
          <a:stretch>
            <a:fillRect/>
          </a:stretch>
        </p:blipFill>
        <p:spPr>
          <a:xfrm>
            <a:off x="2473114" y="4462581"/>
            <a:ext cx="640080" cy="427116"/>
          </a:xfrm>
          <a:prstGeom prst="rect">
            <a:avLst/>
          </a:prstGeom>
        </p:spPr>
      </p:pic>
    </p:spTree>
    <p:extLst>
      <p:ext uri="{BB962C8B-B14F-4D97-AF65-F5344CB8AC3E}">
        <p14:creationId xmlns:p14="http://schemas.microsoft.com/office/powerpoint/2010/main" val="1217669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42403-3148-4665-B9FC-8891B406944E}"/>
              </a:ext>
            </a:extLst>
          </p:cNvPr>
          <p:cNvSpPr>
            <a:spLocks noGrp="1"/>
          </p:cNvSpPr>
          <p:nvPr>
            <p:ph sz="quarter" idx="10"/>
          </p:nvPr>
        </p:nvSpPr>
        <p:spPr>
          <a:xfrm>
            <a:off x="1215242" y="2362200"/>
            <a:ext cx="9761517" cy="914400"/>
          </a:xfrm>
        </p:spPr>
        <p:txBody>
          <a:bodyPr/>
          <a:lstStyle/>
          <a:p>
            <a:r>
              <a:rPr lang="en-US" dirty="0"/>
              <a:t>Case Studies</a:t>
            </a:r>
          </a:p>
        </p:txBody>
      </p:sp>
    </p:spTree>
    <p:extLst>
      <p:ext uri="{BB962C8B-B14F-4D97-AF65-F5344CB8AC3E}">
        <p14:creationId xmlns:p14="http://schemas.microsoft.com/office/powerpoint/2010/main" val="3357792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extBox 261">
            <a:extLst>
              <a:ext uri="{FF2B5EF4-FFF2-40B4-BE49-F238E27FC236}">
                <a16:creationId xmlns:a16="http://schemas.microsoft.com/office/drawing/2014/main" id="{6D74466B-4047-436E-B6D4-11E1840C28C7}"/>
              </a:ext>
            </a:extLst>
          </p:cNvPr>
          <p:cNvSpPr txBox="1"/>
          <p:nvPr/>
        </p:nvSpPr>
        <p:spPr>
          <a:xfrm>
            <a:off x="7907627" y="3138173"/>
            <a:ext cx="4213435" cy="3693319"/>
          </a:xfrm>
          <a:prstGeom prst="rect">
            <a:avLst/>
          </a:prstGeom>
          <a:noFill/>
          <a:ln>
            <a:solidFill>
              <a:schemeClr val="bg2">
                <a:lumMod val="75000"/>
              </a:schemeClr>
            </a:solidFill>
            <a:prstDash val="dash"/>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59" name="Title 1">
            <a:extLst>
              <a:ext uri="{FF2B5EF4-FFF2-40B4-BE49-F238E27FC236}">
                <a16:creationId xmlns:a16="http://schemas.microsoft.com/office/drawing/2014/main" id="{D1E3FDF8-E376-48D7-9EB4-60701844B63D}"/>
              </a:ext>
            </a:extLst>
          </p:cNvPr>
          <p:cNvSpPr>
            <a:spLocks noGrp="1"/>
          </p:cNvSpPr>
          <p:nvPr>
            <p:ph type="title"/>
          </p:nvPr>
        </p:nvSpPr>
        <p:spPr>
          <a:xfrm>
            <a:off x="535002" y="58925"/>
            <a:ext cx="11342963" cy="408349"/>
          </a:xfrm>
        </p:spPr>
        <p:txBody>
          <a:bodyPr/>
          <a:lstStyle/>
          <a:p>
            <a:r>
              <a:rPr lang="en-IN" dirty="0"/>
              <a:t>To Integrate Data &amp; Identify profitable locations for cooler placement</a:t>
            </a:r>
            <a:endParaRPr lang="en-GB" dirty="0"/>
          </a:p>
        </p:txBody>
      </p:sp>
      <p:sp>
        <p:nvSpPr>
          <p:cNvPr id="160" name="Rectangle 159">
            <a:extLst>
              <a:ext uri="{FF2B5EF4-FFF2-40B4-BE49-F238E27FC236}">
                <a16:creationId xmlns:a16="http://schemas.microsoft.com/office/drawing/2014/main" id="{67A00F65-9E2F-475A-A601-D96DA9A6209F}"/>
              </a:ext>
            </a:extLst>
          </p:cNvPr>
          <p:cNvSpPr/>
          <p:nvPr/>
        </p:nvSpPr>
        <p:spPr>
          <a:xfrm>
            <a:off x="-3" y="631878"/>
            <a:ext cx="12192003" cy="20774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1" name="Rectangle 160">
            <a:extLst>
              <a:ext uri="{FF2B5EF4-FFF2-40B4-BE49-F238E27FC236}">
                <a16:creationId xmlns:a16="http://schemas.microsoft.com/office/drawing/2014/main" id="{550876AA-CC44-44DC-A8A3-723112419618}"/>
              </a:ext>
            </a:extLst>
          </p:cNvPr>
          <p:cNvSpPr/>
          <p:nvPr/>
        </p:nvSpPr>
        <p:spPr>
          <a:xfrm>
            <a:off x="175283" y="610227"/>
            <a:ext cx="11983879" cy="364874"/>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sz="1600" b="1" dirty="0">
                <a:solidFill>
                  <a:srgbClr val="44546A"/>
                </a:solidFill>
              </a:rPr>
              <a:t>The Problem: </a:t>
            </a:r>
            <a:r>
              <a:rPr lang="en-US" sz="1400" dirty="0">
                <a:solidFill>
                  <a:srgbClr val="44546A"/>
                </a:solidFill>
              </a:rPr>
              <a:t>Global Beverage Company wanted to build a single source of truth to optimize product placements &amp; understand sales drivers at retail outlets</a:t>
            </a:r>
            <a:endParaRPr lang="en-US" sz="1200" dirty="0">
              <a:solidFill>
                <a:srgbClr val="44546A"/>
              </a:solidFill>
            </a:endParaRPr>
          </a:p>
        </p:txBody>
      </p:sp>
      <p:grpSp>
        <p:nvGrpSpPr>
          <p:cNvPr id="162" name="Group 161">
            <a:extLst>
              <a:ext uri="{FF2B5EF4-FFF2-40B4-BE49-F238E27FC236}">
                <a16:creationId xmlns:a16="http://schemas.microsoft.com/office/drawing/2014/main" id="{65FEF7EE-C4FD-49F6-B41B-7270B283023B}"/>
              </a:ext>
            </a:extLst>
          </p:cNvPr>
          <p:cNvGrpSpPr/>
          <p:nvPr/>
        </p:nvGrpSpPr>
        <p:grpSpPr>
          <a:xfrm>
            <a:off x="185846" y="984245"/>
            <a:ext cx="11935216" cy="2247671"/>
            <a:chOff x="194386" y="1842298"/>
            <a:chExt cx="11935216" cy="2247671"/>
          </a:xfrm>
        </p:grpSpPr>
        <p:sp>
          <p:nvSpPr>
            <p:cNvPr id="163" name="Rectangle 162">
              <a:extLst>
                <a:ext uri="{FF2B5EF4-FFF2-40B4-BE49-F238E27FC236}">
                  <a16:creationId xmlns:a16="http://schemas.microsoft.com/office/drawing/2014/main" id="{E34FC7B9-F1E2-4158-B571-FCF1BB70FCCB}"/>
                </a:ext>
              </a:extLst>
            </p:cNvPr>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164" name="Rectangle 163">
              <a:extLst>
                <a:ext uri="{FF2B5EF4-FFF2-40B4-BE49-F238E27FC236}">
                  <a16:creationId xmlns:a16="http://schemas.microsoft.com/office/drawing/2014/main" id="{C847DCBC-C3B3-4CDF-8AD7-A63F0B9ED12F}"/>
                </a:ext>
              </a:extLst>
            </p:cNvPr>
            <p:cNvSpPr/>
            <p:nvPr/>
          </p:nvSpPr>
          <p:spPr>
            <a:xfrm>
              <a:off x="260343" y="1854083"/>
              <a:ext cx="3584448" cy="1666085"/>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5" name="Rectangle 164">
              <a:extLst>
                <a:ext uri="{FF2B5EF4-FFF2-40B4-BE49-F238E27FC236}">
                  <a16:creationId xmlns:a16="http://schemas.microsoft.com/office/drawing/2014/main" id="{689AD408-A80E-41E7-B2CD-CE8A3D31B7E1}"/>
                </a:ext>
              </a:extLst>
            </p:cNvPr>
            <p:cNvSpPr/>
            <p:nvPr/>
          </p:nvSpPr>
          <p:spPr>
            <a:xfrm>
              <a:off x="194386" y="2133643"/>
              <a:ext cx="3754020" cy="1367747"/>
            </a:xfrm>
            <a:prstGeom prst="rect">
              <a:avLst/>
            </a:prstGeom>
          </p:spPr>
          <p:txBody>
            <a:bodyPr wrap="square">
              <a:spAutoFit/>
            </a:bodyPr>
            <a:lstStyle/>
            <a:p>
              <a:pPr marL="285750" indent="-285750">
                <a:lnSpc>
                  <a:spcPct val="120000"/>
                </a:lnSpc>
                <a:buFont typeface="Arial" panose="020B0604020202020204" pitchFamily="34" charset="0"/>
                <a:buChar char="•"/>
              </a:pPr>
              <a:r>
                <a:rPr lang="en-US" sz="1400" dirty="0">
                  <a:solidFill>
                    <a:prstClr val="black"/>
                  </a:solidFill>
                  <a:cs typeface="Arial" panose="020B0604020202020204" pitchFamily="34" charset="0"/>
                </a:rPr>
                <a:t>Disparate data sources across databases</a:t>
              </a:r>
            </a:p>
            <a:p>
              <a:pPr marL="285750" indent="-285750">
                <a:lnSpc>
                  <a:spcPct val="120000"/>
                </a:lnSpc>
                <a:buFont typeface="Arial" panose="020B0604020202020204" pitchFamily="34" charset="0"/>
                <a:buChar char="•"/>
              </a:pPr>
              <a:r>
                <a:rPr lang="en-US" sz="1400" dirty="0">
                  <a:solidFill>
                    <a:prstClr val="black"/>
                  </a:solidFill>
                  <a:cs typeface="Arial" panose="020B0604020202020204" pitchFamily="34" charset="0"/>
                </a:rPr>
                <a:t>Product placements driven by human judgement &amp; individual data sources</a:t>
              </a:r>
            </a:p>
            <a:p>
              <a:pPr marL="285750" indent="-285750">
                <a:lnSpc>
                  <a:spcPct val="120000"/>
                </a:lnSpc>
                <a:buFont typeface="Arial" panose="020B0604020202020204" pitchFamily="34" charset="0"/>
                <a:buChar char="•"/>
              </a:pPr>
              <a:r>
                <a:rPr lang="en-US" sz="1400" dirty="0">
                  <a:solidFill>
                    <a:prstClr val="black"/>
                  </a:solidFill>
                  <a:ea typeface="Verdana" panose="020B0604030504040204" pitchFamily="34" charset="0"/>
                  <a:cs typeface="Arial" panose="020B0604020202020204" pitchFamily="34" charset="0"/>
                </a:rPr>
                <a:t>No data driven approach for measuring profitability of existing model</a:t>
              </a:r>
            </a:p>
          </p:txBody>
        </p:sp>
        <p:sp>
          <p:nvSpPr>
            <p:cNvPr id="166" name="Rectangle 165">
              <a:extLst>
                <a:ext uri="{FF2B5EF4-FFF2-40B4-BE49-F238E27FC236}">
                  <a16:creationId xmlns:a16="http://schemas.microsoft.com/office/drawing/2014/main" id="{B562200F-610B-4A15-850A-94B1BE57489B}"/>
                </a:ext>
              </a:extLst>
            </p:cNvPr>
            <p:cNvSpPr/>
            <p:nvPr/>
          </p:nvSpPr>
          <p:spPr>
            <a:xfrm>
              <a:off x="270586" y="1842298"/>
              <a:ext cx="2534636" cy="338554"/>
            </a:xfrm>
            <a:prstGeom prst="rect">
              <a:avLst/>
            </a:prstGeom>
          </p:spPr>
          <p:txBody>
            <a:bodyPr wrap="square">
              <a:spAutoFit/>
            </a:bodyPr>
            <a:lstStyle/>
            <a:p>
              <a:r>
                <a:rPr lang="en-US" sz="1600" b="1" dirty="0">
                  <a:solidFill>
                    <a:srgbClr val="44546A"/>
                  </a:solidFill>
                </a:rPr>
                <a:t>The “Before” State</a:t>
              </a:r>
            </a:p>
          </p:txBody>
        </p:sp>
        <p:sp>
          <p:nvSpPr>
            <p:cNvPr id="167" name="Rectangle 166">
              <a:extLst>
                <a:ext uri="{FF2B5EF4-FFF2-40B4-BE49-F238E27FC236}">
                  <a16:creationId xmlns:a16="http://schemas.microsoft.com/office/drawing/2014/main" id="{47737D39-ED93-4D87-B68C-1F092DA75BAB}"/>
                </a:ext>
              </a:extLst>
            </p:cNvPr>
            <p:cNvSpPr/>
            <p:nvPr/>
          </p:nvSpPr>
          <p:spPr>
            <a:xfrm>
              <a:off x="8301385" y="1854084"/>
              <a:ext cx="3757312" cy="1653264"/>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168" name="Rectangle 167">
              <a:extLst>
                <a:ext uri="{FF2B5EF4-FFF2-40B4-BE49-F238E27FC236}">
                  <a16:creationId xmlns:a16="http://schemas.microsoft.com/office/drawing/2014/main" id="{984EBD27-5E90-4B49-8A14-D70FDAA05AE0}"/>
                </a:ext>
              </a:extLst>
            </p:cNvPr>
            <p:cNvSpPr/>
            <p:nvPr/>
          </p:nvSpPr>
          <p:spPr>
            <a:xfrm>
              <a:off x="8259011" y="2197143"/>
              <a:ext cx="3870591" cy="1892826"/>
            </a:xfrm>
            <a:prstGeom prst="rect">
              <a:avLst/>
            </a:prstGeom>
          </p:spPr>
          <p:txBody>
            <a:bodyPr wrap="square">
              <a:spAutoFit/>
            </a:bodyPr>
            <a:lstStyle/>
            <a:p>
              <a:pPr marL="171414" indent="-171414" defTabSz="914196" fontAlgn="base">
                <a:spcBef>
                  <a:spcPts val="600"/>
                </a:spcBef>
                <a:spcAft>
                  <a:spcPct val="0"/>
                </a:spcAft>
                <a:buClr>
                  <a:prstClr val="black"/>
                </a:buClr>
                <a:buFont typeface="Arial" panose="020B0604020202020204" pitchFamily="34" charset="0"/>
                <a:buChar char="•"/>
              </a:pPr>
              <a:r>
                <a:rPr lang="en-IN" sz="1400" dirty="0">
                  <a:solidFill>
                    <a:srgbClr val="000000"/>
                  </a:solidFill>
                </a:rPr>
                <a:t>Automated </a:t>
              </a:r>
              <a:r>
                <a:rPr lang="en-IN" sz="1400" b="1" dirty="0">
                  <a:solidFill>
                    <a:srgbClr val="000000"/>
                  </a:solidFill>
                </a:rPr>
                <a:t>real-time business intelligence</a:t>
              </a:r>
              <a:r>
                <a:rPr lang="en-IN" sz="1400" dirty="0">
                  <a:solidFill>
                    <a:srgbClr val="000000"/>
                  </a:solidFill>
                </a:rPr>
                <a:t> </a:t>
              </a:r>
              <a:r>
                <a:rPr lang="en-IN" sz="1400" b="1" dirty="0">
                  <a:solidFill>
                    <a:srgbClr val="000000"/>
                  </a:solidFill>
                </a:rPr>
                <a:t>application</a:t>
              </a:r>
              <a:r>
                <a:rPr lang="en-IN" sz="1400" dirty="0">
                  <a:solidFill>
                    <a:srgbClr val="000000"/>
                  </a:solidFill>
                </a:rPr>
                <a:t> to view sales performance &amp; predict locations to place coolers</a:t>
              </a:r>
            </a:p>
            <a:p>
              <a:pPr marL="171414" indent="-171414" defTabSz="914196" fontAlgn="base">
                <a:spcBef>
                  <a:spcPts val="600"/>
                </a:spcBef>
                <a:spcAft>
                  <a:spcPct val="0"/>
                </a:spcAft>
                <a:buClr>
                  <a:prstClr val="black"/>
                </a:buClr>
                <a:buFont typeface="Arial" panose="020B0604020202020204" pitchFamily="34" charset="0"/>
                <a:buChar char="•"/>
              </a:pPr>
              <a:r>
                <a:rPr lang="en-GB" sz="1400" b="1" dirty="0">
                  <a:solidFill>
                    <a:srgbClr val="000000"/>
                  </a:solidFill>
                </a:rPr>
                <a:t>Scenario analysis map</a:t>
              </a:r>
              <a:r>
                <a:rPr lang="en-GB" sz="1400" dirty="0">
                  <a:solidFill>
                    <a:srgbClr val="000000"/>
                  </a:solidFill>
                </a:rPr>
                <a:t> to generate scenarios &amp; measure profitability</a:t>
              </a:r>
              <a:endParaRPr lang="en-US" sz="1400" dirty="0">
                <a:solidFill>
                  <a:srgbClr val="000000"/>
                </a:solidFill>
              </a:endParaRPr>
            </a:p>
            <a:p>
              <a:pPr marL="285750" indent="-285750">
                <a:buFont typeface="Arial" panose="020B0604020202020204" pitchFamily="34" charset="0"/>
                <a:buChar char="•"/>
              </a:pPr>
              <a:endParaRPr lang="en-US" sz="1400" dirty="0">
                <a:solidFill>
                  <a:prstClr val="black"/>
                </a:solidFill>
                <a:ea typeface="Verdana" panose="020B0604030504040204" pitchFamily="34" charset="0"/>
                <a:cs typeface="Verdana" panose="020B0604030504040204" pitchFamily="34" charset="0"/>
              </a:endParaRPr>
            </a:p>
            <a:p>
              <a:pPr marL="285750" indent="-285750">
                <a:buFont typeface="Arial" panose="020B0604020202020204" pitchFamily="34" charset="0"/>
                <a:buChar char="•"/>
              </a:pPr>
              <a:endParaRPr lang="en-US" sz="1400" dirty="0">
                <a:solidFill>
                  <a:prstClr val="black"/>
                </a:solidFill>
                <a:ea typeface="Verdana" panose="020B0604030504040204" pitchFamily="34" charset="0"/>
                <a:cs typeface="Verdana" panose="020B0604030504040204" pitchFamily="34" charset="0"/>
              </a:endParaRPr>
            </a:p>
            <a:p>
              <a:endParaRPr lang="en-US" sz="1400" b="1" dirty="0">
                <a:solidFill>
                  <a:prstClr val="black"/>
                </a:solidFill>
                <a:ea typeface="Verdana" panose="020B0604030504040204" pitchFamily="34" charset="0"/>
                <a:cs typeface="Verdana" panose="020B0604030504040204" pitchFamily="34" charset="0"/>
              </a:endParaRPr>
            </a:p>
          </p:txBody>
        </p:sp>
        <p:sp>
          <p:nvSpPr>
            <p:cNvPr id="169" name="Rectangle 168">
              <a:extLst>
                <a:ext uri="{FF2B5EF4-FFF2-40B4-BE49-F238E27FC236}">
                  <a16:creationId xmlns:a16="http://schemas.microsoft.com/office/drawing/2014/main" id="{9DA416D8-F2B5-4C27-9AB1-87A710E2C56B}"/>
                </a:ext>
              </a:extLst>
            </p:cNvPr>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170" name="Rectangle 169">
              <a:extLst>
                <a:ext uri="{FF2B5EF4-FFF2-40B4-BE49-F238E27FC236}">
                  <a16:creationId xmlns:a16="http://schemas.microsoft.com/office/drawing/2014/main" id="{DA3C52D5-3577-4D20-B60C-75AAA45C45CF}"/>
                </a:ext>
              </a:extLst>
            </p:cNvPr>
            <p:cNvSpPr/>
            <p:nvPr/>
          </p:nvSpPr>
          <p:spPr>
            <a:xfrm>
              <a:off x="4280864" y="1854083"/>
              <a:ext cx="3584448" cy="1633753"/>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1" name="Rectangle 170">
              <a:extLst>
                <a:ext uri="{FF2B5EF4-FFF2-40B4-BE49-F238E27FC236}">
                  <a16:creationId xmlns:a16="http://schemas.microsoft.com/office/drawing/2014/main" id="{78A75E93-4562-403C-B5E5-081E35F1EF05}"/>
                </a:ext>
              </a:extLst>
            </p:cNvPr>
            <p:cNvSpPr/>
            <p:nvPr/>
          </p:nvSpPr>
          <p:spPr>
            <a:xfrm>
              <a:off x="4264822" y="2133643"/>
              <a:ext cx="3687998" cy="1367747"/>
            </a:xfrm>
            <a:prstGeom prst="rect">
              <a:avLst/>
            </a:prstGeom>
          </p:spPr>
          <p:txBody>
            <a:bodyPr wrap="square">
              <a:spAutoFit/>
            </a:bodyPr>
            <a:lstStyle/>
            <a:p>
              <a:pPr marL="285750" indent="-285750">
                <a:lnSpc>
                  <a:spcPct val="120000"/>
                </a:lnSpc>
                <a:buFont typeface="Arial" panose="020B0604020202020204" pitchFamily="34" charset="0"/>
                <a:buChar char="•"/>
              </a:pPr>
              <a:r>
                <a:rPr lang="en-US" sz="1400" dirty="0">
                  <a:solidFill>
                    <a:prstClr val="black"/>
                  </a:solidFill>
                  <a:ea typeface="Verdana" panose="020B0604030504040204" pitchFamily="34" charset="0"/>
                  <a:cs typeface="Verdana" panose="020B0604030504040204" pitchFamily="34" charset="0"/>
                </a:rPr>
                <a:t>To integrate data &amp; </a:t>
              </a:r>
              <a:r>
                <a:rPr lang="en-US" sz="1400" b="1" dirty="0">
                  <a:solidFill>
                    <a:prstClr val="black"/>
                  </a:solidFill>
                  <a:ea typeface="Verdana" panose="020B0604030504040204" pitchFamily="34" charset="0"/>
                  <a:cs typeface="Verdana" panose="020B0604030504040204" pitchFamily="34" charset="0"/>
                </a:rPr>
                <a:t>create a data mart</a:t>
              </a:r>
              <a:endParaRPr lang="en-US" sz="1400" dirty="0">
                <a:solidFill>
                  <a:prstClr val="black"/>
                </a:solidFill>
                <a:ea typeface="Verdana" panose="020B0604030504040204" pitchFamily="34" charset="0"/>
                <a:cs typeface="Verdana" panose="020B0604030504040204" pitchFamily="34" charset="0"/>
              </a:endParaRPr>
            </a:p>
            <a:p>
              <a:pPr marL="285750" indent="-285750">
                <a:lnSpc>
                  <a:spcPct val="120000"/>
                </a:lnSpc>
                <a:buFont typeface="Arial" panose="020B0604020202020204" pitchFamily="34" charset="0"/>
                <a:buChar char="•"/>
              </a:pPr>
              <a:r>
                <a:rPr lang="en-IN" sz="1400" dirty="0">
                  <a:ea typeface="Segoe UI" pitchFamily="34" charset="0"/>
                  <a:cs typeface="Arial" panose="020B0604020202020204" pitchFamily="34" charset="0"/>
                </a:rPr>
                <a:t>To build </a:t>
              </a:r>
              <a:r>
                <a:rPr lang="en-IN" sz="1400" b="1" dirty="0">
                  <a:ea typeface="Segoe UI" pitchFamily="34" charset="0"/>
                  <a:cs typeface="Arial" panose="020B0604020202020204" pitchFamily="34" charset="0"/>
                </a:rPr>
                <a:t>segmentation models</a:t>
              </a:r>
              <a:r>
                <a:rPr lang="en-IN" sz="1400" dirty="0">
                  <a:ea typeface="Segoe UI" pitchFamily="34" charset="0"/>
                  <a:cs typeface="Arial" panose="020B0604020202020204" pitchFamily="34" charset="0"/>
                </a:rPr>
                <a:t> to identify potential location for coolers</a:t>
              </a:r>
            </a:p>
            <a:p>
              <a:pPr marL="285750" indent="-285750">
                <a:lnSpc>
                  <a:spcPct val="120000"/>
                </a:lnSpc>
                <a:buFont typeface="Arial" panose="020B0604020202020204" pitchFamily="34" charset="0"/>
                <a:buChar char="•"/>
              </a:pPr>
              <a:r>
                <a:rPr lang="en-IN" sz="1400" dirty="0">
                  <a:solidFill>
                    <a:prstClr val="black"/>
                  </a:solidFill>
                  <a:ea typeface="Verdana" panose="020B0604030504040204" pitchFamily="34" charset="0"/>
                  <a:cs typeface="Arial" panose="020B0604020202020204" pitchFamily="34" charset="0"/>
                </a:rPr>
                <a:t>To build models for </a:t>
              </a:r>
              <a:r>
                <a:rPr lang="en-IN" sz="1400" b="1" dirty="0">
                  <a:solidFill>
                    <a:prstClr val="black"/>
                  </a:solidFill>
                  <a:ea typeface="Verdana" panose="020B0604030504040204" pitchFamily="34" charset="0"/>
                  <a:cs typeface="Arial" panose="020B0604020202020204" pitchFamily="34" charset="0"/>
                </a:rPr>
                <a:t>predictive maintenance </a:t>
              </a:r>
              <a:r>
                <a:rPr lang="en-IN" sz="1400" dirty="0">
                  <a:solidFill>
                    <a:prstClr val="black"/>
                  </a:solidFill>
                  <a:ea typeface="Verdana" panose="020B0604030504040204" pitchFamily="34" charset="0"/>
                  <a:cs typeface="Arial" panose="020B0604020202020204" pitchFamily="34" charset="0"/>
                </a:rPr>
                <a:t>of coolers</a:t>
              </a:r>
              <a:r>
                <a:rPr lang="en-IN" sz="1400" b="1" dirty="0">
                  <a:solidFill>
                    <a:prstClr val="black"/>
                  </a:solidFill>
                  <a:ea typeface="Verdana" panose="020B0604030504040204" pitchFamily="34" charset="0"/>
                  <a:cs typeface="Arial" panose="020B0604020202020204" pitchFamily="34" charset="0"/>
                </a:rPr>
                <a:t> &amp; Sales forecasting</a:t>
              </a:r>
              <a:endParaRPr lang="en-US" sz="1400" b="1" dirty="0">
                <a:solidFill>
                  <a:prstClr val="black"/>
                </a:solidFill>
                <a:ea typeface="Verdana" panose="020B0604030504040204" pitchFamily="34" charset="0"/>
                <a:cs typeface="Verdana" panose="020B0604030504040204" pitchFamily="34" charset="0"/>
              </a:endParaRPr>
            </a:p>
          </p:txBody>
        </p:sp>
        <p:sp>
          <p:nvSpPr>
            <p:cNvPr id="172" name="Rectangle 171">
              <a:extLst>
                <a:ext uri="{FF2B5EF4-FFF2-40B4-BE49-F238E27FC236}">
                  <a16:creationId xmlns:a16="http://schemas.microsoft.com/office/drawing/2014/main" id="{DC82C0EC-7572-43E1-B80E-47821F9D8CA7}"/>
                </a:ext>
              </a:extLst>
            </p:cNvPr>
            <p:cNvSpPr/>
            <p:nvPr/>
          </p:nvSpPr>
          <p:spPr>
            <a:xfrm>
              <a:off x="4292762" y="1842298"/>
              <a:ext cx="2131840" cy="338554"/>
            </a:xfrm>
            <a:prstGeom prst="rect">
              <a:avLst/>
            </a:prstGeom>
          </p:spPr>
          <p:txBody>
            <a:bodyPr wrap="square">
              <a:spAutoFit/>
            </a:bodyPr>
            <a:lstStyle/>
            <a:p>
              <a:r>
                <a:rPr lang="en-US" sz="1600" b="1" dirty="0">
                  <a:solidFill>
                    <a:srgbClr val="44546A"/>
                  </a:solidFill>
                </a:rPr>
                <a:t>LatentView Solution</a:t>
              </a:r>
            </a:p>
          </p:txBody>
        </p:sp>
        <p:sp>
          <p:nvSpPr>
            <p:cNvPr id="173" name="Rectangle 172">
              <a:extLst>
                <a:ext uri="{FF2B5EF4-FFF2-40B4-BE49-F238E27FC236}">
                  <a16:creationId xmlns:a16="http://schemas.microsoft.com/office/drawing/2014/main" id="{1928D8B4-3FEB-4239-85E2-49435D9B2C73}"/>
                </a:ext>
              </a:extLst>
            </p:cNvPr>
            <p:cNvSpPr/>
            <p:nvPr/>
          </p:nvSpPr>
          <p:spPr>
            <a:xfrm>
              <a:off x="8297111" y="1842298"/>
              <a:ext cx="2534636" cy="338554"/>
            </a:xfrm>
            <a:prstGeom prst="rect">
              <a:avLst/>
            </a:prstGeom>
          </p:spPr>
          <p:txBody>
            <a:bodyPr wrap="square">
              <a:spAutoFit/>
            </a:bodyPr>
            <a:lstStyle/>
            <a:p>
              <a:r>
                <a:rPr lang="en-US" sz="1600" b="1" dirty="0">
                  <a:solidFill>
                    <a:srgbClr val="44546A"/>
                  </a:solidFill>
                </a:rPr>
                <a:t>The “After” State</a:t>
              </a:r>
            </a:p>
          </p:txBody>
        </p:sp>
      </p:grpSp>
      <p:sp>
        <p:nvSpPr>
          <p:cNvPr id="175" name="TextBox 174">
            <a:extLst>
              <a:ext uri="{FF2B5EF4-FFF2-40B4-BE49-F238E27FC236}">
                <a16:creationId xmlns:a16="http://schemas.microsoft.com/office/drawing/2014/main" id="{AE56EEE0-E3CA-47DE-B39D-F9AC20EE87C7}"/>
              </a:ext>
            </a:extLst>
          </p:cNvPr>
          <p:cNvSpPr txBox="1"/>
          <p:nvPr/>
        </p:nvSpPr>
        <p:spPr>
          <a:xfrm>
            <a:off x="3963846" y="3141377"/>
            <a:ext cx="3518941" cy="3693319"/>
          </a:xfrm>
          <a:prstGeom prst="rect">
            <a:avLst/>
          </a:prstGeom>
          <a:noFill/>
          <a:ln>
            <a:solidFill>
              <a:schemeClr val="bg2">
                <a:lumMod val="75000"/>
              </a:schemeClr>
            </a:solidFill>
            <a:prstDash val="dash"/>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76" name="TextBox 175">
            <a:extLst>
              <a:ext uri="{FF2B5EF4-FFF2-40B4-BE49-F238E27FC236}">
                <a16:creationId xmlns:a16="http://schemas.microsoft.com/office/drawing/2014/main" id="{C55D9346-87EC-46EF-B216-9C75EE867C82}"/>
              </a:ext>
            </a:extLst>
          </p:cNvPr>
          <p:cNvSpPr txBox="1"/>
          <p:nvPr/>
        </p:nvSpPr>
        <p:spPr>
          <a:xfrm>
            <a:off x="65543" y="3137654"/>
            <a:ext cx="3411923" cy="3693319"/>
          </a:xfrm>
          <a:prstGeom prst="rect">
            <a:avLst/>
          </a:prstGeom>
          <a:noFill/>
          <a:ln>
            <a:solidFill>
              <a:schemeClr val="bg2">
                <a:lumMod val="75000"/>
              </a:schemeClr>
            </a:solidFill>
            <a:prstDash val="dash"/>
          </a:ln>
        </p:spPr>
        <p:txBody>
          <a:bodyPr wrap="square" rtlCol="0">
            <a:spAutoFit/>
          </a:bodyPr>
          <a:lstStyle/>
          <a:p>
            <a:endParaRPr lang="en-US" dirty="0">
              <a:cs typeface="Segoe UI" panose="020B0502040204020203" pitchFamily="34" charset="0"/>
            </a:endParaRPr>
          </a:p>
          <a:p>
            <a:endParaRPr lang="en-US" dirty="0">
              <a:cs typeface="Segoe UI" panose="020B0502040204020203" pitchFamily="34" charset="0"/>
            </a:endParaRPr>
          </a:p>
          <a:p>
            <a:endParaRPr lang="en-US" dirty="0">
              <a:cs typeface="Segoe UI" panose="020B0502040204020203" pitchFamily="34" charset="0"/>
            </a:endParaRPr>
          </a:p>
          <a:p>
            <a:endParaRPr lang="en-US" dirty="0">
              <a:cs typeface="Segoe UI" panose="020B0502040204020203" pitchFamily="34" charset="0"/>
            </a:endParaRPr>
          </a:p>
          <a:p>
            <a:endParaRPr lang="en-US" dirty="0">
              <a:cs typeface="Segoe UI" panose="020B0502040204020203" pitchFamily="34" charset="0"/>
            </a:endParaRPr>
          </a:p>
          <a:p>
            <a:endParaRPr lang="en-US" dirty="0">
              <a:cs typeface="Segoe UI" panose="020B0502040204020203" pitchFamily="34" charset="0"/>
            </a:endParaRPr>
          </a:p>
          <a:p>
            <a:endParaRPr lang="en-US" dirty="0">
              <a:cs typeface="Segoe UI" panose="020B0502040204020203" pitchFamily="34" charset="0"/>
            </a:endParaRPr>
          </a:p>
          <a:p>
            <a:endParaRPr lang="en-US" dirty="0">
              <a:cs typeface="Segoe UI" panose="020B0502040204020203" pitchFamily="34" charset="0"/>
            </a:endParaRPr>
          </a:p>
          <a:p>
            <a:endParaRPr lang="en-US" dirty="0">
              <a:cs typeface="Segoe UI" panose="020B0502040204020203" pitchFamily="34" charset="0"/>
            </a:endParaRPr>
          </a:p>
          <a:p>
            <a:endParaRPr lang="en-US" dirty="0">
              <a:cs typeface="Segoe UI" panose="020B0502040204020203" pitchFamily="34" charset="0"/>
            </a:endParaRPr>
          </a:p>
          <a:p>
            <a:endParaRPr lang="en-US" dirty="0">
              <a:cs typeface="Segoe UI" panose="020B0502040204020203" pitchFamily="34" charset="0"/>
            </a:endParaRPr>
          </a:p>
          <a:p>
            <a:endParaRPr lang="en-US" dirty="0">
              <a:cs typeface="Segoe UI" panose="020B0502040204020203" pitchFamily="34" charset="0"/>
            </a:endParaRPr>
          </a:p>
          <a:p>
            <a:endParaRPr lang="en-US" dirty="0">
              <a:cs typeface="Segoe UI" panose="020B0502040204020203" pitchFamily="34" charset="0"/>
            </a:endParaRPr>
          </a:p>
        </p:txBody>
      </p:sp>
      <p:sp>
        <p:nvSpPr>
          <p:cNvPr id="177" name="Right Arrow Callout 71">
            <a:extLst>
              <a:ext uri="{FF2B5EF4-FFF2-40B4-BE49-F238E27FC236}">
                <a16:creationId xmlns:a16="http://schemas.microsoft.com/office/drawing/2014/main" id="{4A482FC5-0CC4-4674-AF67-52E9BE04BC4B}"/>
              </a:ext>
            </a:extLst>
          </p:cNvPr>
          <p:cNvSpPr/>
          <p:nvPr/>
        </p:nvSpPr>
        <p:spPr>
          <a:xfrm>
            <a:off x="4107550" y="3762129"/>
            <a:ext cx="795358" cy="2674095"/>
          </a:xfrm>
          <a:prstGeom prst="rightArrowCallout">
            <a:avLst/>
          </a:prstGeom>
          <a:solidFill>
            <a:srgbClr val="595958"/>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rPr>
              <a:t>Data Integration Layer</a:t>
            </a:r>
          </a:p>
        </p:txBody>
      </p:sp>
      <p:grpSp>
        <p:nvGrpSpPr>
          <p:cNvPr id="178" name="Group 177">
            <a:extLst>
              <a:ext uri="{FF2B5EF4-FFF2-40B4-BE49-F238E27FC236}">
                <a16:creationId xmlns:a16="http://schemas.microsoft.com/office/drawing/2014/main" id="{72944B71-BE5C-40ED-BD7A-937E12E5D478}"/>
              </a:ext>
            </a:extLst>
          </p:cNvPr>
          <p:cNvGrpSpPr/>
          <p:nvPr/>
        </p:nvGrpSpPr>
        <p:grpSpPr>
          <a:xfrm>
            <a:off x="4695822" y="3776619"/>
            <a:ext cx="2726911" cy="2674093"/>
            <a:chOff x="5187609" y="2585015"/>
            <a:chExt cx="1864097" cy="3524572"/>
          </a:xfrm>
        </p:grpSpPr>
        <p:sp>
          <p:nvSpPr>
            <p:cNvPr id="179" name="TextBox 3">
              <a:extLst>
                <a:ext uri="{FF2B5EF4-FFF2-40B4-BE49-F238E27FC236}">
                  <a16:creationId xmlns:a16="http://schemas.microsoft.com/office/drawing/2014/main" id="{C4DC1C2E-E8F7-49B9-902A-9CF939EC0044}"/>
                </a:ext>
              </a:extLst>
            </p:cNvPr>
            <p:cNvSpPr txBox="1"/>
            <p:nvPr/>
          </p:nvSpPr>
          <p:spPr>
            <a:xfrm rot="16200000">
              <a:off x="4357372" y="3415252"/>
              <a:ext cx="3524572" cy="1864097"/>
            </a:xfrm>
            <a:prstGeom prst="rect">
              <a:avLst/>
            </a:prstGeom>
            <a:solidFill>
              <a:srgbClr val="C5D9D3"/>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latin typeface="Segoe UI Light" panose="020B0502040204020203" pitchFamily="34" charset="0"/>
              </a:endParaRPr>
            </a:p>
          </p:txBody>
        </p:sp>
        <p:sp>
          <p:nvSpPr>
            <p:cNvPr id="180" name="TextBox 18">
              <a:extLst>
                <a:ext uri="{FF2B5EF4-FFF2-40B4-BE49-F238E27FC236}">
                  <a16:creationId xmlns:a16="http://schemas.microsoft.com/office/drawing/2014/main" id="{2F9E314C-9856-42C2-8267-DBB09EE7E226}"/>
                </a:ext>
              </a:extLst>
            </p:cNvPr>
            <p:cNvSpPr txBox="1"/>
            <p:nvPr/>
          </p:nvSpPr>
          <p:spPr>
            <a:xfrm>
              <a:off x="5234028" y="3955187"/>
              <a:ext cx="1771259" cy="405664"/>
            </a:xfrm>
            <a:prstGeom prst="rect">
              <a:avLst/>
            </a:prstGeom>
            <a:solidFill>
              <a:schemeClr val="bg1">
                <a:lumMod val="7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rPr>
                <a:t>Profiling/Monitoring</a:t>
              </a:r>
            </a:p>
          </p:txBody>
        </p:sp>
        <p:sp>
          <p:nvSpPr>
            <p:cNvPr id="181" name="TextBox 19">
              <a:extLst>
                <a:ext uri="{FF2B5EF4-FFF2-40B4-BE49-F238E27FC236}">
                  <a16:creationId xmlns:a16="http://schemas.microsoft.com/office/drawing/2014/main" id="{92284775-826D-4503-B535-0EE5D17FBD22}"/>
                </a:ext>
              </a:extLst>
            </p:cNvPr>
            <p:cNvSpPr txBox="1"/>
            <p:nvPr/>
          </p:nvSpPr>
          <p:spPr>
            <a:xfrm>
              <a:off x="5234028" y="4416851"/>
              <a:ext cx="1782382" cy="405664"/>
            </a:xfrm>
            <a:prstGeom prst="rect">
              <a:avLst/>
            </a:prstGeom>
            <a:solidFill>
              <a:schemeClr val="bg1">
                <a:lumMod val="7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rPr>
                <a:t>Data Cleaning</a:t>
              </a:r>
            </a:p>
          </p:txBody>
        </p:sp>
        <p:sp>
          <p:nvSpPr>
            <p:cNvPr id="182" name="TextBox 20">
              <a:extLst>
                <a:ext uri="{FF2B5EF4-FFF2-40B4-BE49-F238E27FC236}">
                  <a16:creationId xmlns:a16="http://schemas.microsoft.com/office/drawing/2014/main" id="{83889E77-1381-42C0-AE25-706CEFE4FC22}"/>
                </a:ext>
              </a:extLst>
            </p:cNvPr>
            <p:cNvSpPr txBox="1"/>
            <p:nvPr/>
          </p:nvSpPr>
          <p:spPr>
            <a:xfrm>
              <a:off x="5234027" y="4870797"/>
              <a:ext cx="1779779" cy="405664"/>
            </a:xfrm>
            <a:prstGeom prst="rect">
              <a:avLst/>
            </a:prstGeom>
            <a:solidFill>
              <a:schemeClr val="bg1">
                <a:lumMod val="7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rgbClr val="000000"/>
                  </a:solidFill>
                  <a:latin typeface="Segoe UI" panose="020B0502040204020203" pitchFamily="34" charset="0"/>
                  <a:ea typeface="Segoe UI" panose="020B0502040204020203" pitchFamily="34" charset="0"/>
                  <a:cs typeface="Segoe UI" panose="020B0502040204020203" pitchFamily="34" charset="0"/>
                </a:rPr>
                <a:t>Data Consolidation</a:t>
              </a:r>
            </a:p>
          </p:txBody>
        </p:sp>
      </p:grpSp>
      <p:sp>
        <p:nvSpPr>
          <p:cNvPr id="184" name="TextBox 183">
            <a:extLst>
              <a:ext uri="{FF2B5EF4-FFF2-40B4-BE49-F238E27FC236}">
                <a16:creationId xmlns:a16="http://schemas.microsoft.com/office/drawing/2014/main" id="{D766E562-6063-4DA1-9DFD-CE655801067F}"/>
              </a:ext>
            </a:extLst>
          </p:cNvPr>
          <p:cNvSpPr txBox="1"/>
          <p:nvPr/>
        </p:nvSpPr>
        <p:spPr>
          <a:xfrm>
            <a:off x="130810" y="3205301"/>
            <a:ext cx="3276557" cy="954107"/>
          </a:xfrm>
          <a:prstGeom prst="rect">
            <a:avLst/>
          </a:prstGeom>
          <a:solidFill>
            <a:schemeClr val="accent6">
              <a:alpha val="77000"/>
            </a:schemeClr>
          </a:solidFill>
        </p:spPr>
        <p:txBody>
          <a:bodyPr wrap="square" rtlCol="0">
            <a:spAutoFit/>
          </a:bodyPr>
          <a:lstStyle/>
          <a:p>
            <a:r>
              <a:rPr lang="en-US" sz="1400" b="1" dirty="0">
                <a:solidFill>
                  <a:schemeClr val="bg1"/>
                </a:solidFill>
                <a:cs typeface="Segoe UI" panose="020B0502040204020203" pitchFamily="34" charset="0"/>
              </a:rPr>
              <a:t>Cooler Data</a:t>
            </a:r>
          </a:p>
          <a:p>
            <a:pPr marL="285750" indent="-285750">
              <a:buFont typeface="Arial" panose="020B0604020202020204" pitchFamily="34" charset="0"/>
              <a:buChar char="•"/>
            </a:pPr>
            <a:r>
              <a:rPr lang="en-US" sz="1050" dirty="0">
                <a:solidFill>
                  <a:schemeClr val="bg1"/>
                </a:solidFill>
                <a:cs typeface="Segoe UI" panose="020B0502040204020203" pitchFamily="34" charset="0"/>
              </a:rPr>
              <a:t>Cost of Installation / Maintenance / Downtime</a:t>
            </a:r>
          </a:p>
          <a:p>
            <a:pPr marL="285750" indent="-285750">
              <a:buFont typeface="Arial" panose="020B0604020202020204" pitchFamily="34" charset="0"/>
              <a:buChar char="•"/>
            </a:pPr>
            <a:r>
              <a:rPr lang="en-US" sz="1050" dirty="0">
                <a:solidFill>
                  <a:schemeClr val="bg1"/>
                </a:solidFill>
                <a:cs typeface="Segoe UI" panose="020B0502040204020203" pitchFamily="34" charset="0"/>
              </a:rPr>
              <a:t>Competitor information</a:t>
            </a:r>
          </a:p>
          <a:p>
            <a:pPr marL="285750" indent="-285750">
              <a:buFont typeface="Arial" panose="020B0604020202020204" pitchFamily="34" charset="0"/>
              <a:buChar char="•"/>
            </a:pPr>
            <a:r>
              <a:rPr lang="en-US" sz="1050" dirty="0">
                <a:solidFill>
                  <a:schemeClr val="bg1"/>
                </a:solidFill>
                <a:cs typeface="Segoe UI" panose="020B0502040204020203" pitchFamily="34" charset="0"/>
              </a:rPr>
              <a:t>Product assortment</a:t>
            </a:r>
          </a:p>
          <a:p>
            <a:pPr marL="285750" indent="-285750">
              <a:buFont typeface="Arial" panose="020B0604020202020204" pitchFamily="34" charset="0"/>
              <a:buChar char="•"/>
            </a:pPr>
            <a:r>
              <a:rPr lang="en-US" sz="1050" dirty="0">
                <a:solidFill>
                  <a:schemeClr val="bg1"/>
                </a:solidFill>
                <a:cs typeface="Segoe UI" panose="020B0502040204020203" pitchFamily="34" charset="0"/>
              </a:rPr>
              <a:t>Location – Cooler &amp; Store - Performance</a:t>
            </a:r>
          </a:p>
        </p:txBody>
      </p:sp>
      <p:sp>
        <p:nvSpPr>
          <p:cNvPr id="185" name="TextBox 184">
            <a:extLst>
              <a:ext uri="{FF2B5EF4-FFF2-40B4-BE49-F238E27FC236}">
                <a16:creationId xmlns:a16="http://schemas.microsoft.com/office/drawing/2014/main" id="{667FE8D4-3BF1-4623-8A21-9C245275D620}"/>
              </a:ext>
            </a:extLst>
          </p:cNvPr>
          <p:cNvSpPr txBox="1"/>
          <p:nvPr/>
        </p:nvSpPr>
        <p:spPr>
          <a:xfrm>
            <a:off x="130810" y="4260438"/>
            <a:ext cx="3276557" cy="792525"/>
          </a:xfrm>
          <a:prstGeom prst="rect">
            <a:avLst/>
          </a:prstGeom>
          <a:solidFill>
            <a:schemeClr val="accent6">
              <a:alpha val="77000"/>
            </a:schemeClr>
          </a:solidFill>
        </p:spPr>
        <p:txBody>
          <a:bodyPr wrap="square" rtlCol="0">
            <a:spAutoFit/>
          </a:bodyPr>
          <a:lstStyle/>
          <a:p>
            <a:r>
              <a:rPr lang="en-US" sz="1400" b="1" dirty="0">
                <a:solidFill>
                  <a:schemeClr val="bg1"/>
                </a:solidFill>
                <a:cs typeface="Segoe UI" panose="020B0502040204020203" pitchFamily="34" charset="0"/>
              </a:rPr>
              <a:t>Distributor Engagement Data</a:t>
            </a:r>
          </a:p>
          <a:p>
            <a:pPr marL="285750" indent="-285750">
              <a:buFont typeface="Arial" panose="020B0604020202020204" pitchFamily="34" charset="0"/>
              <a:buChar char="•"/>
            </a:pPr>
            <a:r>
              <a:rPr lang="en-US" sz="1050" dirty="0">
                <a:solidFill>
                  <a:schemeClr val="bg1"/>
                </a:solidFill>
                <a:cs typeface="Segoe UI" panose="020B0502040204020203" pitchFamily="34" charset="0"/>
              </a:rPr>
              <a:t>Coaching Date / Time Spent</a:t>
            </a:r>
          </a:p>
          <a:p>
            <a:pPr marL="285750" indent="-285750">
              <a:buFont typeface="Arial" panose="020B0604020202020204" pitchFamily="34" charset="0"/>
              <a:buChar char="•"/>
            </a:pPr>
            <a:r>
              <a:rPr lang="en-US" sz="1050" dirty="0">
                <a:solidFill>
                  <a:schemeClr val="bg1"/>
                </a:solidFill>
                <a:cs typeface="Segoe UI" panose="020B0502040204020203" pitchFamily="34" charset="0"/>
              </a:rPr>
              <a:t>Sales Rep coached</a:t>
            </a:r>
          </a:p>
          <a:p>
            <a:pPr marL="285750" indent="-285750">
              <a:buFont typeface="Arial" panose="020B0604020202020204" pitchFamily="34" charset="0"/>
              <a:buChar char="•"/>
            </a:pPr>
            <a:r>
              <a:rPr lang="en-US" sz="1050" dirty="0">
                <a:solidFill>
                  <a:schemeClr val="bg1"/>
                </a:solidFill>
                <a:cs typeface="Segoe UI" panose="020B0502040204020203" pitchFamily="34" charset="0"/>
              </a:rPr>
              <a:t>Distributor ID</a:t>
            </a:r>
          </a:p>
        </p:txBody>
      </p:sp>
      <p:sp>
        <p:nvSpPr>
          <p:cNvPr id="186" name="TextBox 185">
            <a:extLst>
              <a:ext uri="{FF2B5EF4-FFF2-40B4-BE49-F238E27FC236}">
                <a16:creationId xmlns:a16="http://schemas.microsoft.com/office/drawing/2014/main" id="{3E63CA45-14F5-4EB4-A299-04F7A4D9B8C2}"/>
              </a:ext>
            </a:extLst>
          </p:cNvPr>
          <p:cNvSpPr txBox="1"/>
          <p:nvPr/>
        </p:nvSpPr>
        <p:spPr>
          <a:xfrm>
            <a:off x="130810" y="5199486"/>
            <a:ext cx="3276557" cy="792525"/>
          </a:xfrm>
          <a:prstGeom prst="rect">
            <a:avLst/>
          </a:prstGeom>
          <a:solidFill>
            <a:schemeClr val="accent6">
              <a:alpha val="77000"/>
            </a:schemeClr>
          </a:solidFill>
        </p:spPr>
        <p:txBody>
          <a:bodyPr wrap="square" rtlCol="0">
            <a:spAutoFit/>
          </a:bodyPr>
          <a:lstStyle/>
          <a:p>
            <a:r>
              <a:rPr lang="en-US" sz="1400" b="1" dirty="0">
                <a:solidFill>
                  <a:schemeClr val="bg1"/>
                </a:solidFill>
                <a:cs typeface="Segoe UI" panose="020B0502040204020203" pitchFamily="34" charset="0"/>
              </a:rPr>
              <a:t>Distributor Sales Data</a:t>
            </a:r>
          </a:p>
          <a:p>
            <a:pPr marL="285750" indent="-285750">
              <a:buFont typeface="Arial" panose="020B0604020202020204" pitchFamily="34" charset="0"/>
              <a:buChar char="•"/>
            </a:pPr>
            <a:r>
              <a:rPr lang="en-US" sz="1050" dirty="0">
                <a:solidFill>
                  <a:schemeClr val="bg1"/>
                </a:solidFill>
                <a:cs typeface="Segoe UI" panose="020B0502040204020203" pitchFamily="34" charset="0"/>
              </a:rPr>
              <a:t>Transaction / Product</a:t>
            </a:r>
          </a:p>
          <a:p>
            <a:pPr marL="285750" indent="-285750">
              <a:buFont typeface="Arial" panose="020B0604020202020204" pitchFamily="34" charset="0"/>
              <a:buChar char="•"/>
            </a:pPr>
            <a:r>
              <a:rPr lang="en-US" sz="1050" dirty="0">
                <a:solidFill>
                  <a:schemeClr val="bg1"/>
                </a:solidFill>
                <a:cs typeface="Segoe UI" panose="020B0502040204020203" pitchFamily="34" charset="0"/>
              </a:rPr>
              <a:t>Location / Region</a:t>
            </a:r>
          </a:p>
          <a:p>
            <a:pPr marL="285750" indent="-285750">
              <a:buFont typeface="Arial" panose="020B0604020202020204" pitchFamily="34" charset="0"/>
              <a:buChar char="•"/>
            </a:pPr>
            <a:r>
              <a:rPr lang="en-US" sz="1050" dirty="0">
                <a:solidFill>
                  <a:schemeClr val="bg1"/>
                </a:solidFill>
                <a:cs typeface="Segoe UI" panose="020B0502040204020203" pitchFamily="34" charset="0"/>
              </a:rPr>
              <a:t>Promotion dollars</a:t>
            </a:r>
          </a:p>
        </p:txBody>
      </p:sp>
      <p:sp>
        <p:nvSpPr>
          <p:cNvPr id="187" name="TextBox 186">
            <a:extLst>
              <a:ext uri="{FF2B5EF4-FFF2-40B4-BE49-F238E27FC236}">
                <a16:creationId xmlns:a16="http://schemas.microsoft.com/office/drawing/2014/main" id="{082A1B6B-B352-4247-BC02-F7DB7BC24324}"/>
              </a:ext>
            </a:extLst>
          </p:cNvPr>
          <p:cNvSpPr txBox="1"/>
          <p:nvPr/>
        </p:nvSpPr>
        <p:spPr>
          <a:xfrm>
            <a:off x="130811" y="6119942"/>
            <a:ext cx="3276557" cy="630942"/>
          </a:xfrm>
          <a:prstGeom prst="rect">
            <a:avLst/>
          </a:prstGeom>
          <a:solidFill>
            <a:schemeClr val="accent6">
              <a:alpha val="77000"/>
            </a:schemeClr>
          </a:solidFill>
        </p:spPr>
        <p:txBody>
          <a:bodyPr wrap="square" rtlCol="0">
            <a:spAutoFit/>
          </a:bodyPr>
          <a:lstStyle/>
          <a:p>
            <a:r>
              <a:rPr lang="en-US" sz="1400" b="1" dirty="0">
                <a:solidFill>
                  <a:schemeClr val="bg1"/>
                </a:solidFill>
                <a:cs typeface="Segoe UI" panose="020B0502040204020203" pitchFamily="34" charset="0"/>
              </a:rPr>
              <a:t>Store Data</a:t>
            </a:r>
          </a:p>
          <a:p>
            <a:pPr marL="285750" indent="-285750">
              <a:buFont typeface="Arial" panose="020B0604020202020204" pitchFamily="34" charset="0"/>
              <a:buChar char="•"/>
            </a:pPr>
            <a:r>
              <a:rPr lang="en-US" sz="1050" dirty="0">
                <a:solidFill>
                  <a:schemeClr val="bg1"/>
                </a:solidFill>
                <a:cs typeface="Segoe UI" panose="020B0502040204020203" pitchFamily="34" charset="0"/>
              </a:rPr>
              <a:t>Agent Feedback about store</a:t>
            </a:r>
          </a:p>
          <a:p>
            <a:pPr marL="285750" indent="-285750">
              <a:buFont typeface="Arial" panose="020B0604020202020204" pitchFamily="34" charset="0"/>
              <a:buChar char="•"/>
            </a:pPr>
            <a:r>
              <a:rPr lang="en-US" sz="1050" dirty="0">
                <a:solidFill>
                  <a:schemeClr val="bg1"/>
                </a:solidFill>
                <a:cs typeface="Segoe UI" panose="020B0502040204020203" pitchFamily="34" charset="0"/>
              </a:rPr>
              <a:t>Product assortment feedback</a:t>
            </a:r>
          </a:p>
        </p:txBody>
      </p:sp>
      <p:sp>
        <p:nvSpPr>
          <p:cNvPr id="188" name="Right Arrow 3">
            <a:extLst>
              <a:ext uri="{FF2B5EF4-FFF2-40B4-BE49-F238E27FC236}">
                <a16:creationId xmlns:a16="http://schemas.microsoft.com/office/drawing/2014/main" id="{E19667D0-83BB-4FCB-9CA8-C47B8B6CF5FC}"/>
              </a:ext>
            </a:extLst>
          </p:cNvPr>
          <p:cNvSpPr/>
          <p:nvPr/>
        </p:nvSpPr>
        <p:spPr>
          <a:xfrm>
            <a:off x="3539549" y="4749050"/>
            <a:ext cx="406612" cy="314514"/>
          </a:xfrm>
          <a:prstGeom prst="rightArrow">
            <a:avLst/>
          </a:prstGeom>
          <a:solidFill>
            <a:srgbClr val="595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egoe UI" panose="020B0502040204020203" pitchFamily="34" charset="0"/>
            </a:endParaRPr>
          </a:p>
        </p:txBody>
      </p:sp>
      <p:sp>
        <p:nvSpPr>
          <p:cNvPr id="190" name="TextBox 14">
            <a:extLst>
              <a:ext uri="{FF2B5EF4-FFF2-40B4-BE49-F238E27FC236}">
                <a16:creationId xmlns:a16="http://schemas.microsoft.com/office/drawing/2014/main" id="{6066C40E-7B75-4601-B15C-5F0562EED0DA}"/>
              </a:ext>
            </a:extLst>
          </p:cNvPr>
          <p:cNvSpPr txBox="1"/>
          <p:nvPr/>
        </p:nvSpPr>
        <p:spPr>
          <a:xfrm>
            <a:off x="4770873" y="4422826"/>
            <a:ext cx="2544059"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ea typeface="Segoe UI" panose="020B0502040204020203" pitchFamily="34" charset="0"/>
                <a:cs typeface="Segoe UI" panose="020B0502040204020203" pitchFamily="34" charset="0"/>
              </a:rPr>
              <a:t>Data Quality / Governance</a:t>
            </a:r>
          </a:p>
        </p:txBody>
      </p:sp>
      <p:pic>
        <p:nvPicPr>
          <p:cNvPr id="191" name="Picture 2" descr="https://d30y9cdsu7xlg0.cloudfront.net/png/25179-200.png">
            <a:extLst>
              <a:ext uri="{FF2B5EF4-FFF2-40B4-BE49-F238E27FC236}">
                <a16:creationId xmlns:a16="http://schemas.microsoft.com/office/drawing/2014/main" id="{49B89EA2-A071-4EC1-A302-00E1466DF826}"/>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2935066" y="3649498"/>
            <a:ext cx="466654" cy="466654"/>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4" descr="https://d30y9cdsu7xlg0.cloudfront.net/png/3012-200.png">
            <a:extLst>
              <a:ext uri="{FF2B5EF4-FFF2-40B4-BE49-F238E27FC236}">
                <a16:creationId xmlns:a16="http://schemas.microsoft.com/office/drawing/2014/main" id="{2C059755-DA2B-4FD3-8C82-1F318C384A45}"/>
              </a:ext>
            </a:extLst>
          </p:cNvPr>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2857930" y="4461936"/>
            <a:ext cx="413473" cy="413473"/>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6" descr="https://d30y9cdsu7xlg0.cloudfront.net/png/227909-200.png">
            <a:extLst>
              <a:ext uri="{FF2B5EF4-FFF2-40B4-BE49-F238E27FC236}">
                <a16:creationId xmlns:a16="http://schemas.microsoft.com/office/drawing/2014/main" id="{52E5720F-AE49-4D64-BDA6-C438B374A108}"/>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2890444" y="5321833"/>
            <a:ext cx="504763" cy="504763"/>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8" descr="https://d30y9cdsu7xlg0.cloudfront.net/png/19987-200.png">
            <a:extLst>
              <a:ext uri="{FF2B5EF4-FFF2-40B4-BE49-F238E27FC236}">
                <a16:creationId xmlns:a16="http://schemas.microsoft.com/office/drawing/2014/main" id="{7C4ADDC0-DBBE-4DDA-B595-F37D81B5F0CD}"/>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2857317" y="6173256"/>
            <a:ext cx="466654" cy="466654"/>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10" descr="https://d30y9cdsu7xlg0.cloudfront.net/png/21014-200.png">
            <a:extLst>
              <a:ext uri="{FF2B5EF4-FFF2-40B4-BE49-F238E27FC236}">
                <a16:creationId xmlns:a16="http://schemas.microsoft.com/office/drawing/2014/main" id="{DA418063-EFEE-4677-80A1-0F26AD6E10DF}"/>
              </a:ext>
            </a:extLst>
          </p:cNvPr>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36538" y="3915928"/>
            <a:ext cx="466876" cy="466876"/>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08" descr="http://www.wowza.com/uploads/wowza4/products/icon-drivers-seat.png">
            <a:extLst>
              <a:ext uri="{FF2B5EF4-FFF2-40B4-BE49-F238E27FC236}">
                <a16:creationId xmlns:a16="http://schemas.microsoft.com/office/drawing/2014/main" id="{21C73F16-11C3-46C0-A8C6-0F8F537DAFD7}"/>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356934" y="4030523"/>
            <a:ext cx="900000" cy="900000"/>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a:extLst>
              <a:ext uri="{FF2B5EF4-FFF2-40B4-BE49-F238E27FC236}">
                <a16:creationId xmlns:a16="http://schemas.microsoft.com/office/drawing/2014/main" id="{1708F03E-C137-4163-A25E-3EAF3DA152C1}"/>
              </a:ext>
            </a:extLst>
          </p:cNvPr>
          <p:cNvGrpSpPr/>
          <p:nvPr/>
        </p:nvGrpSpPr>
        <p:grpSpPr>
          <a:xfrm>
            <a:off x="11022537" y="5475233"/>
            <a:ext cx="720000" cy="720000"/>
            <a:chOff x="9792711" y="4066869"/>
            <a:chExt cx="1097280" cy="1097280"/>
          </a:xfrm>
        </p:grpSpPr>
        <p:sp>
          <p:nvSpPr>
            <p:cNvPr id="211" name="Oval 210">
              <a:extLst>
                <a:ext uri="{FF2B5EF4-FFF2-40B4-BE49-F238E27FC236}">
                  <a16:creationId xmlns:a16="http://schemas.microsoft.com/office/drawing/2014/main" id="{6B842935-8410-4C63-A1A7-7BCFCF241862}"/>
                </a:ext>
              </a:extLst>
            </p:cNvPr>
            <p:cNvSpPr/>
            <p:nvPr/>
          </p:nvSpPr>
          <p:spPr>
            <a:xfrm>
              <a:off x="9792711" y="4066869"/>
              <a:ext cx="1097280" cy="1097280"/>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Segoe UI" panose="020B0502040204020203" pitchFamily="34" charset="0"/>
              </a:endParaRPr>
            </a:p>
          </p:txBody>
        </p:sp>
        <p:pic>
          <p:nvPicPr>
            <p:cNvPr id="212" name="Picture 211" descr="http://simpleicon.com/wp-content/uploads/shop-4-256x256.png">
              <a:extLst>
                <a:ext uri="{FF2B5EF4-FFF2-40B4-BE49-F238E27FC236}">
                  <a16:creationId xmlns:a16="http://schemas.microsoft.com/office/drawing/2014/main" id="{85B39AB9-5D11-426B-98B1-36F6EC995313}"/>
                </a:ext>
              </a:extLst>
            </p:cNvPr>
            <p:cNvPicPr>
              <a:picLocks noChangeAspect="1" noChangeArrowheads="1"/>
            </p:cNvPicPr>
            <p:nvPr/>
          </p:nvPicPr>
          <p:blipFill>
            <a:blip r:embed="rId8"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923259" y="4396249"/>
              <a:ext cx="240362" cy="240362"/>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12" descr="http://simpleicon.com/wp-content/uploads/shop-4-256x256.png">
              <a:extLst>
                <a:ext uri="{FF2B5EF4-FFF2-40B4-BE49-F238E27FC236}">
                  <a16:creationId xmlns:a16="http://schemas.microsoft.com/office/drawing/2014/main" id="{41A35BC9-D036-428B-A411-C51A61A425B1}"/>
                </a:ext>
              </a:extLst>
            </p:cNvPr>
            <p:cNvPicPr>
              <a:picLocks noChangeAspect="1" noChangeArrowheads="1"/>
            </p:cNvPicPr>
            <p:nvPr/>
          </p:nvPicPr>
          <p:blipFill>
            <a:blip r:embed="rId8"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061936" y="4688648"/>
              <a:ext cx="240362" cy="24036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13" descr="http://simpleicon.com/wp-content/uploads/shop-4-256x256.png">
              <a:extLst>
                <a:ext uri="{FF2B5EF4-FFF2-40B4-BE49-F238E27FC236}">
                  <a16:creationId xmlns:a16="http://schemas.microsoft.com/office/drawing/2014/main" id="{B914C486-6536-436D-8147-E2BA669DBC79}"/>
                </a:ext>
              </a:extLst>
            </p:cNvPr>
            <p:cNvPicPr>
              <a:picLocks noChangeAspect="1" noChangeArrowheads="1"/>
            </p:cNvPicPr>
            <p:nvPr/>
          </p:nvPicPr>
          <p:blipFill>
            <a:blip r:embed="rId8"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497395" y="4396249"/>
              <a:ext cx="240362" cy="24036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14" descr="http://simpleicon.com/wp-content/uploads/shop-4-256x256.png">
              <a:extLst>
                <a:ext uri="{FF2B5EF4-FFF2-40B4-BE49-F238E27FC236}">
                  <a16:creationId xmlns:a16="http://schemas.microsoft.com/office/drawing/2014/main" id="{57B021AF-5BCD-4EDB-B42C-69C90562CB0F}"/>
                </a:ext>
              </a:extLst>
            </p:cNvPr>
            <p:cNvPicPr>
              <a:picLocks noChangeAspect="1" noChangeArrowheads="1"/>
            </p:cNvPicPr>
            <p:nvPr/>
          </p:nvPicPr>
          <p:blipFill>
            <a:blip r:embed="rId8"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210327" y="4396249"/>
              <a:ext cx="240362" cy="240362"/>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15" descr="http://simpleicon.com/wp-content/uploads/shop-4-256x256.png">
              <a:extLst>
                <a:ext uri="{FF2B5EF4-FFF2-40B4-BE49-F238E27FC236}">
                  <a16:creationId xmlns:a16="http://schemas.microsoft.com/office/drawing/2014/main" id="{48FCFDB8-505C-4D50-8BD0-85FD76CE6990}"/>
                </a:ext>
              </a:extLst>
            </p:cNvPr>
            <p:cNvPicPr>
              <a:picLocks noChangeAspect="1" noChangeArrowheads="1"/>
            </p:cNvPicPr>
            <p:nvPr/>
          </p:nvPicPr>
          <p:blipFill>
            <a:blip r:embed="rId8"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347453" y="4683752"/>
              <a:ext cx="240362" cy="240362"/>
            </a:xfrm>
            <a:prstGeom prst="rect">
              <a:avLst/>
            </a:prstGeom>
            <a:noFill/>
            <a:extLst>
              <a:ext uri="{909E8E84-426E-40DD-AFC4-6F175D3DCCD1}">
                <a14:hiddenFill xmlns:a14="http://schemas.microsoft.com/office/drawing/2010/main">
                  <a:solidFill>
                    <a:srgbClr val="FFFFFF"/>
                  </a:solidFill>
                </a14:hiddenFill>
              </a:ext>
            </a:extLst>
          </p:spPr>
        </p:pic>
      </p:grpSp>
      <p:sp>
        <p:nvSpPr>
          <p:cNvPr id="217" name="TextBox 23">
            <a:extLst>
              <a:ext uri="{FF2B5EF4-FFF2-40B4-BE49-F238E27FC236}">
                <a16:creationId xmlns:a16="http://schemas.microsoft.com/office/drawing/2014/main" id="{4B77CA73-8BAD-4F7D-B621-884D51CEEFBA}"/>
              </a:ext>
            </a:extLst>
          </p:cNvPr>
          <p:cNvSpPr txBox="1"/>
          <p:nvPr/>
        </p:nvSpPr>
        <p:spPr>
          <a:xfrm>
            <a:off x="10411155" y="6077983"/>
            <a:ext cx="783933"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rgbClr val="000000">
                    <a:lumMod val="50000"/>
                    <a:lumOff val="50000"/>
                  </a:srgbClr>
                </a:solidFill>
                <a:cs typeface="Segoe UI" panose="020B0502040204020203" pitchFamily="34" charset="0"/>
              </a:rPr>
              <a:t>Group - C</a:t>
            </a:r>
          </a:p>
        </p:txBody>
      </p:sp>
      <p:grpSp>
        <p:nvGrpSpPr>
          <p:cNvPr id="218" name="Group 217">
            <a:extLst>
              <a:ext uri="{FF2B5EF4-FFF2-40B4-BE49-F238E27FC236}">
                <a16:creationId xmlns:a16="http://schemas.microsoft.com/office/drawing/2014/main" id="{9B1AF0F3-CA06-49CF-ABBC-DEC3E39B38D6}"/>
              </a:ext>
            </a:extLst>
          </p:cNvPr>
          <p:cNvGrpSpPr/>
          <p:nvPr/>
        </p:nvGrpSpPr>
        <p:grpSpPr>
          <a:xfrm>
            <a:off x="11214546" y="4844013"/>
            <a:ext cx="720000" cy="720000"/>
            <a:chOff x="10580940" y="3168853"/>
            <a:chExt cx="1097280" cy="1097280"/>
          </a:xfrm>
        </p:grpSpPr>
        <p:sp>
          <p:nvSpPr>
            <p:cNvPr id="219" name="Oval 218">
              <a:extLst>
                <a:ext uri="{FF2B5EF4-FFF2-40B4-BE49-F238E27FC236}">
                  <a16:creationId xmlns:a16="http://schemas.microsoft.com/office/drawing/2014/main" id="{1C3F2DD7-078C-49AA-AB37-C09D71FCAECF}"/>
                </a:ext>
              </a:extLst>
            </p:cNvPr>
            <p:cNvSpPr/>
            <p:nvPr/>
          </p:nvSpPr>
          <p:spPr>
            <a:xfrm>
              <a:off x="10580940" y="3168853"/>
              <a:ext cx="1097280" cy="1097280"/>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Segoe UI" panose="020B0502040204020203" pitchFamily="34" charset="0"/>
              </a:endParaRPr>
            </a:p>
          </p:txBody>
        </p:sp>
        <p:pic>
          <p:nvPicPr>
            <p:cNvPr id="220" name="Picture 219" descr="http://simpleicon.com/wp-content/uploads/shop-4-256x256.png">
              <a:extLst>
                <a:ext uri="{FF2B5EF4-FFF2-40B4-BE49-F238E27FC236}">
                  <a16:creationId xmlns:a16="http://schemas.microsoft.com/office/drawing/2014/main" id="{97476B8B-0B16-49E9-BAB9-02EB0EA0331C}"/>
                </a:ext>
              </a:extLst>
            </p:cNvPr>
            <p:cNvPicPr>
              <a:picLocks noChangeAspect="1" noChangeArrowheads="1"/>
            </p:cNvPicPr>
            <p:nvPr/>
          </p:nvPicPr>
          <p:blipFill>
            <a:blip r:embed="rId8"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718086" y="3505622"/>
              <a:ext cx="240362" cy="24036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20" descr="http://simpleicon.com/wp-content/uploads/shop-4-256x256.png">
              <a:extLst>
                <a:ext uri="{FF2B5EF4-FFF2-40B4-BE49-F238E27FC236}">
                  <a16:creationId xmlns:a16="http://schemas.microsoft.com/office/drawing/2014/main" id="{D93A56FD-EB78-4B4F-B6D2-AC80AB1C2925}"/>
                </a:ext>
              </a:extLst>
            </p:cNvPr>
            <p:cNvPicPr>
              <a:picLocks noChangeAspect="1" noChangeArrowheads="1"/>
            </p:cNvPicPr>
            <p:nvPr/>
          </p:nvPicPr>
          <p:blipFill>
            <a:blip r:embed="rId8"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856763" y="3798021"/>
              <a:ext cx="240362" cy="240362"/>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21" descr="http://simpleicon.com/wp-content/uploads/shop-4-256x256.png">
              <a:extLst>
                <a:ext uri="{FF2B5EF4-FFF2-40B4-BE49-F238E27FC236}">
                  <a16:creationId xmlns:a16="http://schemas.microsoft.com/office/drawing/2014/main" id="{E52555FD-50B8-41E0-91FC-4E5B76A6E098}"/>
                </a:ext>
              </a:extLst>
            </p:cNvPr>
            <p:cNvPicPr>
              <a:picLocks noChangeAspect="1" noChangeArrowheads="1"/>
            </p:cNvPicPr>
            <p:nvPr/>
          </p:nvPicPr>
          <p:blipFill>
            <a:blip r:embed="rId8"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1292222" y="3505622"/>
              <a:ext cx="240362" cy="240362"/>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22" descr="http://simpleicon.com/wp-content/uploads/shop-4-256x256.png">
              <a:extLst>
                <a:ext uri="{FF2B5EF4-FFF2-40B4-BE49-F238E27FC236}">
                  <a16:creationId xmlns:a16="http://schemas.microsoft.com/office/drawing/2014/main" id="{E7A6E65C-3D69-43A0-B78B-BDB59610A122}"/>
                </a:ext>
              </a:extLst>
            </p:cNvPr>
            <p:cNvPicPr>
              <a:picLocks noChangeAspect="1" noChangeArrowheads="1"/>
            </p:cNvPicPr>
            <p:nvPr/>
          </p:nvPicPr>
          <p:blipFill>
            <a:blip r:embed="rId8"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1005154" y="3505622"/>
              <a:ext cx="240362" cy="240362"/>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23" descr="http://simpleicon.com/wp-content/uploads/shop-4-256x256.png">
              <a:extLst>
                <a:ext uri="{FF2B5EF4-FFF2-40B4-BE49-F238E27FC236}">
                  <a16:creationId xmlns:a16="http://schemas.microsoft.com/office/drawing/2014/main" id="{D3857503-CBF5-47EF-A4CE-30DCD773FB44}"/>
                </a:ext>
              </a:extLst>
            </p:cNvPr>
            <p:cNvPicPr>
              <a:picLocks noChangeAspect="1" noChangeArrowheads="1"/>
            </p:cNvPicPr>
            <p:nvPr/>
          </p:nvPicPr>
          <p:blipFill>
            <a:blip r:embed="rId8"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1142280" y="3793125"/>
              <a:ext cx="240362" cy="240362"/>
            </a:xfrm>
            <a:prstGeom prst="rect">
              <a:avLst/>
            </a:prstGeom>
            <a:noFill/>
            <a:extLst>
              <a:ext uri="{909E8E84-426E-40DD-AFC4-6F175D3DCCD1}">
                <a14:hiddenFill xmlns:a14="http://schemas.microsoft.com/office/drawing/2010/main">
                  <a:solidFill>
                    <a:srgbClr val="FFFFFF"/>
                  </a:solidFill>
                </a14:hiddenFill>
              </a:ext>
            </a:extLst>
          </p:spPr>
        </p:pic>
      </p:grpSp>
      <p:sp>
        <p:nvSpPr>
          <p:cNvPr id="225" name="TextBox 30">
            <a:extLst>
              <a:ext uri="{FF2B5EF4-FFF2-40B4-BE49-F238E27FC236}">
                <a16:creationId xmlns:a16="http://schemas.microsoft.com/office/drawing/2014/main" id="{5272655F-FDDE-401B-B224-2984FE03C05F}"/>
              </a:ext>
            </a:extLst>
          </p:cNvPr>
          <p:cNvSpPr txBox="1"/>
          <p:nvPr/>
        </p:nvSpPr>
        <p:spPr>
          <a:xfrm>
            <a:off x="10380680" y="5132957"/>
            <a:ext cx="788742"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rgbClr val="000000">
                    <a:lumMod val="50000"/>
                    <a:lumOff val="50000"/>
                  </a:srgbClr>
                </a:solidFill>
                <a:cs typeface="Segoe UI" panose="020B0502040204020203" pitchFamily="34" charset="0"/>
              </a:rPr>
              <a:t>Group - B</a:t>
            </a:r>
          </a:p>
        </p:txBody>
      </p:sp>
      <p:sp>
        <p:nvSpPr>
          <p:cNvPr id="226" name="Rectangle 225">
            <a:extLst>
              <a:ext uri="{FF2B5EF4-FFF2-40B4-BE49-F238E27FC236}">
                <a16:creationId xmlns:a16="http://schemas.microsoft.com/office/drawing/2014/main" id="{333FB90B-EB46-4B39-981E-C32232F85674}"/>
              </a:ext>
            </a:extLst>
          </p:cNvPr>
          <p:cNvSpPr/>
          <p:nvPr/>
        </p:nvSpPr>
        <p:spPr>
          <a:xfrm>
            <a:off x="8833992" y="5258937"/>
            <a:ext cx="972010" cy="283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200" b="1" dirty="0">
                <a:solidFill>
                  <a:schemeClr val="tx1">
                    <a:lumMod val="50000"/>
                    <a:lumOff val="50000"/>
                  </a:schemeClr>
                </a:solidFill>
                <a:cs typeface="Segoe UI" panose="020B0502040204020203" pitchFamily="34" charset="0"/>
              </a:rPr>
              <a:t>K-Means Clustering</a:t>
            </a:r>
          </a:p>
        </p:txBody>
      </p:sp>
      <p:grpSp>
        <p:nvGrpSpPr>
          <p:cNvPr id="227" name="Group 226">
            <a:extLst>
              <a:ext uri="{FF2B5EF4-FFF2-40B4-BE49-F238E27FC236}">
                <a16:creationId xmlns:a16="http://schemas.microsoft.com/office/drawing/2014/main" id="{FE12CC87-67D5-45D2-AFE9-3A146E6E4394}"/>
              </a:ext>
            </a:extLst>
          </p:cNvPr>
          <p:cNvGrpSpPr/>
          <p:nvPr/>
        </p:nvGrpSpPr>
        <p:grpSpPr>
          <a:xfrm>
            <a:off x="10918981" y="4254180"/>
            <a:ext cx="720000" cy="720000"/>
            <a:chOff x="10110023" y="2206882"/>
            <a:chExt cx="1097280" cy="1097280"/>
          </a:xfrm>
        </p:grpSpPr>
        <p:sp>
          <p:nvSpPr>
            <p:cNvPr id="228" name="Oval 227">
              <a:extLst>
                <a:ext uri="{FF2B5EF4-FFF2-40B4-BE49-F238E27FC236}">
                  <a16:creationId xmlns:a16="http://schemas.microsoft.com/office/drawing/2014/main" id="{78E4C663-6912-4037-BE74-EE59606951EC}"/>
                </a:ext>
              </a:extLst>
            </p:cNvPr>
            <p:cNvSpPr/>
            <p:nvPr/>
          </p:nvSpPr>
          <p:spPr>
            <a:xfrm>
              <a:off x="10110023" y="2206882"/>
              <a:ext cx="1097280" cy="1097280"/>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Segoe UI" panose="020B0502040204020203" pitchFamily="34" charset="0"/>
              </a:endParaRPr>
            </a:p>
          </p:txBody>
        </p:sp>
        <p:grpSp>
          <p:nvGrpSpPr>
            <p:cNvPr id="229" name="Group 228">
              <a:extLst>
                <a:ext uri="{FF2B5EF4-FFF2-40B4-BE49-F238E27FC236}">
                  <a16:creationId xmlns:a16="http://schemas.microsoft.com/office/drawing/2014/main" id="{D3EC70A6-5DEB-411B-B38D-01BBD5497723}"/>
                </a:ext>
              </a:extLst>
            </p:cNvPr>
            <p:cNvGrpSpPr/>
            <p:nvPr/>
          </p:nvGrpSpPr>
          <p:grpSpPr>
            <a:xfrm>
              <a:off x="10245601" y="2483343"/>
              <a:ext cx="814498" cy="532761"/>
              <a:chOff x="10245601" y="2483343"/>
              <a:chExt cx="814498" cy="532761"/>
            </a:xfrm>
          </p:grpSpPr>
          <p:pic>
            <p:nvPicPr>
              <p:cNvPr id="230" name="Picture 229" descr="http://simpleicon.com/wp-content/uploads/shop-4-256x256.png">
                <a:extLst>
                  <a:ext uri="{FF2B5EF4-FFF2-40B4-BE49-F238E27FC236}">
                    <a16:creationId xmlns:a16="http://schemas.microsoft.com/office/drawing/2014/main" id="{EBE816AB-8E89-4780-97C6-A0A27CC01FDF}"/>
                  </a:ext>
                </a:extLst>
              </p:cNvPr>
              <p:cNvPicPr>
                <a:picLocks noChangeAspect="1" noChangeArrowheads="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245601" y="2483343"/>
                <a:ext cx="240362" cy="24036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30" descr="http://simpleicon.com/wp-content/uploads/shop-4-256x256.png">
                <a:extLst>
                  <a:ext uri="{FF2B5EF4-FFF2-40B4-BE49-F238E27FC236}">
                    <a16:creationId xmlns:a16="http://schemas.microsoft.com/office/drawing/2014/main" id="{AE47B5FD-DB48-4054-95D5-EB8625038316}"/>
                  </a:ext>
                </a:extLst>
              </p:cNvPr>
              <p:cNvPicPr>
                <a:picLocks noChangeAspect="1" noChangeArrowheads="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384278" y="2775742"/>
                <a:ext cx="240362" cy="240362"/>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31" descr="http://simpleicon.com/wp-content/uploads/shop-4-256x256.png">
                <a:extLst>
                  <a:ext uri="{FF2B5EF4-FFF2-40B4-BE49-F238E27FC236}">
                    <a16:creationId xmlns:a16="http://schemas.microsoft.com/office/drawing/2014/main" id="{A73CBA4B-AFCC-4120-87BB-18DF8C2B7309}"/>
                  </a:ext>
                </a:extLst>
              </p:cNvPr>
              <p:cNvPicPr>
                <a:picLocks noChangeAspect="1" noChangeArrowheads="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819737" y="2483343"/>
                <a:ext cx="240362" cy="24036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32" descr="http://simpleicon.com/wp-content/uploads/shop-4-256x256.png">
                <a:extLst>
                  <a:ext uri="{FF2B5EF4-FFF2-40B4-BE49-F238E27FC236}">
                    <a16:creationId xmlns:a16="http://schemas.microsoft.com/office/drawing/2014/main" id="{9099E263-69FA-428F-8DC6-CB35A618D166}"/>
                  </a:ext>
                </a:extLst>
              </p:cNvPr>
              <p:cNvPicPr>
                <a:picLocks noChangeAspect="1" noChangeArrowheads="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532669" y="2483343"/>
                <a:ext cx="240362" cy="24036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33" descr="http://simpleicon.com/wp-content/uploads/shop-4-256x256.png">
                <a:extLst>
                  <a:ext uri="{FF2B5EF4-FFF2-40B4-BE49-F238E27FC236}">
                    <a16:creationId xmlns:a16="http://schemas.microsoft.com/office/drawing/2014/main" id="{EC96F7C6-9B5D-4B11-9028-44E9FD4CD604}"/>
                  </a:ext>
                </a:extLst>
              </p:cNvPr>
              <p:cNvPicPr>
                <a:picLocks noChangeAspect="1" noChangeArrowheads="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669795" y="2770846"/>
                <a:ext cx="240362" cy="24036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35" name="TextBox 71">
            <a:extLst>
              <a:ext uri="{FF2B5EF4-FFF2-40B4-BE49-F238E27FC236}">
                <a16:creationId xmlns:a16="http://schemas.microsoft.com/office/drawing/2014/main" id="{A4CD4200-7DDC-4028-BCD7-FF4DDF540E7D}"/>
              </a:ext>
            </a:extLst>
          </p:cNvPr>
          <p:cNvSpPr txBox="1"/>
          <p:nvPr/>
        </p:nvSpPr>
        <p:spPr>
          <a:xfrm>
            <a:off x="10147977" y="4179082"/>
            <a:ext cx="79515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rgbClr val="000000">
                    <a:lumMod val="50000"/>
                    <a:lumOff val="50000"/>
                  </a:srgbClr>
                </a:solidFill>
                <a:cs typeface="Segoe UI" panose="020B0502040204020203" pitchFamily="34" charset="0"/>
              </a:rPr>
              <a:t>Group - A</a:t>
            </a:r>
          </a:p>
        </p:txBody>
      </p:sp>
      <p:pic>
        <p:nvPicPr>
          <p:cNvPr id="237" name="Picture 236" descr="http://image.slidesharecdn.com/clusteringbymobileusageandbehaviourthemanyfacesofsmartphoneusersinsouthafrica-gfk-141114083525-conversion-gate02/95/clustering-by-mobile-usage-and-behaviour-the-many-faces-of-smartphone-users-in-south-africa-gfk-16-638.jpg?cb=1415954191">
            <a:extLst>
              <a:ext uri="{FF2B5EF4-FFF2-40B4-BE49-F238E27FC236}">
                <a16:creationId xmlns:a16="http://schemas.microsoft.com/office/drawing/2014/main" id="{1552468A-DAC4-4531-9CB2-A85038233A04}"/>
              </a:ext>
            </a:extLst>
          </p:cNvPr>
          <p:cNvPicPr>
            <a:picLocks noChangeAspect="1" noChangeArrowheads="1"/>
          </p:cNvPicPr>
          <p:nvPr/>
        </p:nvPicPr>
        <p:blipFill rotWithShape="1">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102591" y="5232846"/>
            <a:ext cx="651065" cy="314514"/>
          </a:xfrm>
          <a:prstGeom prst="rect">
            <a:avLst/>
          </a:prstGeom>
          <a:noFill/>
          <a:extLst>
            <a:ext uri="{909E8E84-426E-40DD-AFC4-6F175D3DCCD1}">
              <a14:hiddenFill xmlns:a14="http://schemas.microsoft.com/office/drawing/2010/main">
                <a:solidFill>
                  <a:srgbClr val="FFFFFF"/>
                </a:solidFill>
              </a14:hiddenFill>
            </a:ext>
          </a:extLst>
        </p:spPr>
      </p:pic>
      <p:grpSp>
        <p:nvGrpSpPr>
          <p:cNvPr id="239" name="Group 238">
            <a:extLst>
              <a:ext uri="{FF2B5EF4-FFF2-40B4-BE49-F238E27FC236}">
                <a16:creationId xmlns:a16="http://schemas.microsoft.com/office/drawing/2014/main" id="{05C1DD69-2549-47F7-A535-21E929375D22}"/>
              </a:ext>
            </a:extLst>
          </p:cNvPr>
          <p:cNvGrpSpPr>
            <a:grpSpLocks noChangeAspect="1"/>
          </p:cNvGrpSpPr>
          <p:nvPr/>
        </p:nvGrpSpPr>
        <p:grpSpPr>
          <a:xfrm>
            <a:off x="8181292" y="5800956"/>
            <a:ext cx="593880" cy="608617"/>
            <a:chOff x="5225675" y="1656206"/>
            <a:chExt cx="683514" cy="700477"/>
          </a:xfrm>
        </p:grpSpPr>
        <p:sp>
          <p:nvSpPr>
            <p:cNvPr id="240" name="Oval 239">
              <a:extLst>
                <a:ext uri="{FF2B5EF4-FFF2-40B4-BE49-F238E27FC236}">
                  <a16:creationId xmlns:a16="http://schemas.microsoft.com/office/drawing/2014/main" id="{57CD284A-6D23-49FE-B5D0-CDD5A6DF8D24}"/>
                </a:ext>
              </a:extLst>
            </p:cNvPr>
            <p:cNvSpPr/>
            <p:nvPr/>
          </p:nvSpPr>
          <p:spPr>
            <a:xfrm>
              <a:off x="5320701" y="1963842"/>
              <a:ext cx="113355" cy="113355"/>
            </a:xfrm>
            <a:prstGeom prst="ellipse">
              <a:avLst/>
            </a:prstGeom>
            <a:solidFill>
              <a:srgbClr val="A1AF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Segoe UI" panose="020B0502040204020203" pitchFamily="34" charset="0"/>
              </a:endParaRPr>
            </a:p>
          </p:txBody>
        </p:sp>
        <p:sp>
          <p:nvSpPr>
            <p:cNvPr id="241" name="Oval 240">
              <a:extLst>
                <a:ext uri="{FF2B5EF4-FFF2-40B4-BE49-F238E27FC236}">
                  <a16:creationId xmlns:a16="http://schemas.microsoft.com/office/drawing/2014/main" id="{A7D02449-F5FA-40A5-9FA9-53C4B4412EBF}"/>
                </a:ext>
              </a:extLst>
            </p:cNvPr>
            <p:cNvSpPr/>
            <p:nvPr/>
          </p:nvSpPr>
          <p:spPr>
            <a:xfrm>
              <a:off x="5700806" y="1963842"/>
              <a:ext cx="113355" cy="113355"/>
            </a:xfrm>
            <a:prstGeom prst="ellipse">
              <a:avLst/>
            </a:prstGeom>
            <a:solidFill>
              <a:srgbClr val="A1AF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Segoe UI" panose="020B0502040204020203" pitchFamily="34" charset="0"/>
              </a:endParaRPr>
            </a:p>
          </p:txBody>
        </p:sp>
        <p:sp>
          <p:nvSpPr>
            <p:cNvPr id="242" name="Oval 241">
              <a:extLst>
                <a:ext uri="{FF2B5EF4-FFF2-40B4-BE49-F238E27FC236}">
                  <a16:creationId xmlns:a16="http://schemas.microsoft.com/office/drawing/2014/main" id="{2D895F90-0EEC-437E-BE47-B9366615FEC9}"/>
                </a:ext>
              </a:extLst>
            </p:cNvPr>
            <p:cNvSpPr/>
            <p:nvPr/>
          </p:nvSpPr>
          <p:spPr>
            <a:xfrm>
              <a:off x="5415727" y="2243328"/>
              <a:ext cx="113355" cy="113355"/>
            </a:xfrm>
            <a:prstGeom prst="ellipse">
              <a:avLst/>
            </a:prstGeom>
            <a:solidFill>
              <a:srgbClr val="EA5E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Segoe UI" panose="020B0502040204020203" pitchFamily="34" charset="0"/>
              </a:endParaRPr>
            </a:p>
          </p:txBody>
        </p:sp>
        <p:sp>
          <p:nvSpPr>
            <p:cNvPr id="243" name="Oval 242">
              <a:extLst>
                <a:ext uri="{FF2B5EF4-FFF2-40B4-BE49-F238E27FC236}">
                  <a16:creationId xmlns:a16="http://schemas.microsoft.com/office/drawing/2014/main" id="{311EF7F6-EA57-4D5E-80DD-017A47419858}"/>
                </a:ext>
              </a:extLst>
            </p:cNvPr>
            <p:cNvSpPr/>
            <p:nvPr/>
          </p:nvSpPr>
          <p:spPr>
            <a:xfrm>
              <a:off x="5605779" y="2243328"/>
              <a:ext cx="113355" cy="113355"/>
            </a:xfrm>
            <a:prstGeom prst="ellipse">
              <a:avLst/>
            </a:prstGeom>
            <a:solidFill>
              <a:srgbClr val="EA5E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Segoe UI" panose="020B0502040204020203" pitchFamily="34" charset="0"/>
              </a:endParaRPr>
            </a:p>
          </p:txBody>
        </p:sp>
        <p:sp>
          <p:nvSpPr>
            <p:cNvPr id="244" name="Oval 243">
              <a:extLst>
                <a:ext uri="{FF2B5EF4-FFF2-40B4-BE49-F238E27FC236}">
                  <a16:creationId xmlns:a16="http://schemas.microsoft.com/office/drawing/2014/main" id="{BD2512E0-DF0A-49B9-946B-BA7ABFB417B7}"/>
                </a:ext>
              </a:extLst>
            </p:cNvPr>
            <p:cNvSpPr/>
            <p:nvPr/>
          </p:nvSpPr>
          <p:spPr>
            <a:xfrm>
              <a:off x="5225675" y="2243329"/>
              <a:ext cx="113355" cy="113354"/>
            </a:xfrm>
            <a:prstGeom prst="ellipse">
              <a:avLst/>
            </a:prstGeom>
            <a:solidFill>
              <a:srgbClr val="EA5E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Segoe UI" panose="020B0502040204020203" pitchFamily="34" charset="0"/>
              </a:endParaRPr>
            </a:p>
          </p:txBody>
        </p:sp>
        <p:sp>
          <p:nvSpPr>
            <p:cNvPr id="245" name="Oval 244">
              <a:extLst>
                <a:ext uri="{FF2B5EF4-FFF2-40B4-BE49-F238E27FC236}">
                  <a16:creationId xmlns:a16="http://schemas.microsoft.com/office/drawing/2014/main" id="{AD5FC02A-FA0C-49D3-848D-EB62EF901AC3}"/>
                </a:ext>
              </a:extLst>
            </p:cNvPr>
            <p:cNvSpPr/>
            <p:nvPr/>
          </p:nvSpPr>
          <p:spPr>
            <a:xfrm>
              <a:off x="5795834" y="2243328"/>
              <a:ext cx="113355" cy="113355"/>
            </a:xfrm>
            <a:prstGeom prst="ellipse">
              <a:avLst/>
            </a:prstGeom>
            <a:solidFill>
              <a:srgbClr val="EA5E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Segoe UI" panose="020B0502040204020203" pitchFamily="34" charset="0"/>
              </a:endParaRPr>
            </a:p>
          </p:txBody>
        </p:sp>
        <p:sp>
          <p:nvSpPr>
            <p:cNvPr id="246" name="Oval 245">
              <a:extLst>
                <a:ext uri="{FF2B5EF4-FFF2-40B4-BE49-F238E27FC236}">
                  <a16:creationId xmlns:a16="http://schemas.microsoft.com/office/drawing/2014/main" id="{134A8862-EB5C-4F42-AB27-2FCF8F20CD69}"/>
                </a:ext>
              </a:extLst>
            </p:cNvPr>
            <p:cNvSpPr/>
            <p:nvPr/>
          </p:nvSpPr>
          <p:spPr>
            <a:xfrm>
              <a:off x="5510753" y="1656206"/>
              <a:ext cx="113355" cy="113355"/>
            </a:xfrm>
            <a:prstGeom prst="ellipse">
              <a:avLst/>
            </a:prstGeom>
            <a:solidFill>
              <a:srgbClr val="008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Segoe UI" panose="020B0502040204020203" pitchFamily="34" charset="0"/>
              </a:endParaRPr>
            </a:p>
          </p:txBody>
        </p:sp>
        <p:cxnSp>
          <p:nvCxnSpPr>
            <p:cNvPr id="247" name="Elbow Connector 152">
              <a:extLst>
                <a:ext uri="{FF2B5EF4-FFF2-40B4-BE49-F238E27FC236}">
                  <a16:creationId xmlns:a16="http://schemas.microsoft.com/office/drawing/2014/main" id="{F033D672-113A-4534-A463-B29CE6A78532}"/>
                </a:ext>
              </a:extLst>
            </p:cNvPr>
            <p:cNvCxnSpPr>
              <a:stCxn id="246" idx="4"/>
              <a:endCxn id="240" idx="0"/>
            </p:cNvCxnSpPr>
            <p:nvPr/>
          </p:nvCxnSpPr>
          <p:spPr>
            <a:xfrm rot="5400000">
              <a:off x="5375265" y="1771675"/>
              <a:ext cx="194281" cy="190052"/>
            </a:xfrm>
            <a:prstGeom prst="bentConnector3">
              <a:avLst/>
            </a:prstGeom>
            <a:ln>
              <a:solidFill>
                <a:schemeClr val="bg1">
                  <a:lumMod val="6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8" name="Elbow Connector 153">
              <a:extLst>
                <a:ext uri="{FF2B5EF4-FFF2-40B4-BE49-F238E27FC236}">
                  <a16:creationId xmlns:a16="http://schemas.microsoft.com/office/drawing/2014/main" id="{75981E96-7A96-460D-9595-9648F1573147}"/>
                </a:ext>
              </a:extLst>
            </p:cNvPr>
            <p:cNvCxnSpPr>
              <a:stCxn id="246" idx="4"/>
              <a:endCxn id="241" idx="0"/>
            </p:cNvCxnSpPr>
            <p:nvPr/>
          </p:nvCxnSpPr>
          <p:spPr>
            <a:xfrm rot="16200000" flipH="1">
              <a:off x="5565317" y="1771674"/>
              <a:ext cx="194281" cy="190053"/>
            </a:xfrm>
            <a:prstGeom prst="bentConnector3">
              <a:avLst/>
            </a:prstGeom>
            <a:ln>
              <a:solidFill>
                <a:schemeClr val="bg1">
                  <a:lumMod val="6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9" name="Elbow Connector 154">
              <a:extLst>
                <a:ext uri="{FF2B5EF4-FFF2-40B4-BE49-F238E27FC236}">
                  <a16:creationId xmlns:a16="http://schemas.microsoft.com/office/drawing/2014/main" id="{9FAD6304-E3BA-4D52-A10D-8095223D2D1C}"/>
                </a:ext>
              </a:extLst>
            </p:cNvPr>
            <p:cNvCxnSpPr>
              <a:stCxn id="240" idx="4"/>
              <a:endCxn id="244" idx="0"/>
            </p:cNvCxnSpPr>
            <p:nvPr/>
          </p:nvCxnSpPr>
          <p:spPr>
            <a:xfrm rot="5400000">
              <a:off x="5246800" y="2112750"/>
              <a:ext cx="166132" cy="95026"/>
            </a:xfrm>
            <a:prstGeom prst="bentConnector3">
              <a:avLst/>
            </a:prstGeom>
            <a:ln>
              <a:solidFill>
                <a:schemeClr val="bg1">
                  <a:lumMod val="6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0" name="Elbow Connector 155">
              <a:extLst>
                <a:ext uri="{FF2B5EF4-FFF2-40B4-BE49-F238E27FC236}">
                  <a16:creationId xmlns:a16="http://schemas.microsoft.com/office/drawing/2014/main" id="{C5AC64C5-0224-4E4A-B236-4B32203ECF68}"/>
                </a:ext>
              </a:extLst>
            </p:cNvPr>
            <p:cNvCxnSpPr>
              <a:stCxn id="240" idx="4"/>
              <a:endCxn id="242" idx="0"/>
            </p:cNvCxnSpPr>
            <p:nvPr/>
          </p:nvCxnSpPr>
          <p:spPr>
            <a:xfrm rot="16200000" flipH="1">
              <a:off x="5341827" y="2112749"/>
              <a:ext cx="166131" cy="95026"/>
            </a:xfrm>
            <a:prstGeom prst="bentConnector3">
              <a:avLst/>
            </a:prstGeom>
            <a:ln>
              <a:solidFill>
                <a:schemeClr val="bg1">
                  <a:lumMod val="6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1" name="Elbow Connector 156">
              <a:extLst>
                <a:ext uri="{FF2B5EF4-FFF2-40B4-BE49-F238E27FC236}">
                  <a16:creationId xmlns:a16="http://schemas.microsoft.com/office/drawing/2014/main" id="{246FC8E8-7493-4217-9ABE-F8A235EECFD7}"/>
                </a:ext>
              </a:extLst>
            </p:cNvPr>
            <p:cNvCxnSpPr>
              <a:stCxn id="241" idx="4"/>
              <a:endCxn id="243" idx="0"/>
            </p:cNvCxnSpPr>
            <p:nvPr/>
          </p:nvCxnSpPr>
          <p:spPr>
            <a:xfrm rot="5400000">
              <a:off x="5626906" y="2112749"/>
              <a:ext cx="166131" cy="95027"/>
            </a:xfrm>
            <a:prstGeom prst="bentConnector3">
              <a:avLst/>
            </a:prstGeom>
            <a:ln>
              <a:solidFill>
                <a:schemeClr val="bg1">
                  <a:lumMod val="6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2" name="Elbow Connector 157">
              <a:extLst>
                <a:ext uri="{FF2B5EF4-FFF2-40B4-BE49-F238E27FC236}">
                  <a16:creationId xmlns:a16="http://schemas.microsoft.com/office/drawing/2014/main" id="{61486020-90D3-48C9-A154-CFD426F5C747}"/>
                </a:ext>
              </a:extLst>
            </p:cNvPr>
            <p:cNvCxnSpPr>
              <a:stCxn id="241" idx="4"/>
              <a:endCxn id="245" idx="0"/>
            </p:cNvCxnSpPr>
            <p:nvPr/>
          </p:nvCxnSpPr>
          <p:spPr>
            <a:xfrm rot="16200000" flipH="1">
              <a:off x="5721933" y="2112748"/>
              <a:ext cx="166131" cy="95028"/>
            </a:xfrm>
            <a:prstGeom prst="bentConnector3">
              <a:avLst/>
            </a:prstGeom>
            <a:ln>
              <a:solidFill>
                <a:schemeClr val="bg1">
                  <a:lumMod val="65000"/>
                </a:schemeClr>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253" name="Rectangle 252">
            <a:extLst>
              <a:ext uri="{FF2B5EF4-FFF2-40B4-BE49-F238E27FC236}">
                <a16:creationId xmlns:a16="http://schemas.microsoft.com/office/drawing/2014/main" id="{BB363043-EA62-4399-8D56-51BF13B801F2}"/>
              </a:ext>
            </a:extLst>
          </p:cNvPr>
          <p:cNvSpPr/>
          <p:nvPr/>
        </p:nvSpPr>
        <p:spPr>
          <a:xfrm>
            <a:off x="8849540" y="5969013"/>
            <a:ext cx="938413" cy="471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200" b="1" dirty="0">
                <a:solidFill>
                  <a:schemeClr val="tx1">
                    <a:lumMod val="50000"/>
                    <a:lumOff val="50000"/>
                  </a:schemeClr>
                </a:solidFill>
                <a:cs typeface="Segoe UI" panose="020B0502040204020203" pitchFamily="34" charset="0"/>
              </a:rPr>
              <a:t>Decision Trees</a:t>
            </a:r>
          </a:p>
        </p:txBody>
      </p:sp>
      <p:sp>
        <p:nvSpPr>
          <p:cNvPr id="255" name="Rectangle 254">
            <a:extLst>
              <a:ext uri="{FF2B5EF4-FFF2-40B4-BE49-F238E27FC236}">
                <a16:creationId xmlns:a16="http://schemas.microsoft.com/office/drawing/2014/main" id="{3DE3002E-4A5B-4328-980B-91142AC56BD0}"/>
              </a:ext>
            </a:extLst>
          </p:cNvPr>
          <p:cNvSpPr/>
          <p:nvPr/>
        </p:nvSpPr>
        <p:spPr>
          <a:xfrm>
            <a:off x="10627708" y="3368040"/>
            <a:ext cx="1573398"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solidFill>
                <a:cs typeface="Segoe UI" panose="020B0502040204020203" pitchFamily="34" charset="0"/>
              </a:rPr>
              <a:t>Customer Segments</a:t>
            </a:r>
          </a:p>
        </p:txBody>
      </p:sp>
      <p:sp>
        <p:nvSpPr>
          <p:cNvPr id="257" name="Rectangle 256">
            <a:extLst>
              <a:ext uri="{FF2B5EF4-FFF2-40B4-BE49-F238E27FC236}">
                <a16:creationId xmlns:a16="http://schemas.microsoft.com/office/drawing/2014/main" id="{8647D9E0-66A0-451C-994E-0E0A75137AA2}"/>
              </a:ext>
            </a:extLst>
          </p:cNvPr>
          <p:cNvSpPr/>
          <p:nvPr/>
        </p:nvSpPr>
        <p:spPr>
          <a:xfrm>
            <a:off x="8275254" y="3368040"/>
            <a:ext cx="1305806"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cs typeface="Segoe UI" panose="020B0502040204020203" pitchFamily="34" charset="0"/>
              </a:rPr>
              <a:t>Clustering Algorithm</a:t>
            </a:r>
          </a:p>
        </p:txBody>
      </p:sp>
      <p:sp>
        <p:nvSpPr>
          <p:cNvPr id="258" name="TextBox 257">
            <a:extLst>
              <a:ext uri="{FF2B5EF4-FFF2-40B4-BE49-F238E27FC236}">
                <a16:creationId xmlns:a16="http://schemas.microsoft.com/office/drawing/2014/main" id="{774DF534-2A43-4640-84C2-3651C23515CF}"/>
              </a:ext>
            </a:extLst>
          </p:cNvPr>
          <p:cNvSpPr txBox="1"/>
          <p:nvPr/>
        </p:nvSpPr>
        <p:spPr>
          <a:xfrm>
            <a:off x="986471" y="2795511"/>
            <a:ext cx="1565233" cy="338554"/>
          </a:xfrm>
          <a:prstGeom prst="rect">
            <a:avLst/>
          </a:prstGeom>
          <a:solidFill>
            <a:schemeClr val="accent6"/>
          </a:solidFill>
        </p:spPr>
        <p:txBody>
          <a:bodyPr wrap="square" rtlCol="0">
            <a:spAutoFit/>
          </a:bodyPr>
          <a:lstStyle/>
          <a:p>
            <a:pPr algn="ctr"/>
            <a:r>
              <a:rPr lang="en-US" sz="1600" b="1" dirty="0">
                <a:solidFill>
                  <a:schemeClr val="bg1"/>
                </a:solidFill>
                <a:ea typeface="Segoe UI" panose="020B0502040204020203" pitchFamily="34" charset="0"/>
                <a:cs typeface="Segoe UI" panose="020B0502040204020203" pitchFamily="34" charset="0"/>
              </a:rPr>
              <a:t>Data Sources</a:t>
            </a:r>
          </a:p>
        </p:txBody>
      </p:sp>
      <p:sp>
        <p:nvSpPr>
          <p:cNvPr id="259" name="TextBox 258">
            <a:extLst>
              <a:ext uri="{FF2B5EF4-FFF2-40B4-BE49-F238E27FC236}">
                <a16:creationId xmlns:a16="http://schemas.microsoft.com/office/drawing/2014/main" id="{8A679D83-825F-4E03-A9ED-21BEFCA73C51}"/>
              </a:ext>
            </a:extLst>
          </p:cNvPr>
          <p:cNvSpPr txBox="1"/>
          <p:nvPr/>
        </p:nvSpPr>
        <p:spPr>
          <a:xfrm>
            <a:off x="4719028" y="2795511"/>
            <a:ext cx="2093252" cy="338554"/>
          </a:xfrm>
          <a:prstGeom prst="rect">
            <a:avLst/>
          </a:prstGeom>
          <a:solidFill>
            <a:schemeClr val="accent6"/>
          </a:solidFill>
        </p:spPr>
        <p:txBody>
          <a:bodyPr wrap="square" rtlCol="0">
            <a:spAutoFit/>
          </a:bodyPr>
          <a:lstStyle/>
          <a:p>
            <a:pPr algn="ctr"/>
            <a:r>
              <a:rPr lang="en-US" sz="1600" b="1" dirty="0">
                <a:solidFill>
                  <a:schemeClr val="bg1"/>
                </a:solidFill>
                <a:ea typeface="Segoe UI" panose="020B0502040204020203" pitchFamily="34" charset="0"/>
                <a:cs typeface="Segoe UI" panose="020B0502040204020203" pitchFamily="34" charset="0"/>
              </a:rPr>
              <a:t>Analytics Data Mart</a:t>
            </a:r>
          </a:p>
        </p:txBody>
      </p:sp>
      <p:sp>
        <p:nvSpPr>
          <p:cNvPr id="260" name="Right Arrow 3">
            <a:extLst>
              <a:ext uri="{FF2B5EF4-FFF2-40B4-BE49-F238E27FC236}">
                <a16:creationId xmlns:a16="http://schemas.microsoft.com/office/drawing/2014/main" id="{FB7951AB-7DAD-403A-98A0-E757C031EE63}"/>
              </a:ext>
            </a:extLst>
          </p:cNvPr>
          <p:cNvSpPr/>
          <p:nvPr/>
        </p:nvSpPr>
        <p:spPr>
          <a:xfrm>
            <a:off x="7534908" y="4749050"/>
            <a:ext cx="406612" cy="314514"/>
          </a:xfrm>
          <a:prstGeom prst="rightArrow">
            <a:avLst/>
          </a:prstGeom>
          <a:solidFill>
            <a:srgbClr val="595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egoe UI" panose="020B0502040204020203" pitchFamily="34" charset="0"/>
            </a:endParaRPr>
          </a:p>
        </p:txBody>
      </p:sp>
      <p:sp>
        <p:nvSpPr>
          <p:cNvPr id="261" name="TextBox 260">
            <a:extLst>
              <a:ext uri="{FF2B5EF4-FFF2-40B4-BE49-F238E27FC236}">
                <a16:creationId xmlns:a16="http://schemas.microsoft.com/office/drawing/2014/main" id="{1455101E-F8DB-47C3-93B1-CC3462CDB9C1}"/>
              </a:ext>
            </a:extLst>
          </p:cNvPr>
          <p:cNvSpPr txBox="1"/>
          <p:nvPr/>
        </p:nvSpPr>
        <p:spPr>
          <a:xfrm>
            <a:off x="8474838" y="2795511"/>
            <a:ext cx="2928025" cy="338554"/>
          </a:xfrm>
          <a:prstGeom prst="rect">
            <a:avLst/>
          </a:prstGeom>
          <a:solidFill>
            <a:schemeClr val="accent6"/>
          </a:solidFill>
        </p:spPr>
        <p:txBody>
          <a:bodyPr wrap="square" rtlCol="0">
            <a:spAutoFit/>
          </a:bodyPr>
          <a:lstStyle/>
          <a:p>
            <a:pPr algn="ctr"/>
            <a:r>
              <a:rPr lang="en-US" sz="1600" b="1" dirty="0">
                <a:solidFill>
                  <a:schemeClr val="bg1"/>
                </a:solidFill>
                <a:ea typeface="Segoe UI" panose="020B0502040204020203" pitchFamily="34" charset="0"/>
                <a:cs typeface="Segoe UI" panose="020B0502040204020203" pitchFamily="34" charset="0"/>
              </a:rPr>
              <a:t>Segmentation &amp; Clustering</a:t>
            </a:r>
          </a:p>
        </p:txBody>
      </p:sp>
      <p:sp>
        <p:nvSpPr>
          <p:cNvPr id="263" name="Right Arrow 3">
            <a:extLst>
              <a:ext uri="{FF2B5EF4-FFF2-40B4-BE49-F238E27FC236}">
                <a16:creationId xmlns:a16="http://schemas.microsoft.com/office/drawing/2014/main" id="{8C62FAC1-B3A5-44AF-A275-A118BC6F964D}"/>
              </a:ext>
            </a:extLst>
          </p:cNvPr>
          <p:cNvSpPr/>
          <p:nvPr/>
        </p:nvSpPr>
        <p:spPr>
          <a:xfrm>
            <a:off x="9767374" y="4886210"/>
            <a:ext cx="406612" cy="314514"/>
          </a:xfrm>
          <a:prstGeom prst="rightArrow">
            <a:avLst/>
          </a:prstGeom>
          <a:solidFill>
            <a:srgbClr val="595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egoe UI" panose="020B0502040204020203" pitchFamily="34" charset="0"/>
            </a:endParaRPr>
          </a:p>
        </p:txBody>
      </p:sp>
    </p:spTree>
    <p:extLst>
      <p:ext uri="{BB962C8B-B14F-4D97-AF65-F5344CB8AC3E}">
        <p14:creationId xmlns:p14="http://schemas.microsoft.com/office/powerpoint/2010/main" val="1653669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D9753-DBF4-4061-AAD3-4298757B2139}"/>
              </a:ext>
            </a:extLst>
          </p:cNvPr>
          <p:cNvSpPr>
            <a:spLocks noGrp="1"/>
          </p:cNvSpPr>
          <p:nvPr>
            <p:ph type="title"/>
          </p:nvPr>
        </p:nvSpPr>
        <p:spPr/>
        <p:txBody>
          <a:bodyPr/>
          <a:lstStyle/>
          <a:p>
            <a:r>
              <a:rPr lang="en-GB" dirty="0"/>
              <a:t>Store Identification for Campaigns using MatchView</a:t>
            </a:r>
          </a:p>
        </p:txBody>
      </p:sp>
      <p:sp>
        <p:nvSpPr>
          <p:cNvPr id="3" name="Rectangle 2">
            <a:extLst>
              <a:ext uri="{FF2B5EF4-FFF2-40B4-BE49-F238E27FC236}">
                <a16:creationId xmlns:a16="http://schemas.microsoft.com/office/drawing/2014/main" id="{57BB0302-4A0E-413B-9BDA-C49C4B30004A}"/>
              </a:ext>
            </a:extLst>
          </p:cNvPr>
          <p:cNvSpPr/>
          <p:nvPr/>
        </p:nvSpPr>
        <p:spPr>
          <a:xfrm>
            <a:off x="-32837" y="1074261"/>
            <a:ext cx="12192003" cy="22536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AC061544-9AD7-4D63-86B5-EBA4CC0A983B}"/>
              </a:ext>
            </a:extLst>
          </p:cNvPr>
          <p:cNvSpPr/>
          <p:nvPr/>
        </p:nvSpPr>
        <p:spPr>
          <a:xfrm>
            <a:off x="175287" y="1074261"/>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44546A"/>
                </a:solidFill>
                <a:ea typeface="Segoe UI" panose="020B0502040204020203" pitchFamily="34" charset="0"/>
                <a:cs typeface="Segoe UI" panose="020B0502040204020203" pitchFamily="34" charset="0"/>
              </a:rPr>
              <a:t>The Problem: </a:t>
            </a:r>
            <a:r>
              <a:rPr lang="en-US" sz="1600" dirty="0">
                <a:solidFill>
                  <a:srgbClr val="44546A"/>
                </a:solidFill>
                <a:ea typeface="Segoe UI" panose="020B0502040204020203" pitchFamily="34" charset="0"/>
                <a:cs typeface="Segoe UI" panose="020B0502040204020203" pitchFamily="34" charset="0"/>
              </a:rPr>
              <a:t>In the retail business, assessing the success of marketing campaigns using the right set of stores is critical to ensuring in making the investments into the right set of campaigns </a:t>
            </a:r>
          </a:p>
        </p:txBody>
      </p:sp>
      <p:grpSp>
        <p:nvGrpSpPr>
          <p:cNvPr id="5" name="Group 4">
            <a:extLst>
              <a:ext uri="{FF2B5EF4-FFF2-40B4-BE49-F238E27FC236}">
                <a16:creationId xmlns:a16="http://schemas.microsoft.com/office/drawing/2014/main" id="{960E7C32-CBB9-48DE-9872-60FF7BE55EE8}"/>
              </a:ext>
            </a:extLst>
          </p:cNvPr>
          <p:cNvGrpSpPr/>
          <p:nvPr/>
        </p:nvGrpSpPr>
        <p:grpSpPr>
          <a:xfrm>
            <a:off x="251807" y="1635208"/>
            <a:ext cx="11688387" cy="1520546"/>
            <a:chOff x="260343" y="1842298"/>
            <a:chExt cx="11688387" cy="1520546"/>
          </a:xfrm>
        </p:grpSpPr>
        <p:sp>
          <p:nvSpPr>
            <p:cNvPr id="6" name="Rectangle 5">
              <a:extLst>
                <a:ext uri="{FF2B5EF4-FFF2-40B4-BE49-F238E27FC236}">
                  <a16:creationId xmlns:a16="http://schemas.microsoft.com/office/drawing/2014/main" id="{4EC7A2C3-C94E-4BEE-BE92-A436C1AFC780}"/>
                </a:ext>
              </a:extLst>
            </p:cNvPr>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a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1D9C4CF9-CABF-4C59-A664-748943604809}"/>
                </a:ext>
              </a:extLst>
            </p:cNvPr>
            <p:cNvSpPr/>
            <p:nvPr/>
          </p:nvSpPr>
          <p:spPr>
            <a:xfrm>
              <a:off x="260343"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F56D1F9D-5535-4BDF-A70E-808DBE5C7A7D}"/>
                </a:ext>
              </a:extLst>
            </p:cNvPr>
            <p:cNvSpPr/>
            <p:nvPr/>
          </p:nvSpPr>
          <p:spPr>
            <a:xfrm>
              <a:off x="270586" y="2208918"/>
              <a:ext cx="3669997" cy="1052596"/>
            </a:xfrm>
            <a:prstGeom prst="rect">
              <a:avLst/>
            </a:prstGeom>
          </p:spPr>
          <p:txBody>
            <a:bodyPr wrap="square">
              <a:spAutoFit/>
            </a:bodyPr>
            <a:lstStyle/>
            <a:p>
              <a:pPr>
                <a:lnSpc>
                  <a:spcPct val="120000"/>
                </a:lnSpc>
              </a:pPr>
              <a:r>
                <a:rPr lang="en-US" sz="1300" dirty="0">
                  <a:solidFill>
                    <a:schemeClr val="tx2"/>
                  </a:solidFill>
                  <a:ea typeface="Segoe UI" panose="020B0502040204020203" pitchFamily="34" charset="0"/>
                  <a:cs typeface="Segoe UI" panose="020B0502040204020203" pitchFamily="34" charset="0"/>
                </a:rPr>
                <a:t>Lack of systematic process and the time spent for identifying control stores was rendering the assessment of marketing campaigns difficult with several inconclusive results</a:t>
              </a:r>
            </a:p>
          </p:txBody>
        </p:sp>
        <p:sp>
          <p:nvSpPr>
            <p:cNvPr id="9" name="Rectangle 8">
              <a:extLst>
                <a:ext uri="{FF2B5EF4-FFF2-40B4-BE49-F238E27FC236}">
                  <a16:creationId xmlns:a16="http://schemas.microsoft.com/office/drawing/2014/main" id="{D97D25CB-0B7A-4CE5-98B6-75189F1A2783}"/>
                </a:ext>
              </a:extLst>
            </p:cNvPr>
            <p:cNvSpPr/>
            <p:nvPr/>
          </p:nvSpPr>
          <p:spPr>
            <a:xfrm>
              <a:off x="270586" y="1842298"/>
              <a:ext cx="2534636" cy="338554"/>
            </a:xfrm>
            <a:prstGeom prst="rect">
              <a:avLst/>
            </a:prstGeom>
          </p:spPr>
          <p:txBody>
            <a:bodyPr wrap="square">
              <a:spAutoFit/>
            </a:bodyPr>
            <a:lstStyle/>
            <a:p>
              <a:r>
                <a:rPr lang="en-US" sz="1600" b="1" dirty="0">
                  <a:solidFill>
                    <a:srgbClr val="44546A"/>
                  </a:solidFill>
                  <a:ea typeface="Segoe UI" panose="020B0502040204020203" pitchFamily="34" charset="0"/>
                  <a:cs typeface="Segoe UI" panose="020B0502040204020203" pitchFamily="34" charset="0"/>
                </a:rPr>
                <a:t>The “Before” State</a:t>
              </a:r>
            </a:p>
          </p:txBody>
        </p:sp>
        <p:sp>
          <p:nvSpPr>
            <p:cNvPr id="10" name="Rectangle 9">
              <a:extLst>
                <a:ext uri="{FF2B5EF4-FFF2-40B4-BE49-F238E27FC236}">
                  <a16:creationId xmlns:a16="http://schemas.microsoft.com/office/drawing/2014/main" id="{AD03AAA4-E9C9-4CD0-932E-7D48ACF3FD6E}"/>
                </a:ext>
              </a:extLst>
            </p:cNvPr>
            <p:cNvSpPr/>
            <p:nvPr/>
          </p:nvSpPr>
          <p:spPr>
            <a:xfrm>
              <a:off x="8301385"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a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5964C296-62C3-4EBF-A4A6-0FE09F0F0187}"/>
                </a:ext>
              </a:extLst>
            </p:cNvPr>
            <p:cNvSpPr/>
            <p:nvPr/>
          </p:nvSpPr>
          <p:spPr>
            <a:xfrm>
              <a:off x="8297111" y="2208918"/>
              <a:ext cx="3651619" cy="1052596"/>
            </a:xfrm>
            <a:prstGeom prst="rect">
              <a:avLst/>
            </a:prstGeom>
          </p:spPr>
          <p:txBody>
            <a:bodyPr wrap="square">
              <a:spAutoFit/>
            </a:bodyPr>
            <a:lstStyle/>
            <a:p>
              <a:pPr>
                <a:lnSpc>
                  <a:spcPct val="120000"/>
                </a:lnSpc>
              </a:pPr>
              <a:r>
                <a:rPr lang="en-US" sz="1300" dirty="0">
                  <a:solidFill>
                    <a:prstClr val="black"/>
                  </a:solidFill>
                  <a:ea typeface="Segoe UI" panose="020B0502040204020203" pitchFamily="34" charset="0"/>
                  <a:cs typeface="Segoe UI" panose="020B0502040204020203" pitchFamily="34" charset="0"/>
                </a:rPr>
                <a:t>Reduced campaign turnaround time by over 90% and increased campaign success conclusiveness influencing $284 MN. of marketing spend to right campaigns </a:t>
              </a:r>
            </a:p>
          </p:txBody>
        </p:sp>
        <p:sp>
          <p:nvSpPr>
            <p:cNvPr id="12" name="Rectangle 11">
              <a:extLst>
                <a:ext uri="{FF2B5EF4-FFF2-40B4-BE49-F238E27FC236}">
                  <a16:creationId xmlns:a16="http://schemas.microsoft.com/office/drawing/2014/main" id="{AE1DB64C-8069-4D27-8D18-8B1252B70C80}"/>
                </a:ext>
              </a:extLst>
            </p:cNvPr>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a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8B92D051-D752-4F75-832E-EC82011A355F}"/>
                </a:ext>
              </a:extLst>
            </p:cNvPr>
            <p:cNvSpPr/>
            <p:nvPr/>
          </p:nvSpPr>
          <p:spPr>
            <a:xfrm>
              <a:off x="4280864" y="1854084"/>
              <a:ext cx="3584448" cy="150876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a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72646113-2896-4599-8C91-4BEFD6C38A44}"/>
                </a:ext>
              </a:extLst>
            </p:cNvPr>
            <p:cNvSpPr/>
            <p:nvPr/>
          </p:nvSpPr>
          <p:spPr>
            <a:xfrm>
              <a:off x="4292762" y="2208918"/>
              <a:ext cx="3569219" cy="1030347"/>
            </a:xfrm>
            <a:prstGeom prst="rect">
              <a:avLst/>
            </a:prstGeom>
          </p:spPr>
          <p:txBody>
            <a:bodyPr wrap="square">
              <a:spAutoFit/>
            </a:bodyPr>
            <a:lstStyle/>
            <a:p>
              <a:pPr>
                <a:lnSpc>
                  <a:spcPct val="120000"/>
                </a:lnSpc>
              </a:pPr>
              <a:r>
                <a:rPr lang="en-US" sz="1300" dirty="0">
                  <a:solidFill>
                    <a:prstClr val="black"/>
                  </a:solidFill>
                  <a:ea typeface="Segoe UI" panose="020B0502040204020203" pitchFamily="34" charset="0"/>
                  <a:cs typeface="Segoe UI" panose="020B0502040204020203" pitchFamily="34" charset="0"/>
                </a:rPr>
                <a:t>Built a retail store match engine using a weighted factor difference and trend similarity algorithm to rank control stores and analyze campaign performance using ANCOVA</a:t>
              </a:r>
              <a:endParaRPr lang="en-US" sz="1300" dirty="0">
                <a:solidFill>
                  <a:srgbClr val="FF0000"/>
                </a:solidFill>
                <a:ea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EA215D8F-0FA4-4C7D-A187-37D2DAF0BB9B}"/>
                </a:ext>
              </a:extLst>
            </p:cNvPr>
            <p:cNvSpPr/>
            <p:nvPr/>
          </p:nvSpPr>
          <p:spPr>
            <a:xfrm>
              <a:off x="4292762" y="1842298"/>
              <a:ext cx="2131840" cy="338554"/>
            </a:xfrm>
            <a:prstGeom prst="rect">
              <a:avLst/>
            </a:prstGeom>
          </p:spPr>
          <p:txBody>
            <a:bodyPr wrap="square">
              <a:spAutoFit/>
            </a:bodyPr>
            <a:lstStyle/>
            <a:p>
              <a:r>
                <a:rPr lang="en-US" sz="1600" b="1" dirty="0">
                  <a:solidFill>
                    <a:srgbClr val="44546A"/>
                  </a:solidFill>
                  <a:ea typeface="Segoe UI" panose="020B0502040204020203" pitchFamily="34" charset="0"/>
                  <a:cs typeface="Segoe UI" panose="020B0502040204020203" pitchFamily="34" charset="0"/>
                </a:rPr>
                <a:t>LatentView Solution</a:t>
              </a:r>
            </a:p>
          </p:txBody>
        </p:sp>
        <p:sp>
          <p:nvSpPr>
            <p:cNvPr id="16" name="Rectangle 15">
              <a:extLst>
                <a:ext uri="{FF2B5EF4-FFF2-40B4-BE49-F238E27FC236}">
                  <a16:creationId xmlns:a16="http://schemas.microsoft.com/office/drawing/2014/main" id="{BA4C997F-C3FB-4E08-8499-E47BAA2119AA}"/>
                </a:ext>
              </a:extLst>
            </p:cNvPr>
            <p:cNvSpPr/>
            <p:nvPr/>
          </p:nvSpPr>
          <p:spPr>
            <a:xfrm>
              <a:off x="8297111" y="1842298"/>
              <a:ext cx="2534636" cy="338554"/>
            </a:xfrm>
            <a:prstGeom prst="rect">
              <a:avLst/>
            </a:prstGeom>
          </p:spPr>
          <p:txBody>
            <a:bodyPr wrap="square">
              <a:spAutoFit/>
            </a:bodyPr>
            <a:lstStyle/>
            <a:p>
              <a:r>
                <a:rPr lang="en-US" sz="1600" b="1" dirty="0">
                  <a:solidFill>
                    <a:srgbClr val="44546A"/>
                  </a:solidFill>
                  <a:ea typeface="Segoe UI" panose="020B0502040204020203" pitchFamily="34" charset="0"/>
                  <a:cs typeface="Segoe UI" panose="020B0502040204020203" pitchFamily="34" charset="0"/>
                </a:rPr>
                <a:t>The “After” State</a:t>
              </a:r>
            </a:p>
          </p:txBody>
        </p:sp>
      </p:grpSp>
      <p:sp>
        <p:nvSpPr>
          <p:cNvPr id="17" name="Rectangle 16">
            <a:extLst>
              <a:ext uri="{FF2B5EF4-FFF2-40B4-BE49-F238E27FC236}">
                <a16:creationId xmlns:a16="http://schemas.microsoft.com/office/drawing/2014/main" id="{F23499E7-27F6-43F1-9263-D84383D1F167}"/>
              </a:ext>
            </a:extLst>
          </p:cNvPr>
          <p:cNvSpPr/>
          <p:nvPr/>
        </p:nvSpPr>
        <p:spPr>
          <a:xfrm>
            <a:off x="120389" y="519977"/>
            <a:ext cx="5926450" cy="607190"/>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44546A"/>
                </a:solidFill>
                <a:latin typeface="Segoe UI" panose="020B0502040204020203" pitchFamily="34" charset="0"/>
                <a:ea typeface="Segoe UI" panose="020B0502040204020203" pitchFamily="34" charset="0"/>
                <a:cs typeface="Segoe UI" panose="020B0502040204020203" pitchFamily="34" charset="0"/>
              </a:rPr>
              <a:t>Leading Apparel company </a:t>
            </a:r>
          </a:p>
        </p:txBody>
      </p:sp>
      <p:pic>
        <p:nvPicPr>
          <p:cNvPr id="18" name="Picture 17">
            <a:extLst>
              <a:ext uri="{FF2B5EF4-FFF2-40B4-BE49-F238E27FC236}">
                <a16:creationId xmlns:a16="http://schemas.microsoft.com/office/drawing/2014/main" id="{82087FB2-FCE6-4565-A5BD-2857EA9D5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476" y="3612744"/>
            <a:ext cx="5510597" cy="2872223"/>
          </a:xfrm>
          <a:prstGeom prst="rect">
            <a:avLst/>
          </a:prstGeom>
        </p:spPr>
      </p:pic>
      <p:sp>
        <p:nvSpPr>
          <p:cNvPr id="19" name="TextBox 18">
            <a:extLst>
              <a:ext uri="{FF2B5EF4-FFF2-40B4-BE49-F238E27FC236}">
                <a16:creationId xmlns:a16="http://schemas.microsoft.com/office/drawing/2014/main" id="{914BA819-1C41-434A-B7B5-44A60FC0628A}"/>
              </a:ext>
            </a:extLst>
          </p:cNvPr>
          <p:cNvSpPr txBox="1"/>
          <p:nvPr/>
        </p:nvSpPr>
        <p:spPr>
          <a:xfrm>
            <a:off x="514477" y="3363812"/>
            <a:ext cx="5073038" cy="276999"/>
          </a:xfrm>
          <a:prstGeom prst="rect">
            <a:avLst/>
          </a:prstGeom>
          <a:noFill/>
        </p:spPr>
        <p:txBody>
          <a:bodyPr wrap="square" rtlCol="0">
            <a:spAutoFit/>
          </a:bodyPr>
          <a:lstStyle/>
          <a:p>
            <a:r>
              <a:rPr lang="en-US" sz="1200" b="1" dirty="0">
                <a:solidFill>
                  <a:srgbClr val="44546A"/>
                </a:solidFill>
                <a:latin typeface="Segoe UI" panose="020B0502040204020203" pitchFamily="34" charset="0"/>
                <a:ea typeface="Segoe UI" panose="020B0502040204020203" pitchFamily="34" charset="0"/>
                <a:cs typeface="Segoe UI" panose="020B0502040204020203" pitchFamily="34" charset="0"/>
              </a:rPr>
              <a:t>Control Store Identification Process</a:t>
            </a:r>
          </a:p>
        </p:txBody>
      </p:sp>
      <p:pic>
        <p:nvPicPr>
          <p:cNvPr id="20" name="Picture 19">
            <a:extLst>
              <a:ext uri="{FF2B5EF4-FFF2-40B4-BE49-F238E27FC236}">
                <a16:creationId xmlns:a16="http://schemas.microsoft.com/office/drawing/2014/main" id="{EB493158-2904-470E-AE22-818316F594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7226" y="3583453"/>
            <a:ext cx="5400509" cy="2872222"/>
          </a:xfrm>
          <a:prstGeom prst="rect">
            <a:avLst/>
          </a:prstGeom>
          <a:ln>
            <a:solidFill>
              <a:schemeClr val="bg1">
                <a:lumMod val="85000"/>
              </a:schemeClr>
            </a:solidFill>
          </a:ln>
        </p:spPr>
      </p:pic>
      <p:cxnSp>
        <p:nvCxnSpPr>
          <p:cNvPr id="21" name="Straight Connector 20">
            <a:extLst>
              <a:ext uri="{FF2B5EF4-FFF2-40B4-BE49-F238E27FC236}">
                <a16:creationId xmlns:a16="http://schemas.microsoft.com/office/drawing/2014/main" id="{115B6799-18FC-4F8A-B9AC-C92B2E7B73CC}"/>
              </a:ext>
            </a:extLst>
          </p:cNvPr>
          <p:cNvCxnSpPr/>
          <p:nvPr/>
        </p:nvCxnSpPr>
        <p:spPr>
          <a:xfrm>
            <a:off x="6373360" y="3424592"/>
            <a:ext cx="0" cy="3348000"/>
          </a:xfrm>
          <a:prstGeom prst="line">
            <a:avLst/>
          </a:prstGeom>
          <a:ln w="12700">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978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225">
            <a:extLst>
              <a:ext uri="{FF2B5EF4-FFF2-40B4-BE49-F238E27FC236}">
                <a16:creationId xmlns:a16="http://schemas.microsoft.com/office/drawing/2014/main" id="{0D261A26-A95F-412B-BBB2-AA94FD67690F}"/>
              </a:ext>
            </a:extLst>
          </p:cNvPr>
          <p:cNvSpPr/>
          <p:nvPr/>
        </p:nvSpPr>
        <p:spPr>
          <a:xfrm>
            <a:off x="5951082" y="3047162"/>
            <a:ext cx="6169979" cy="372543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9E6DE146-6381-4C41-83D0-6DFFE908B2A9}"/>
              </a:ext>
            </a:extLst>
          </p:cNvPr>
          <p:cNvSpPr/>
          <p:nvPr/>
        </p:nvSpPr>
        <p:spPr>
          <a:xfrm>
            <a:off x="86246" y="3047162"/>
            <a:ext cx="5732672" cy="372543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CE5A4F11-8BAD-44A1-8C3C-78B75C8F10B7}"/>
              </a:ext>
            </a:extLst>
          </p:cNvPr>
          <p:cNvSpPr/>
          <p:nvPr/>
        </p:nvSpPr>
        <p:spPr>
          <a:xfrm>
            <a:off x="1522183" y="4098992"/>
            <a:ext cx="2513262" cy="25056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2" name="Straight Arrow Connector 211">
            <a:extLst>
              <a:ext uri="{FF2B5EF4-FFF2-40B4-BE49-F238E27FC236}">
                <a16:creationId xmlns:a16="http://schemas.microsoft.com/office/drawing/2014/main" id="{4BD7742B-C58F-4E8A-9599-B5EC222E9E63}"/>
              </a:ext>
            </a:extLst>
          </p:cNvPr>
          <p:cNvCxnSpPr>
            <a:cxnSpLocks/>
          </p:cNvCxnSpPr>
          <p:nvPr/>
        </p:nvCxnSpPr>
        <p:spPr>
          <a:xfrm>
            <a:off x="3312579" y="5486057"/>
            <a:ext cx="415526" cy="0"/>
          </a:xfrm>
          <a:prstGeom prst="straightConnector1">
            <a:avLst/>
          </a:prstGeom>
          <a:solidFill>
            <a:schemeClr val="tx1">
              <a:lumMod val="85000"/>
              <a:lumOff val="15000"/>
            </a:schemeClr>
          </a:solidFill>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55" name="Rectangle 154">
            <a:extLst>
              <a:ext uri="{FF2B5EF4-FFF2-40B4-BE49-F238E27FC236}">
                <a16:creationId xmlns:a16="http://schemas.microsoft.com/office/drawing/2014/main" id="{2EB0EEC1-FA16-4803-BBC8-EFF5AAC565B0}"/>
              </a:ext>
            </a:extLst>
          </p:cNvPr>
          <p:cNvSpPr/>
          <p:nvPr/>
        </p:nvSpPr>
        <p:spPr>
          <a:xfrm>
            <a:off x="5996101" y="4422412"/>
            <a:ext cx="1746370" cy="2260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p:txBody>
      </p:sp>
      <p:sp>
        <p:nvSpPr>
          <p:cNvPr id="2" name="Title 1">
            <a:extLst>
              <a:ext uri="{FF2B5EF4-FFF2-40B4-BE49-F238E27FC236}">
                <a16:creationId xmlns:a16="http://schemas.microsoft.com/office/drawing/2014/main" id="{4AC37C15-98B6-4FDE-BB2D-60228991E2BB}"/>
              </a:ext>
            </a:extLst>
          </p:cNvPr>
          <p:cNvSpPr>
            <a:spLocks noGrp="1"/>
          </p:cNvSpPr>
          <p:nvPr>
            <p:ph type="title"/>
          </p:nvPr>
        </p:nvSpPr>
        <p:spPr>
          <a:xfrm>
            <a:off x="217714" y="58925"/>
            <a:ext cx="11767457" cy="408349"/>
          </a:xfrm>
        </p:spPr>
        <p:txBody>
          <a:bodyPr/>
          <a:lstStyle/>
          <a:p>
            <a:r>
              <a:rPr lang="en-GB" dirty="0"/>
              <a:t>Intelligence route planning to optimize truck route &amp; warehouse inventory</a:t>
            </a:r>
          </a:p>
        </p:txBody>
      </p:sp>
      <p:sp>
        <p:nvSpPr>
          <p:cNvPr id="67" name="Rectangle 66">
            <a:extLst>
              <a:ext uri="{FF2B5EF4-FFF2-40B4-BE49-F238E27FC236}">
                <a16:creationId xmlns:a16="http://schemas.microsoft.com/office/drawing/2014/main" id="{0D8DF044-17D1-4712-8A31-C2B28C9AEDC4}"/>
              </a:ext>
            </a:extLst>
          </p:cNvPr>
          <p:cNvSpPr/>
          <p:nvPr/>
        </p:nvSpPr>
        <p:spPr>
          <a:xfrm>
            <a:off x="-3" y="631878"/>
            <a:ext cx="12192003" cy="23508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8" name="Rectangle 67">
            <a:extLst>
              <a:ext uri="{FF2B5EF4-FFF2-40B4-BE49-F238E27FC236}">
                <a16:creationId xmlns:a16="http://schemas.microsoft.com/office/drawing/2014/main" id="{EE1FE21C-039E-4FF5-AF3D-02AB3078D1EA}"/>
              </a:ext>
            </a:extLst>
          </p:cNvPr>
          <p:cNvSpPr/>
          <p:nvPr/>
        </p:nvSpPr>
        <p:spPr>
          <a:xfrm>
            <a:off x="175283" y="610226"/>
            <a:ext cx="11983879" cy="582423"/>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sz="1600" b="1" dirty="0">
                <a:solidFill>
                  <a:srgbClr val="44546A"/>
                </a:solidFill>
              </a:rPr>
              <a:t>The Problem: </a:t>
            </a:r>
            <a:r>
              <a:rPr lang="en-US" sz="1400" dirty="0">
                <a:solidFill>
                  <a:srgbClr val="44546A"/>
                </a:solidFill>
              </a:rPr>
              <a:t>Global Food Distribution Company wanted to use GPS Sensor data of trucks &amp; product inventory data to build a web solution for an intelligent route planning &amp; improve time to delivery</a:t>
            </a:r>
          </a:p>
        </p:txBody>
      </p:sp>
      <p:grpSp>
        <p:nvGrpSpPr>
          <p:cNvPr id="69" name="Group 68">
            <a:extLst>
              <a:ext uri="{FF2B5EF4-FFF2-40B4-BE49-F238E27FC236}">
                <a16:creationId xmlns:a16="http://schemas.microsoft.com/office/drawing/2014/main" id="{D15E58BC-EED7-43FB-B87E-CA2581B99696}"/>
              </a:ext>
            </a:extLst>
          </p:cNvPr>
          <p:cNvGrpSpPr/>
          <p:nvPr/>
        </p:nvGrpSpPr>
        <p:grpSpPr>
          <a:xfrm>
            <a:off x="185846" y="1202810"/>
            <a:ext cx="11935216" cy="1739840"/>
            <a:chOff x="194386" y="1842298"/>
            <a:chExt cx="11935216" cy="1739840"/>
          </a:xfrm>
        </p:grpSpPr>
        <p:sp>
          <p:nvSpPr>
            <p:cNvPr id="70" name="Rectangle 69">
              <a:extLst>
                <a:ext uri="{FF2B5EF4-FFF2-40B4-BE49-F238E27FC236}">
                  <a16:creationId xmlns:a16="http://schemas.microsoft.com/office/drawing/2014/main" id="{72AB0683-DB55-41E3-8338-C2A5E9E11974}"/>
                </a:ext>
              </a:extLst>
            </p:cNvPr>
            <p:cNvSpPr/>
            <p:nvPr/>
          </p:nvSpPr>
          <p:spPr>
            <a:xfrm>
              <a:off x="260343"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71" name="Rectangle 70">
              <a:extLst>
                <a:ext uri="{FF2B5EF4-FFF2-40B4-BE49-F238E27FC236}">
                  <a16:creationId xmlns:a16="http://schemas.microsoft.com/office/drawing/2014/main" id="{7201ED6C-5F27-4CBA-91DD-8B303C06E30C}"/>
                </a:ext>
              </a:extLst>
            </p:cNvPr>
            <p:cNvSpPr/>
            <p:nvPr/>
          </p:nvSpPr>
          <p:spPr>
            <a:xfrm>
              <a:off x="260343" y="1854083"/>
              <a:ext cx="3584448" cy="1666085"/>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2" name="Rectangle 71">
              <a:extLst>
                <a:ext uri="{FF2B5EF4-FFF2-40B4-BE49-F238E27FC236}">
                  <a16:creationId xmlns:a16="http://schemas.microsoft.com/office/drawing/2014/main" id="{D73F4F02-C1F6-4A53-B4B9-B67B29CDC4B0}"/>
                </a:ext>
              </a:extLst>
            </p:cNvPr>
            <p:cNvSpPr/>
            <p:nvPr/>
          </p:nvSpPr>
          <p:spPr>
            <a:xfrm>
              <a:off x="194386" y="2133643"/>
              <a:ext cx="3754020" cy="1367747"/>
            </a:xfrm>
            <a:prstGeom prst="rect">
              <a:avLst/>
            </a:prstGeom>
          </p:spPr>
          <p:txBody>
            <a:bodyPr wrap="square">
              <a:spAutoFit/>
            </a:bodyPr>
            <a:lstStyle/>
            <a:p>
              <a:pPr marL="285750" indent="-285750">
                <a:lnSpc>
                  <a:spcPct val="120000"/>
                </a:lnSpc>
                <a:buFont typeface="Arial" panose="020B0604020202020204" pitchFamily="34" charset="0"/>
                <a:buChar char="•"/>
              </a:pPr>
              <a:r>
                <a:rPr lang="en-US" sz="1400" dirty="0">
                  <a:solidFill>
                    <a:prstClr val="black"/>
                  </a:solidFill>
                  <a:cs typeface="Arial" panose="020B0604020202020204" pitchFamily="34" charset="0"/>
                </a:rPr>
                <a:t>Disparate data sources across databases</a:t>
              </a:r>
            </a:p>
            <a:p>
              <a:pPr marL="285750" indent="-285750">
                <a:lnSpc>
                  <a:spcPct val="120000"/>
                </a:lnSpc>
                <a:buFont typeface="Arial" panose="020B0604020202020204" pitchFamily="34" charset="0"/>
                <a:buChar char="•"/>
              </a:pPr>
              <a:r>
                <a:rPr lang="en-US" sz="1400" dirty="0">
                  <a:solidFill>
                    <a:prstClr val="black"/>
                  </a:solidFill>
                  <a:cs typeface="Arial" panose="020B0604020202020204" pitchFamily="34" charset="0"/>
                </a:rPr>
                <a:t>Current route planning model based on TSM problem &amp; doesn’t use sensor data</a:t>
              </a:r>
            </a:p>
            <a:p>
              <a:pPr marL="285750" indent="-285750">
                <a:lnSpc>
                  <a:spcPct val="120000"/>
                </a:lnSpc>
                <a:buFont typeface="Arial" panose="020B0604020202020204" pitchFamily="34" charset="0"/>
                <a:buChar char="•"/>
              </a:pPr>
              <a:r>
                <a:rPr lang="en-US" sz="1400" dirty="0">
                  <a:solidFill>
                    <a:prstClr val="black"/>
                  </a:solidFill>
                  <a:ea typeface="Verdana" panose="020B0604030504040204" pitchFamily="34" charset="0"/>
                  <a:cs typeface="Arial" panose="020B0604020202020204" pitchFamily="34" charset="0"/>
                </a:rPr>
                <a:t>Cross docking not possible due to unavailability of live data tracking</a:t>
              </a:r>
            </a:p>
          </p:txBody>
        </p:sp>
        <p:sp>
          <p:nvSpPr>
            <p:cNvPr id="73" name="Rectangle 72">
              <a:extLst>
                <a:ext uri="{FF2B5EF4-FFF2-40B4-BE49-F238E27FC236}">
                  <a16:creationId xmlns:a16="http://schemas.microsoft.com/office/drawing/2014/main" id="{C550FECB-D665-4FB2-B977-8D1870EB61D1}"/>
                </a:ext>
              </a:extLst>
            </p:cNvPr>
            <p:cNvSpPr/>
            <p:nvPr/>
          </p:nvSpPr>
          <p:spPr>
            <a:xfrm>
              <a:off x="270586" y="1842298"/>
              <a:ext cx="2534636" cy="338554"/>
            </a:xfrm>
            <a:prstGeom prst="rect">
              <a:avLst/>
            </a:prstGeom>
          </p:spPr>
          <p:txBody>
            <a:bodyPr wrap="square">
              <a:spAutoFit/>
            </a:bodyPr>
            <a:lstStyle/>
            <a:p>
              <a:r>
                <a:rPr lang="en-US" sz="1600" b="1" dirty="0">
                  <a:solidFill>
                    <a:srgbClr val="44546A"/>
                  </a:solidFill>
                </a:rPr>
                <a:t>The “Before” State</a:t>
              </a:r>
            </a:p>
          </p:txBody>
        </p:sp>
        <p:sp>
          <p:nvSpPr>
            <p:cNvPr id="74" name="Rectangle 73">
              <a:extLst>
                <a:ext uri="{FF2B5EF4-FFF2-40B4-BE49-F238E27FC236}">
                  <a16:creationId xmlns:a16="http://schemas.microsoft.com/office/drawing/2014/main" id="{9E08201D-303F-4B30-9FD5-C7B54EE1D1E2}"/>
                </a:ext>
              </a:extLst>
            </p:cNvPr>
            <p:cNvSpPr/>
            <p:nvPr/>
          </p:nvSpPr>
          <p:spPr>
            <a:xfrm>
              <a:off x="8301385" y="1854084"/>
              <a:ext cx="3757312" cy="1653264"/>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SzPct val="120000"/>
              </a:pPr>
              <a:endParaRPr lang="en-US" sz="1300" dirty="0">
                <a:solidFill>
                  <a:srgbClr val="000000"/>
                </a:solidFill>
              </a:endParaRPr>
            </a:p>
          </p:txBody>
        </p:sp>
        <p:sp>
          <p:nvSpPr>
            <p:cNvPr id="75" name="Rectangle 74">
              <a:extLst>
                <a:ext uri="{FF2B5EF4-FFF2-40B4-BE49-F238E27FC236}">
                  <a16:creationId xmlns:a16="http://schemas.microsoft.com/office/drawing/2014/main" id="{F2414A80-7F9F-481F-9CE6-31F76AE4F5F0}"/>
                </a:ext>
              </a:extLst>
            </p:cNvPr>
            <p:cNvSpPr/>
            <p:nvPr/>
          </p:nvSpPr>
          <p:spPr>
            <a:xfrm>
              <a:off x="8259011" y="2197143"/>
              <a:ext cx="3870591" cy="1384995"/>
            </a:xfrm>
            <a:prstGeom prst="rect">
              <a:avLst/>
            </a:prstGeom>
          </p:spPr>
          <p:txBody>
            <a:bodyPr wrap="square">
              <a:spAutoFit/>
            </a:bodyPr>
            <a:lstStyle/>
            <a:p>
              <a:pPr marL="285750" indent="-285750">
                <a:buFont typeface="Arial" panose="020B0604020202020204" pitchFamily="34" charset="0"/>
                <a:buChar char="•"/>
              </a:pPr>
              <a:r>
                <a:rPr lang="en-US" sz="1400" dirty="0">
                  <a:solidFill>
                    <a:prstClr val="black"/>
                  </a:solidFill>
                  <a:ea typeface="Verdana" panose="020B0604030504040204" pitchFamily="34" charset="0"/>
                  <a:cs typeface="Verdana" panose="020B0604030504040204" pitchFamily="34" charset="0"/>
                </a:rPr>
                <a:t>Enterprise level </a:t>
              </a:r>
              <a:r>
                <a:rPr lang="en-US" sz="1400" b="1" dirty="0">
                  <a:solidFill>
                    <a:prstClr val="black"/>
                  </a:solidFill>
                  <a:ea typeface="Verdana" panose="020B0604030504040204" pitchFamily="34" charset="0"/>
                  <a:cs typeface="Verdana" panose="020B0604030504040204" pitchFamily="34" charset="0"/>
                </a:rPr>
                <a:t>truck optimization &amp; route planning model</a:t>
              </a:r>
              <a:r>
                <a:rPr lang="en-US" sz="1400" dirty="0">
                  <a:solidFill>
                    <a:prstClr val="black"/>
                  </a:solidFill>
                  <a:ea typeface="Verdana" panose="020B0604030504040204" pitchFamily="34" charset="0"/>
                  <a:cs typeface="Verdana" panose="020B0604030504040204" pitchFamily="34" charset="0"/>
                </a:rPr>
                <a:t> </a:t>
              </a:r>
              <a:r>
                <a:rPr lang="en-US" sz="1400">
                  <a:solidFill>
                    <a:prstClr val="black"/>
                  </a:solidFill>
                  <a:ea typeface="Verdana" panose="020B0604030504040204" pitchFamily="34" charset="0"/>
                  <a:cs typeface="Verdana" panose="020B0604030504040204" pitchFamily="34" charset="0"/>
                </a:rPr>
                <a:t>to track </a:t>
              </a:r>
              <a:r>
                <a:rPr lang="en-US" sz="1400" dirty="0">
                  <a:solidFill>
                    <a:prstClr val="black"/>
                  </a:solidFill>
                  <a:ea typeface="Verdana" panose="020B0604030504040204" pitchFamily="34" charset="0"/>
                  <a:cs typeface="Verdana" panose="020B0604030504040204" pitchFamily="34" charset="0"/>
                </a:rPr>
                <a:t>&amp; plan real time in a web app</a:t>
              </a:r>
            </a:p>
            <a:p>
              <a:pPr marL="285750" indent="-285750">
                <a:buFont typeface="Arial" panose="020B0604020202020204" pitchFamily="34" charset="0"/>
                <a:buChar char="•"/>
              </a:pPr>
              <a:r>
                <a:rPr lang="en-US" sz="1400" b="1">
                  <a:solidFill>
                    <a:prstClr val="black"/>
                  </a:solidFill>
                  <a:ea typeface="Verdana" panose="020B0604030504040204" pitchFamily="34" charset="0"/>
                  <a:cs typeface="Verdana" panose="020B0604030504040204" pitchFamily="34" charset="0"/>
                </a:rPr>
                <a:t>Accuracy </a:t>
              </a:r>
              <a:r>
                <a:rPr lang="en-US" sz="1400" b="1" dirty="0">
                  <a:solidFill>
                    <a:prstClr val="black"/>
                  </a:solidFill>
                  <a:ea typeface="Verdana" panose="020B0604030504040204" pitchFamily="34" charset="0"/>
                  <a:cs typeface="Verdana" panose="020B0604030504040204" pitchFamily="34" charset="0"/>
                </a:rPr>
                <a:t>measurement driven</a:t>
              </a:r>
              <a:r>
                <a:rPr lang="en-US" sz="1400" dirty="0">
                  <a:solidFill>
                    <a:prstClr val="black"/>
                  </a:solidFill>
                  <a:ea typeface="Verdana" panose="020B0604030504040204" pitchFamily="34" charset="0"/>
                  <a:cs typeface="Verdana" panose="020B0604030504040204" pitchFamily="34" charset="0"/>
                </a:rPr>
                <a:t> using new set of KPIs (KGs / KMs, Time to delivery etc.)</a:t>
              </a:r>
            </a:p>
            <a:p>
              <a:endParaRPr lang="en-US" sz="1400" b="1" dirty="0">
                <a:solidFill>
                  <a:prstClr val="black"/>
                </a:solidFill>
                <a:ea typeface="Verdana" panose="020B0604030504040204" pitchFamily="34" charset="0"/>
                <a:cs typeface="Verdana" panose="020B0604030504040204" pitchFamily="34" charset="0"/>
              </a:endParaRPr>
            </a:p>
          </p:txBody>
        </p:sp>
        <p:sp>
          <p:nvSpPr>
            <p:cNvPr id="76" name="Rectangle 75">
              <a:extLst>
                <a:ext uri="{FF2B5EF4-FFF2-40B4-BE49-F238E27FC236}">
                  <a16:creationId xmlns:a16="http://schemas.microsoft.com/office/drawing/2014/main" id="{3F367BBB-9A93-4830-A901-A4BB1ED19547}"/>
                </a:ext>
              </a:extLst>
            </p:cNvPr>
            <p:cNvSpPr/>
            <p:nvPr/>
          </p:nvSpPr>
          <p:spPr>
            <a:xfrm>
              <a:off x="4255290" y="2000312"/>
              <a:ext cx="3302271" cy="95073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400" dirty="0">
                <a:solidFill>
                  <a:srgbClr val="000000"/>
                </a:solidFill>
              </a:endParaRPr>
            </a:p>
          </p:txBody>
        </p:sp>
        <p:sp>
          <p:nvSpPr>
            <p:cNvPr id="77" name="Rectangle 76">
              <a:extLst>
                <a:ext uri="{FF2B5EF4-FFF2-40B4-BE49-F238E27FC236}">
                  <a16:creationId xmlns:a16="http://schemas.microsoft.com/office/drawing/2014/main" id="{AA6C3A2C-D38D-48F6-8F8A-CD4C472A4A15}"/>
                </a:ext>
              </a:extLst>
            </p:cNvPr>
            <p:cNvSpPr/>
            <p:nvPr/>
          </p:nvSpPr>
          <p:spPr>
            <a:xfrm>
              <a:off x="4280864" y="1854083"/>
              <a:ext cx="3584448" cy="1633753"/>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8" name="Rectangle 77">
              <a:extLst>
                <a:ext uri="{FF2B5EF4-FFF2-40B4-BE49-F238E27FC236}">
                  <a16:creationId xmlns:a16="http://schemas.microsoft.com/office/drawing/2014/main" id="{4A4FE531-70BF-43AE-A31F-A596483BC74C}"/>
                </a:ext>
              </a:extLst>
            </p:cNvPr>
            <p:cNvSpPr/>
            <p:nvPr/>
          </p:nvSpPr>
          <p:spPr>
            <a:xfrm>
              <a:off x="4280063" y="2133643"/>
              <a:ext cx="3558982" cy="1367747"/>
            </a:xfrm>
            <a:prstGeom prst="rect">
              <a:avLst/>
            </a:prstGeom>
          </p:spPr>
          <p:txBody>
            <a:bodyPr wrap="square">
              <a:spAutoFit/>
            </a:bodyPr>
            <a:lstStyle/>
            <a:p>
              <a:pPr marL="285750" indent="-285750">
                <a:lnSpc>
                  <a:spcPct val="120000"/>
                </a:lnSpc>
                <a:buFont typeface="Arial" panose="020B0604020202020204" pitchFamily="34" charset="0"/>
                <a:buChar char="•"/>
              </a:pPr>
              <a:r>
                <a:rPr lang="en-US" sz="1400" dirty="0">
                  <a:solidFill>
                    <a:prstClr val="black"/>
                  </a:solidFill>
                  <a:ea typeface="Verdana" panose="020B0604030504040204" pitchFamily="34" charset="0"/>
                  <a:cs typeface="Verdana" panose="020B0604030504040204" pitchFamily="34" charset="0"/>
                </a:rPr>
                <a:t>Integrate sensor data, maps data with inventory, route &amp; truck data for </a:t>
              </a:r>
            </a:p>
            <a:p>
              <a:pPr marL="742950" lvl="1" indent="-285750">
                <a:lnSpc>
                  <a:spcPct val="120000"/>
                </a:lnSpc>
                <a:buFont typeface="Arial" panose="020B0604020202020204" pitchFamily="34" charset="0"/>
                <a:buChar char="•"/>
              </a:pPr>
              <a:r>
                <a:rPr lang="en-US" sz="1400" dirty="0">
                  <a:solidFill>
                    <a:prstClr val="black"/>
                  </a:solidFill>
                  <a:ea typeface="Verdana" panose="020B0604030504040204" pitchFamily="34" charset="0"/>
                  <a:cs typeface="Verdana" panose="020B0604030504040204" pitchFamily="34" charset="0"/>
                </a:rPr>
                <a:t>Intelligent route planning</a:t>
              </a:r>
            </a:p>
            <a:p>
              <a:pPr marL="742950" lvl="1" indent="-285750">
                <a:lnSpc>
                  <a:spcPct val="120000"/>
                </a:lnSpc>
                <a:buFont typeface="Arial" panose="020B0604020202020204" pitchFamily="34" charset="0"/>
                <a:buChar char="•"/>
              </a:pPr>
              <a:r>
                <a:rPr lang="en-US" sz="1400" dirty="0">
                  <a:solidFill>
                    <a:prstClr val="black"/>
                  </a:solidFill>
                  <a:ea typeface="Verdana" panose="020B0604030504040204" pitchFamily="34" charset="0"/>
                  <a:cs typeface="Verdana" panose="020B0604030504040204" pitchFamily="34" charset="0"/>
                </a:rPr>
                <a:t>Enable cross docking</a:t>
              </a:r>
            </a:p>
            <a:p>
              <a:pPr marL="742950" lvl="1" indent="-285750">
                <a:lnSpc>
                  <a:spcPct val="120000"/>
                </a:lnSpc>
                <a:buFont typeface="Arial" panose="020B0604020202020204" pitchFamily="34" charset="0"/>
                <a:buChar char="•"/>
              </a:pPr>
              <a:r>
                <a:rPr lang="en-US" sz="1400" dirty="0">
                  <a:solidFill>
                    <a:prstClr val="black"/>
                  </a:solidFill>
                  <a:ea typeface="Verdana" panose="020B0604030504040204" pitchFamily="34" charset="0"/>
                  <a:cs typeface="Verdana" panose="020B0604030504040204" pitchFamily="34" charset="0"/>
                </a:rPr>
                <a:t>Improve time to delivery</a:t>
              </a:r>
            </a:p>
          </p:txBody>
        </p:sp>
        <p:sp>
          <p:nvSpPr>
            <p:cNvPr id="79" name="Rectangle 78">
              <a:extLst>
                <a:ext uri="{FF2B5EF4-FFF2-40B4-BE49-F238E27FC236}">
                  <a16:creationId xmlns:a16="http://schemas.microsoft.com/office/drawing/2014/main" id="{4A68B097-D856-4F37-A182-9DE3DF81DF94}"/>
                </a:ext>
              </a:extLst>
            </p:cNvPr>
            <p:cNvSpPr/>
            <p:nvPr/>
          </p:nvSpPr>
          <p:spPr>
            <a:xfrm>
              <a:off x="4292762" y="1842298"/>
              <a:ext cx="2131840" cy="338554"/>
            </a:xfrm>
            <a:prstGeom prst="rect">
              <a:avLst/>
            </a:prstGeom>
          </p:spPr>
          <p:txBody>
            <a:bodyPr wrap="square">
              <a:spAutoFit/>
            </a:bodyPr>
            <a:lstStyle/>
            <a:p>
              <a:r>
                <a:rPr lang="en-US" sz="1600" b="1" dirty="0">
                  <a:solidFill>
                    <a:srgbClr val="44546A"/>
                  </a:solidFill>
                </a:rPr>
                <a:t>LatentView Solution</a:t>
              </a:r>
            </a:p>
          </p:txBody>
        </p:sp>
        <p:sp>
          <p:nvSpPr>
            <p:cNvPr id="80" name="Rectangle 79">
              <a:extLst>
                <a:ext uri="{FF2B5EF4-FFF2-40B4-BE49-F238E27FC236}">
                  <a16:creationId xmlns:a16="http://schemas.microsoft.com/office/drawing/2014/main" id="{206BF77C-2884-4DA7-8CD8-7EE6DAEA5C96}"/>
                </a:ext>
              </a:extLst>
            </p:cNvPr>
            <p:cNvSpPr/>
            <p:nvPr/>
          </p:nvSpPr>
          <p:spPr>
            <a:xfrm>
              <a:off x="8297111" y="1842298"/>
              <a:ext cx="2534636" cy="338554"/>
            </a:xfrm>
            <a:prstGeom prst="rect">
              <a:avLst/>
            </a:prstGeom>
          </p:spPr>
          <p:txBody>
            <a:bodyPr wrap="square">
              <a:spAutoFit/>
            </a:bodyPr>
            <a:lstStyle/>
            <a:p>
              <a:r>
                <a:rPr lang="en-US" sz="1600" b="1" dirty="0">
                  <a:solidFill>
                    <a:srgbClr val="44546A"/>
                  </a:solidFill>
                </a:rPr>
                <a:t>The “After” State</a:t>
              </a:r>
            </a:p>
          </p:txBody>
        </p:sp>
      </p:grpSp>
      <p:sp>
        <p:nvSpPr>
          <p:cNvPr id="82" name="TextBox 81">
            <a:extLst>
              <a:ext uri="{FF2B5EF4-FFF2-40B4-BE49-F238E27FC236}">
                <a16:creationId xmlns:a16="http://schemas.microsoft.com/office/drawing/2014/main" id="{9A0476F8-B83F-4627-9793-A80A98EB40F2}"/>
              </a:ext>
            </a:extLst>
          </p:cNvPr>
          <p:cNvSpPr txBox="1"/>
          <p:nvPr/>
        </p:nvSpPr>
        <p:spPr>
          <a:xfrm>
            <a:off x="2193967" y="3069766"/>
            <a:ext cx="1565233" cy="338554"/>
          </a:xfrm>
          <a:prstGeom prst="rect">
            <a:avLst/>
          </a:prstGeom>
          <a:solidFill>
            <a:schemeClr val="accent5">
              <a:lumMod val="20000"/>
              <a:lumOff val="80000"/>
            </a:schemeClr>
          </a:solidFill>
        </p:spPr>
        <p:txBody>
          <a:bodyPr wrap="square" rtlCol="0">
            <a:spAutoFit/>
          </a:bodyPr>
          <a:lstStyle/>
          <a:p>
            <a:pPr algn="ctr"/>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Methodology</a:t>
            </a:r>
          </a:p>
        </p:txBody>
      </p:sp>
      <p:sp>
        <p:nvSpPr>
          <p:cNvPr id="85" name="TextBox 84">
            <a:extLst>
              <a:ext uri="{FF2B5EF4-FFF2-40B4-BE49-F238E27FC236}">
                <a16:creationId xmlns:a16="http://schemas.microsoft.com/office/drawing/2014/main" id="{A7BAF7D1-1D48-4FCB-941D-F5076B89A42E}"/>
              </a:ext>
            </a:extLst>
          </p:cNvPr>
          <p:cNvSpPr txBox="1"/>
          <p:nvPr/>
        </p:nvSpPr>
        <p:spPr>
          <a:xfrm>
            <a:off x="8003490" y="3069766"/>
            <a:ext cx="1887517" cy="338554"/>
          </a:xfrm>
          <a:prstGeom prst="rect">
            <a:avLst/>
          </a:prstGeom>
          <a:solidFill>
            <a:schemeClr val="accent5">
              <a:lumMod val="20000"/>
              <a:lumOff val="80000"/>
            </a:schemeClr>
          </a:solidFill>
        </p:spPr>
        <p:txBody>
          <a:bodyPr wrap="square" rtlCol="0">
            <a:spAutoFit/>
          </a:bodyPr>
          <a:lstStyle/>
          <a:p>
            <a:r>
              <a:rPr lang="en-US" sz="1600" b="1" dirty="0">
                <a:solidFill>
                  <a:srgbClr val="44546A"/>
                </a:solidFill>
                <a:latin typeface="Segoe UI" panose="020B0502040204020203" pitchFamily="34" charset="0"/>
                <a:ea typeface="Segoe UI" panose="020B0502040204020203" pitchFamily="34" charset="0"/>
                <a:cs typeface="Segoe UI" panose="020B0502040204020203" pitchFamily="34" charset="0"/>
              </a:rPr>
              <a:t>Platform Solution</a:t>
            </a:r>
          </a:p>
        </p:txBody>
      </p:sp>
      <p:sp>
        <p:nvSpPr>
          <p:cNvPr id="134" name="Rectangle: Rounded Corners 2">
            <a:extLst>
              <a:ext uri="{FF2B5EF4-FFF2-40B4-BE49-F238E27FC236}">
                <a16:creationId xmlns:a16="http://schemas.microsoft.com/office/drawing/2014/main" id="{E59D5EA2-013B-4EF0-AEB1-C9FDCEC7EE68}"/>
              </a:ext>
            </a:extLst>
          </p:cNvPr>
          <p:cNvSpPr/>
          <p:nvPr/>
        </p:nvSpPr>
        <p:spPr>
          <a:xfrm>
            <a:off x="6125198" y="3932213"/>
            <a:ext cx="1434659" cy="357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t>Sensor information Collation </a:t>
            </a:r>
          </a:p>
        </p:txBody>
      </p:sp>
      <p:pic>
        <p:nvPicPr>
          <p:cNvPr id="135" name="Picture 134" descr="https://static.thenounproject.com/png/1430857-200.png">
            <a:extLst>
              <a:ext uri="{FF2B5EF4-FFF2-40B4-BE49-F238E27FC236}">
                <a16:creationId xmlns:a16="http://schemas.microsoft.com/office/drawing/2014/main" id="{93F6169D-3132-40DF-8757-BC5EC57E06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62528" y="346416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35" descr="https://static.thenounproject.com/png/1248998-200.png">
            <a:extLst>
              <a:ext uri="{FF2B5EF4-FFF2-40B4-BE49-F238E27FC236}">
                <a16:creationId xmlns:a16="http://schemas.microsoft.com/office/drawing/2014/main" id="{FE8D951B-293B-47C1-8645-955C5283A1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3148" y="3464165"/>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Rounded Corners 2">
            <a:extLst>
              <a:ext uri="{FF2B5EF4-FFF2-40B4-BE49-F238E27FC236}">
                <a16:creationId xmlns:a16="http://schemas.microsoft.com/office/drawing/2014/main" id="{E25BB1A3-70CF-440B-B417-6C3781F446CF}"/>
              </a:ext>
            </a:extLst>
          </p:cNvPr>
          <p:cNvSpPr/>
          <p:nvPr/>
        </p:nvSpPr>
        <p:spPr>
          <a:xfrm>
            <a:off x="8291690" y="3932213"/>
            <a:ext cx="1434659" cy="357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t>Custom Application</a:t>
            </a:r>
          </a:p>
        </p:txBody>
      </p:sp>
      <p:pic>
        <p:nvPicPr>
          <p:cNvPr id="138" name="Picture 137" descr="https://static.thenounproject.com/png/158271-200.png">
            <a:extLst>
              <a:ext uri="{FF2B5EF4-FFF2-40B4-BE49-F238E27FC236}">
                <a16:creationId xmlns:a16="http://schemas.microsoft.com/office/drawing/2014/main" id="{D4C7FDEC-E2DC-467A-88CF-423C46080F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39" t="15740" r="11739" b="38347"/>
          <a:stretch/>
        </p:blipFill>
        <p:spPr bwMode="auto">
          <a:xfrm>
            <a:off x="10901221" y="3464165"/>
            <a:ext cx="480000" cy="288000"/>
          </a:xfrm>
          <a:prstGeom prst="rect">
            <a:avLst/>
          </a:prstGeom>
          <a:noFill/>
          <a:extLst>
            <a:ext uri="{909E8E84-426E-40DD-AFC4-6F175D3DCCD1}">
              <a14:hiddenFill xmlns:a14="http://schemas.microsoft.com/office/drawing/2010/main">
                <a:solidFill>
                  <a:srgbClr val="FFFFFF"/>
                </a:solidFill>
              </a14:hiddenFill>
            </a:ext>
          </a:extLst>
        </p:spPr>
      </p:pic>
      <p:sp>
        <p:nvSpPr>
          <p:cNvPr id="139" name="Rectangle: Rounded Corners 2">
            <a:extLst>
              <a:ext uri="{FF2B5EF4-FFF2-40B4-BE49-F238E27FC236}">
                <a16:creationId xmlns:a16="http://schemas.microsoft.com/office/drawing/2014/main" id="{29DE0330-4B08-4DB5-875C-C1F00A039F1E}"/>
              </a:ext>
            </a:extLst>
          </p:cNvPr>
          <p:cNvSpPr/>
          <p:nvPr/>
        </p:nvSpPr>
        <p:spPr>
          <a:xfrm>
            <a:off x="10432782" y="3932212"/>
            <a:ext cx="1434659" cy="357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t>Analytics</a:t>
            </a:r>
          </a:p>
        </p:txBody>
      </p:sp>
      <p:cxnSp>
        <p:nvCxnSpPr>
          <p:cNvPr id="140" name="Straight Arrow Connector 139">
            <a:extLst>
              <a:ext uri="{FF2B5EF4-FFF2-40B4-BE49-F238E27FC236}">
                <a16:creationId xmlns:a16="http://schemas.microsoft.com/office/drawing/2014/main" id="{CE220827-BB41-4E79-858D-3C9EDC7691A8}"/>
              </a:ext>
            </a:extLst>
          </p:cNvPr>
          <p:cNvCxnSpPr>
            <a:cxnSpLocks/>
          </p:cNvCxnSpPr>
          <p:nvPr/>
        </p:nvCxnSpPr>
        <p:spPr>
          <a:xfrm>
            <a:off x="6304731" y="4809292"/>
            <a:ext cx="357797" cy="17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D9B8674B-1EE0-4F4F-8AE3-5108C92D778C}"/>
              </a:ext>
            </a:extLst>
          </p:cNvPr>
          <p:cNvCxnSpPr>
            <a:cxnSpLocks/>
          </p:cNvCxnSpPr>
          <p:nvPr/>
        </p:nvCxnSpPr>
        <p:spPr>
          <a:xfrm>
            <a:off x="6812465" y="4757609"/>
            <a:ext cx="0" cy="259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52099507-041D-40BB-A00B-5CF5DE953224}"/>
              </a:ext>
            </a:extLst>
          </p:cNvPr>
          <p:cNvCxnSpPr>
            <a:cxnSpLocks/>
          </p:cNvCxnSpPr>
          <p:nvPr/>
        </p:nvCxnSpPr>
        <p:spPr>
          <a:xfrm flipH="1">
            <a:off x="7046148" y="4784800"/>
            <a:ext cx="258287" cy="221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3" name="Picture 2" descr="https://static.thenounproject.com/png/34785-200.png">
            <a:extLst>
              <a:ext uri="{FF2B5EF4-FFF2-40B4-BE49-F238E27FC236}">
                <a16:creationId xmlns:a16="http://schemas.microsoft.com/office/drawing/2014/main" id="{883E1FA9-BE25-4FDE-B880-7D01AF75D6B1}"/>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6169731" y="4478357"/>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https://static.thenounproject.com/png/34785-200.png">
            <a:extLst>
              <a:ext uri="{FF2B5EF4-FFF2-40B4-BE49-F238E27FC236}">
                <a16:creationId xmlns:a16="http://schemas.microsoft.com/office/drawing/2014/main" id="{CC8A5E4A-985B-49B8-AF21-A0101504FF9B}"/>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6688200" y="4480159"/>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https://static.thenounproject.com/png/34785-200.png">
            <a:extLst>
              <a:ext uri="{FF2B5EF4-FFF2-40B4-BE49-F238E27FC236}">
                <a16:creationId xmlns:a16="http://schemas.microsoft.com/office/drawing/2014/main" id="{2F9B1469-D826-4A66-AA1B-3A361535D697}"/>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230078" y="4482692"/>
            <a:ext cx="270000" cy="270000"/>
          </a:xfrm>
          <a:prstGeom prst="rect">
            <a:avLst/>
          </a:prstGeom>
          <a:noFill/>
          <a:extLst>
            <a:ext uri="{909E8E84-426E-40DD-AFC4-6F175D3DCCD1}">
              <a14:hiddenFill xmlns:a14="http://schemas.microsoft.com/office/drawing/2010/main">
                <a:solidFill>
                  <a:srgbClr val="FFFFFF"/>
                </a:solidFill>
              </a14:hiddenFill>
            </a:ext>
          </a:extLst>
        </p:spPr>
      </p:pic>
      <p:sp>
        <p:nvSpPr>
          <p:cNvPr id="149" name="Rectangle 148">
            <a:extLst>
              <a:ext uri="{FF2B5EF4-FFF2-40B4-BE49-F238E27FC236}">
                <a16:creationId xmlns:a16="http://schemas.microsoft.com/office/drawing/2014/main" id="{EECA7DBB-8190-4554-90F6-0F7003810533}"/>
              </a:ext>
            </a:extLst>
          </p:cNvPr>
          <p:cNvSpPr/>
          <p:nvPr/>
        </p:nvSpPr>
        <p:spPr bwMode="auto">
          <a:xfrm>
            <a:off x="6042330" y="5045227"/>
            <a:ext cx="1662023" cy="456313"/>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dirty="0">
                <a:solidFill>
                  <a:srgbClr val="025D8C"/>
                </a:solidFill>
                <a:latin typeface="Arial" panose="020B0604020202020204" pitchFamily="34" charset="0"/>
                <a:ea typeface="Segoe UI" panose="020B0502040204020203" pitchFamily="34" charset="0"/>
                <a:cs typeface="Arial" panose="020B0604020202020204" pitchFamily="34" charset="0"/>
              </a:rPr>
              <a:t>Sensor data transmitted through GPS installed on trucks </a:t>
            </a:r>
          </a:p>
        </p:txBody>
      </p:sp>
      <p:sp>
        <p:nvSpPr>
          <p:cNvPr id="150" name="Rectangle 149">
            <a:extLst>
              <a:ext uri="{FF2B5EF4-FFF2-40B4-BE49-F238E27FC236}">
                <a16:creationId xmlns:a16="http://schemas.microsoft.com/office/drawing/2014/main" id="{83AD1D0E-AF51-420D-AB3A-FD92FCDBD93F}"/>
              </a:ext>
            </a:extLst>
          </p:cNvPr>
          <p:cNvSpPr/>
          <p:nvPr/>
        </p:nvSpPr>
        <p:spPr bwMode="auto">
          <a:xfrm>
            <a:off x="6042329" y="5728550"/>
            <a:ext cx="1662023" cy="532327"/>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dirty="0">
                <a:solidFill>
                  <a:srgbClr val="025D8C"/>
                </a:solidFill>
                <a:latin typeface="Arial" panose="020B0604020202020204" pitchFamily="34" charset="0"/>
                <a:ea typeface="Segoe UI" panose="020B0502040204020203" pitchFamily="34" charset="0"/>
                <a:cs typeface="Arial" panose="020B0604020202020204" pitchFamily="34" charset="0"/>
              </a:rPr>
              <a:t>Combined with inventory information flowing through Supply chain ERP system </a:t>
            </a:r>
          </a:p>
        </p:txBody>
      </p:sp>
      <p:sp>
        <p:nvSpPr>
          <p:cNvPr id="151" name="Down Arrow 89">
            <a:extLst>
              <a:ext uri="{FF2B5EF4-FFF2-40B4-BE49-F238E27FC236}">
                <a16:creationId xmlns:a16="http://schemas.microsoft.com/office/drawing/2014/main" id="{31CE4046-31BE-4B96-AACD-902DD1A3625F}"/>
              </a:ext>
            </a:extLst>
          </p:cNvPr>
          <p:cNvSpPr/>
          <p:nvPr/>
        </p:nvSpPr>
        <p:spPr bwMode="auto">
          <a:xfrm>
            <a:off x="6765703" y="6266302"/>
            <a:ext cx="153647" cy="227457"/>
          </a:xfrm>
          <a:prstGeom prst="downArrow">
            <a:avLst/>
          </a:prstGeom>
          <a:solidFill>
            <a:srgbClr val="0A2436"/>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050"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sp>
        <p:nvSpPr>
          <p:cNvPr id="152" name="Down Arrow 91">
            <a:extLst>
              <a:ext uri="{FF2B5EF4-FFF2-40B4-BE49-F238E27FC236}">
                <a16:creationId xmlns:a16="http://schemas.microsoft.com/office/drawing/2014/main" id="{B515F6F5-0AB0-46BE-8A5E-D8E4F0D66EF9}"/>
              </a:ext>
            </a:extLst>
          </p:cNvPr>
          <p:cNvSpPr/>
          <p:nvPr/>
        </p:nvSpPr>
        <p:spPr bwMode="auto">
          <a:xfrm>
            <a:off x="6765703" y="5505602"/>
            <a:ext cx="153647" cy="227457"/>
          </a:xfrm>
          <a:prstGeom prst="downArrow">
            <a:avLst/>
          </a:prstGeom>
          <a:solidFill>
            <a:srgbClr val="0A2436"/>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050"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7223C939-AE37-4ABD-ABCA-07E7F3BA1B10}"/>
              </a:ext>
            </a:extLst>
          </p:cNvPr>
          <p:cNvSpPr/>
          <p:nvPr/>
        </p:nvSpPr>
        <p:spPr bwMode="auto">
          <a:xfrm>
            <a:off x="6042325" y="6466173"/>
            <a:ext cx="1662022" cy="192119"/>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dirty="0">
                <a:solidFill>
                  <a:srgbClr val="025D8C"/>
                </a:solidFill>
                <a:latin typeface="Arial" panose="020B0604020202020204" pitchFamily="34" charset="0"/>
                <a:ea typeface="Segoe UI" panose="020B0502040204020203" pitchFamily="34" charset="0"/>
                <a:cs typeface="Arial" panose="020B0604020202020204" pitchFamily="34" charset="0"/>
              </a:rPr>
              <a:t>Data Lake on AWS </a:t>
            </a:r>
          </a:p>
        </p:txBody>
      </p:sp>
      <p:sp>
        <p:nvSpPr>
          <p:cNvPr id="154" name="Down Arrow 123">
            <a:extLst>
              <a:ext uri="{FF2B5EF4-FFF2-40B4-BE49-F238E27FC236}">
                <a16:creationId xmlns:a16="http://schemas.microsoft.com/office/drawing/2014/main" id="{7F0BFC3B-29B7-4131-BEEB-E95E8D76CF62}"/>
              </a:ext>
            </a:extLst>
          </p:cNvPr>
          <p:cNvSpPr/>
          <p:nvPr/>
        </p:nvSpPr>
        <p:spPr bwMode="auto">
          <a:xfrm rot="16200000">
            <a:off x="7850485" y="5484961"/>
            <a:ext cx="227458" cy="363190"/>
          </a:xfrm>
          <a:prstGeom prst="downArrow">
            <a:avLst/>
          </a:prstGeom>
          <a:solidFill>
            <a:srgbClr val="40826D"/>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986B85A8-AA71-4C61-AEE8-5AD969C38953}"/>
              </a:ext>
            </a:extLst>
          </p:cNvPr>
          <p:cNvSpPr/>
          <p:nvPr/>
        </p:nvSpPr>
        <p:spPr>
          <a:xfrm>
            <a:off x="8153327" y="4422412"/>
            <a:ext cx="1746370" cy="2260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p:txBody>
      </p:sp>
      <p:sp>
        <p:nvSpPr>
          <p:cNvPr id="157" name="Rectangle 156">
            <a:extLst>
              <a:ext uri="{FF2B5EF4-FFF2-40B4-BE49-F238E27FC236}">
                <a16:creationId xmlns:a16="http://schemas.microsoft.com/office/drawing/2014/main" id="{CE928B65-5242-4CCA-BCEC-FD2A9DD4C2CF}"/>
              </a:ext>
            </a:extLst>
          </p:cNvPr>
          <p:cNvSpPr/>
          <p:nvPr/>
        </p:nvSpPr>
        <p:spPr>
          <a:xfrm>
            <a:off x="10310553" y="4422412"/>
            <a:ext cx="1746370" cy="2260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a:p>
            <a:pPr marL="285750" indent="-285750">
              <a:buFontTx/>
              <a:buChar char="-"/>
            </a:pPr>
            <a:endParaRPr lang="en-IN" dirty="0">
              <a:solidFill>
                <a:schemeClr val="tx1"/>
              </a:solidFill>
            </a:endParaRPr>
          </a:p>
        </p:txBody>
      </p:sp>
      <p:sp>
        <p:nvSpPr>
          <p:cNvPr id="158" name="Down Arrow 123">
            <a:extLst>
              <a:ext uri="{FF2B5EF4-FFF2-40B4-BE49-F238E27FC236}">
                <a16:creationId xmlns:a16="http://schemas.microsoft.com/office/drawing/2014/main" id="{DEFE1AE4-E92D-45A0-9C95-6096127192DF}"/>
              </a:ext>
            </a:extLst>
          </p:cNvPr>
          <p:cNvSpPr/>
          <p:nvPr/>
        </p:nvSpPr>
        <p:spPr bwMode="auto">
          <a:xfrm rot="16200000">
            <a:off x="10015229" y="5484961"/>
            <a:ext cx="227458" cy="363190"/>
          </a:xfrm>
          <a:prstGeom prst="downArrow">
            <a:avLst/>
          </a:prstGeom>
          <a:solidFill>
            <a:srgbClr val="40826D"/>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pic>
        <p:nvPicPr>
          <p:cNvPr id="159" name="Picture 158">
            <a:extLst>
              <a:ext uri="{FF2B5EF4-FFF2-40B4-BE49-F238E27FC236}">
                <a16:creationId xmlns:a16="http://schemas.microsoft.com/office/drawing/2014/main" id="{94C18736-F112-4977-8347-E1D8CD9F72DE}"/>
              </a:ext>
            </a:extLst>
          </p:cNvPr>
          <p:cNvPicPr>
            <a:picLocks noChangeAspect="1"/>
          </p:cNvPicPr>
          <p:nvPr/>
        </p:nvPicPr>
        <p:blipFill>
          <a:blip r:embed="rId6"/>
          <a:stretch>
            <a:fillRect/>
          </a:stretch>
        </p:blipFill>
        <p:spPr>
          <a:xfrm>
            <a:off x="9170098" y="4579057"/>
            <a:ext cx="740643" cy="844888"/>
          </a:xfrm>
          <a:prstGeom prst="rect">
            <a:avLst/>
          </a:prstGeom>
        </p:spPr>
      </p:pic>
      <p:sp>
        <p:nvSpPr>
          <p:cNvPr id="160" name="Rectangle 159">
            <a:extLst>
              <a:ext uri="{FF2B5EF4-FFF2-40B4-BE49-F238E27FC236}">
                <a16:creationId xmlns:a16="http://schemas.microsoft.com/office/drawing/2014/main" id="{BF75E880-23D8-49DF-B71B-9DC78203620E}"/>
              </a:ext>
            </a:extLst>
          </p:cNvPr>
          <p:cNvSpPr/>
          <p:nvPr/>
        </p:nvSpPr>
        <p:spPr bwMode="auto">
          <a:xfrm>
            <a:off x="8206175" y="4454759"/>
            <a:ext cx="969673" cy="1004976"/>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dirty="0">
                <a:solidFill>
                  <a:srgbClr val="025D8C"/>
                </a:solidFill>
                <a:latin typeface="Arial" panose="020B0604020202020204" pitchFamily="34" charset="0"/>
                <a:ea typeface="Segoe UI" panose="020B0502040204020203" pitchFamily="34" charset="0"/>
                <a:cs typeface="Arial" panose="020B0604020202020204" pitchFamily="34" charset="0"/>
              </a:rPr>
              <a:t>Data Connection API provides the link pulling data on real time basis </a:t>
            </a:r>
          </a:p>
        </p:txBody>
      </p:sp>
      <p:sp>
        <p:nvSpPr>
          <p:cNvPr id="161" name="Down Arrow 99">
            <a:extLst>
              <a:ext uri="{FF2B5EF4-FFF2-40B4-BE49-F238E27FC236}">
                <a16:creationId xmlns:a16="http://schemas.microsoft.com/office/drawing/2014/main" id="{A9B233CC-376F-48BA-940B-BADF7287BF8D}"/>
              </a:ext>
            </a:extLst>
          </p:cNvPr>
          <p:cNvSpPr/>
          <p:nvPr/>
        </p:nvSpPr>
        <p:spPr bwMode="auto">
          <a:xfrm>
            <a:off x="9010750" y="5459735"/>
            <a:ext cx="236940" cy="227457"/>
          </a:xfrm>
          <a:prstGeom prst="downArrow">
            <a:avLst/>
          </a:prstGeom>
          <a:solidFill>
            <a:srgbClr val="0A2436"/>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sp>
        <p:nvSpPr>
          <p:cNvPr id="162" name="Rectangle 161">
            <a:extLst>
              <a:ext uri="{FF2B5EF4-FFF2-40B4-BE49-F238E27FC236}">
                <a16:creationId xmlns:a16="http://schemas.microsoft.com/office/drawing/2014/main" id="{35778EB5-063C-4643-887B-313AA4772200}"/>
              </a:ext>
            </a:extLst>
          </p:cNvPr>
          <p:cNvSpPr/>
          <p:nvPr/>
        </p:nvSpPr>
        <p:spPr bwMode="auto">
          <a:xfrm>
            <a:off x="8206174" y="5672364"/>
            <a:ext cx="969673" cy="588514"/>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sz="900" dirty="0">
                <a:solidFill>
                  <a:srgbClr val="025D8C"/>
                </a:solidFill>
                <a:latin typeface="Arial" panose="020B0604020202020204" pitchFamily="34" charset="0"/>
                <a:ea typeface="Segoe UI" panose="020B0502040204020203" pitchFamily="34" charset="0"/>
                <a:cs typeface="Arial" panose="020B0604020202020204" pitchFamily="34" charset="0"/>
              </a:rPr>
              <a:t>Query, Modify, Export Info into application</a:t>
            </a:r>
          </a:p>
        </p:txBody>
      </p:sp>
      <p:pic>
        <p:nvPicPr>
          <p:cNvPr id="163" name="Picture 162" descr="https://static.thenounproject.com/png/1902935-200.png">
            <a:extLst>
              <a:ext uri="{FF2B5EF4-FFF2-40B4-BE49-F238E27FC236}">
                <a16:creationId xmlns:a16="http://schemas.microsoft.com/office/drawing/2014/main" id="{D396F314-B200-4AAB-8362-04E7F003F6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68369" y="5773474"/>
            <a:ext cx="338805" cy="360000"/>
          </a:xfrm>
          <a:prstGeom prst="rect">
            <a:avLst/>
          </a:prstGeom>
          <a:noFill/>
          <a:extLst>
            <a:ext uri="{909E8E84-426E-40DD-AFC4-6F175D3DCCD1}">
              <a14:hiddenFill xmlns:a14="http://schemas.microsoft.com/office/drawing/2010/main">
                <a:solidFill>
                  <a:srgbClr val="FFFFFF"/>
                </a:solidFill>
              </a14:hiddenFill>
            </a:ext>
          </a:extLst>
        </p:spPr>
      </p:pic>
      <p:sp>
        <p:nvSpPr>
          <p:cNvPr id="164" name="Down Arrow 99">
            <a:extLst>
              <a:ext uri="{FF2B5EF4-FFF2-40B4-BE49-F238E27FC236}">
                <a16:creationId xmlns:a16="http://schemas.microsoft.com/office/drawing/2014/main" id="{3358FEFA-792D-4F03-8D83-F39EA617143C}"/>
              </a:ext>
            </a:extLst>
          </p:cNvPr>
          <p:cNvSpPr/>
          <p:nvPr/>
        </p:nvSpPr>
        <p:spPr bwMode="auto">
          <a:xfrm>
            <a:off x="9010750" y="6258232"/>
            <a:ext cx="236940" cy="227457"/>
          </a:xfrm>
          <a:prstGeom prst="downArrow">
            <a:avLst/>
          </a:prstGeom>
          <a:solidFill>
            <a:srgbClr val="0A2436"/>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sp>
        <p:nvSpPr>
          <p:cNvPr id="167" name="Rectangle 166">
            <a:extLst>
              <a:ext uri="{FF2B5EF4-FFF2-40B4-BE49-F238E27FC236}">
                <a16:creationId xmlns:a16="http://schemas.microsoft.com/office/drawing/2014/main" id="{8B1AE51B-845D-4D5A-9268-6FEF8277391C}"/>
              </a:ext>
            </a:extLst>
          </p:cNvPr>
          <p:cNvSpPr/>
          <p:nvPr/>
        </p:nvSpPr>
        <p:spPr bwMode="auto">
          <a:xfrm>
            <a:off x="8192437" y="6466173"/>
            <a:ext cx="1662022" cy="192119"/>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dirty="0">
                <a:solidFill>
                  <a:srgbClr val="025D8C"/>
                </a:solidFill>
                <a:latin typeface="Arial" panose="020B0604020202020204" pitchFamily="34" charset="0"/>
                <a:cs typeface="Arial" panose="020B0604020202020204" pitchFamily="34" charset="0"/>
              </a:rPr>
              <a:t>Blueprint, Django &amp; REST</a:t>
            </a:r>
          </a:p>
        </p:txBody>
      </p:sp>
      <p:pic>
        <p:nvPicPr>
          <p:cNvPr id="169" name="Picture 168" descr="https://static.thenounproject.com/png/1870371-200.png">
            <a:extLst>
              <a:ext uri="{FF2B5EF4-FFF2-40B4-BE49-F238E27FC236}">
                <a16:creationId xmlns:a16="http://schemas.microsoft.com/office/drawing/2014/main" id="{826FB949-44E8-4683-BA17-B3583FE858F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514113" y="456614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169" descr="https://static.thenounproject.com/png/1551503-200.png">
            <a:extLst>
              <a:ext uri="{FF2B5EF4-FFF2-40B4-BE49-F238E27FC236}">
                <a16:creationId xmlns:a16="http://schemas.microsoft.com/office/drawing/2014/main" id="{EB7DC5D2-67A7-410E-8C75-D95336B2B6F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004483" y="458080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170" descr="https://static.thenounproject.com/png/1502716-200.png">
            <a:extLst>
              <a:ext uri="{FF2B5EF4-FFF2-40B4-BE49-F238E27FC236}">
                <a16:creationId xmlns:a16="http://schemas.microsoft.com/office/drawing/2014/main" id="{E2002180-A8E0-4BF6-86EC-1FE7FD7AE94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486854" y="4602948"/>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72" name="Rounded Rectangle 111">
            <a:extLst>
              <a:ext uri="{FF2B5EF4-FFF2-40B4-BE49-F238E27FC236}">
                <a16:creationId xmlns:a16="http://schemas.microsoft.com/office/drawing/2014/main" id="{57AE7C96-6063-4758-A340-70470ACF4235}"/>
              </a:ext>
            </a:extLst>
          </p:cNvPr>
          <p:cNvSpPr/>
          <p:nvPr/>
        </p:nvSpPr>
        <p:spPr bwMode="auto">
          <a:xfrm>
            <a:off x="10396588" y="4471494"/>
            <a:ext cx="1588584" cy="541792"/>
          </a:xfrm>
          <a:prstGeom prst="roundRect">
            <a:avLst/>
          </a:prstGeom>
          <a:noFill/>
          <a:ln w="12700">
            <a:solidFill>
              <a:schemeClr val="tx1"/>
            </a:solid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173" name="Down Arrow 112">
            <a:extLst>
              <a:ext uri="{FF2B5EF4-FFF2-40B4-BE49-F238E27FC236}">
                <a16:creationId xmlns:a16="http://schemas.microsoft.com/office/drawing/2014/main" id="{745FE677-38DC-479B-A099-CD7183B86FBD}"/>
              </a:ext>
            </a:extLst>
          </p:cNvPr>
          <p:cNvSpPr/>
          <p:nvPr/>
        </p:nvSpPr>
        <p:spPr bwMode="auto">
          <a:xfrm>
            <a:off x="11072410" y="5014201"/>
            <a:ext cx="236940" cy="227457"/>
          </a:xfrm>
          <a:prstGeom prst="downArrow">
            <a:avLst/>
          </a:prstGeom>
          <a:solidFill>
            <a:srgbClr val="0A2436"/>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sp>
        <p:nvSpPr>
          <p:cNvPr id="174" name="Rectangle 173">
            <a:extLst>
              <a:ext uri="{FF2B5EF4-FFF2-40B4-BE49-F238E27FC236}">
                <a16:creationId xmlns:a16="http://schemas.microsoft.com/office/drawing/2014/main" id="{3E16B7EC-3FF6-42E7-9412-80186FCD400F}"/>
              </a:ext>
            </a:extLst>
          </p:cNvPr>
          <p:cNvSpPr/>
          <p:nvPr/>
        </p:nvSpPr>
        <p:spPr bwMode="auto">
          <a:xfrm>
            <a:off x="10432782" y="5232969"/>
            <a:ext cx="1552389" cy="594661"/>
          </a:xfrm>
          <a:prstGeom prst="rect">
            <a:avLst/>
          </a:prstGeom>
          <a:solidFill>
            <a:srgbClr val="98BAD8">
              <a:alpha val="74902"/>
            </a:srgbClr>
          </a:solidFill>
          <a:ln>
            <a:noFill/>
            <a:headEnd/>
            <a:tailEnd/>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900" b="1" dirty="0">
                <a:solidFill>
                  <a:srgbClr val="025D8C"/>
                </a:solidFill>
                <a:latin typeface="Arial" panose="020B0604020202020204" pitchFamily="34" charset="0"/>
                <a:ea typeface="Segoe UI" panose="020B0502040204020203" pitchFamily="34" charset="0"/>
                <a:cs typeface="Arial" panose="020B0604020202020204" pitchFamily="34" charset="0"/>
              </a:rPr>
              <a:t>Answer Key Questions</a:t>
            </a:r>
          </a:p>
          <a:p>
            <a:pPr marL="171450" indent="-171450">
              <a:buFont typeface="Arial" panose="020B0604020202020204" pitchFamily="34" charset="0"/>
              <a:buChar char="•"/>
            </a:pPr>
            <a:r>
              <a:rPr lang="en-US" sz="900" dirty="0">
                <a:solidFill>
                  <a:srgbClr val="025D8C"/>
                </a:solidFill>
                <a:latin typeface="Arial" panose="020B0604020202020204" pitchFamily="34" charset="0"/>
                <a:ea typeface="Segoe UI" panose="020B0502040204020203" pitchFamily="34" charset="0"/>
                <a:cs typeface="Arial" panose="020B0604020202020204" pitchFamily="34" charset="0"/>
              </a:rPr>
              <a:t>Where are the trucks </a:t>
            </a:r>
          </a:p>
          <a:p>
            <a:pPr marL="171450" indent="-171450">
              <a:buFont typeface="Arial" panose="020B0604020202020204" pitchFamily="34" charset="0"/>
              <a:buChar char="•"/>
            </a:pPr>
            <a:r>
              <a:rPr lang="en-US" sz="900" dirty="0">
                <a:solidFill>
                  <a:srgbClr val="025D8C"/>
                </a:solidFill>
                <a:latin typeface="Arial" panose="020B0604020202020204" pitchFamily="34" charset="0"/>
                <a:ea typeface="Segoe UI" panose="020B0502040204020203" pitchFamily="34" charset="0"/>
                <a:cs typeface="Arial" panose="020B0604020202020204" pitchFamily="34" charset="0"/>
              </a:rPr>
              <a:t>How much load carried </a:t>
            </a:r>
          </a:p>
          <a:p>
            <a:pPr marL="171450" indent="-171450">
              <a:buFont typeface="Arial" panose="020B0604020202020204" pitchFamily="34" charset="0"/>
              <a:buChar char="•"/>
            </a:pPr>
            <a:r>
              <a:rPr lang="en-US" sz="900" dirty="0">
                <a:solidFill>
                  <a:srgbClr val="025D8C"/>
                </a:solidFill>
                <a:latin typeface="Arial" panose="020B0604020202020204" pitchFamily="34" charset="0"/>
                <a:ea typeface="Segoe UI" panose="020B0502040204020203" pitchFamily="34" charset="0"/>
                <a:cs typeface="Arial" panose="020B0604020202020204" pitchFamily="34" charset="0"/>
              </a:rPr>
              <a:t>Estimated arrival time </a:t>
            </a:r>
          </a:p>
        </p:txBody>
      </p:sp>
      <p:sp>
        <p:nvSpPr>
          <p:cNvPr id="176" name="Down Arrow 115">
            <a:extLst>
              <a:ext uri="{FF2B5EF4-FFF2-40B4-BE49-F238E27FC236}">
                <a16:creationId xmlns:a16="http://schemas.microsoft.com/office/drawing/2014/main" id="{4ABD298E-3B5A-400C-B08C-19CE737353C8}"/>
              </a:ext>
            </a:extLst>
          </p:cNvPr>
          <p:cNvSpPr/>
          <p:nvPr/>
        </p:nvSpPr>
        <p:spPr bwMode="auto">
          <a:xfrm>
            <a:off x="11072410" y="5827630"/>
            <a:ext cx="236940" cy="227457"/>
          </a:xfrm>
          <a:prstGeom prst="downArrow">
            <a:avLst/>
          </a:prstGeom>
          <a:solidFill>
            <a:srgbClr val="0A2436"/>
          </a:solidFill>
          <a:ln w="12700">
            <a:no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srgbClr val="EDF7FF"/>
              </a:solidFill>
              <a:latin typeface="Arial" panose="020B0604020202020204" pitchFamily="34" charset="0"/>
              <a:ea typeface="Segoe UI" panose="020B0502040204020203" pitchFamily="34" charset="0"/>
              <a:cs typeface="Arial" panose="020B0604020202020204" pitchFamily="34" charset="0"/>
            </a:endParaRPr>
          </a:p>
        </p:txBody>
      </p:sp>
      <p:pic>
        <p:nvPicPr>
          <p:cNvPr id="179" name="Picture 178" descr="https://static.thenounproject.com/png/1775953-200.png">
            <a:extLst>
              <a:ext uri="{FF2B5EF4-FFF2-40B4-BE49-F238E27FC236}">
                <a16:creationId xmlns:a16="http://schemas.microsoft.com/office/drawing/2014/main" id="{457B5562-2454-4C61-BD5B-5C7C0169F1B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972653" y="6424656"/>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180" name="Rounded Rectangle 119">
            <a:extLst>
              <a:ext uri="{FF2B5EF4-FFF2-40B4-BE49-F238E27FC236}">
                <a16:creationId xmlns:a16="http://schemas.microsoft.com/office/drawing/2014/main" id="{73A7E5F0-6FDE-40B8-BD8D-F6C8FD720DDF}"/>
              </a:ext>
            </a:extLst>
          </p:cNvPr>
          <p:cNvSpPr/>
          <p:nvPr/>
        </p:nvSpPr>
        <p:spPr bwMode="auto">
          <a:xfrm>
            <a:off x="10425344" y="6046399"/>
            <a:ext cx="1552389" cy="611894"/>
          </a:xfrm>
          <a:prstGeom prst="roundRect">
            <a:avLst/>
          </a:prstGeom>
          <a:noFill/>
          <a:ln w="12700">
            <a:solidFill>
              <a:schemeClr val="tx1"/>
            </a:solidFill>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pic>
        <p:nvPicPr>
          <p:cNvPr id="182" name="Picture 181" descr="https://static.thenounproject.com/png/1920509-200.png">
            <a:extLst>
              <a:ext uri="{FF2B5EF4-FFF2-40B4-BE49-F238E27FC236}">
                <a16:creationId xmlns:a16="http://schemas.microsoft.com/office/drawing/2014/main" id="{38E1B424-CB2B-483D-A47E-97B625C6A31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83950" y="6424656"/>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70">
            <a:extLst>
              <a:ext uri="{FF2B5EF4-FFF2-40B4-BE49-F238E27FC236}">
                <a16:creationId xmlns:a16="http://schemas.microsoft.com/office/drawing/2014/main" id="{996D23C9-081D-4DD1-90BD-C932D6374B90}"/>
              </a:ext>
            </a:extLst>
          </p:cNvPr>
          <p:cNvSpPr txBox="1"/>
          <p:nvPr/>
        </p:nvSpPr>
        <p:spPr>
          <a:xfrm>
            <a:off x="10453918" y="6050956"/>
            <a:ext cx="1476645" cy="4154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dirty="0"/>
              <a:t>Visual web tool (Plottable , D3 JS)</a:t>
            </a:r>
          </a:p>
        </p:txBody>
      </p:sp>
      <p:sp>
        <p:nvSpPr>
          <p:cNvPr id="184" name="Rectangle: Rounded Corners 2">
            <a:extLst>
              <a:ext uri="{FF2B5EF4-FFF2-40B4-BE49-F238E27FC236}">
                <a16:creationId xmlns:a16="http://schemas.microsoft.com/office/drawing/2014/main" id="{AC06C287-A312-4C3A-83FF-C11045EFF8D4}"/>
              </a:ext>
            </a:extLst>
          </p:cNvPr>
          <p:cNvSpPr/>
          <p:nvPr/>
        </p:nvSpPr>
        <p:spPr>
          <a:xfrm>
            <a:off x="334761" y="3575102"/>
            <a:ext cx="971107" cy="357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t>Data Collection</a:t>
            </a:r>
          </a:p>
        </p:txBody>
      </p:sp>
      <p:sp>
        <p:nvSpPr>
          <p:cNvPr id="185" name="Rectangle: Rounded Corners 2">
            <a:extLst>
              <a:ext uri="{FF2B5EF4-FFF2-40B4-BE49-F238E27FC236}">
                <a16:creationId xmlns:a16="http://schemas.microsoft.com/office/drawing/2014/main" id="{600DEF1C-3943-4B29-ADF4-E19DE6BE8A17}"/>
              </a:ext>
            </a:extLst>
          </p:cNvPr>
          <p:cNvSpPr/>
          <p:nvPr/>
        </p:nvSpPr>
        <p:spPr>
          <a:xfrm>
            <a:off x="2145653" y="3575101"/>
            <a:ext cx="1434659" cy="357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t>Data Processing &amp; Data Lake Creation</a:t>
            </a:r>
          </a:p>
        </p:txBody>
      </p:sp>
      <p:sp>
        <p:nvSpPr>
          <p:cNvPr id="186" name="Rectangle: Rounded Corners 2">
            <a:extLst>
              <a:ext uri="{FF2B5EF4-FFF2-40B4-BE49-F238E27FC236}">
                <a16:creationId xmlns:a16="http://schemas.microsoft.com/office/drawing/2014/main" id="{96D37D8D-6B1E-45AE-8402-BD7DC711CF45}"/>
              </a:ext>
            </a:extLst>
          </p:cNvPr>
          <p:cNvSpPr/>
          <p:nvPr/>
        </p:nvSpPr>
        <p:spPr>
          <a:xfrm>
            <a:off x="4464546" y="3575100"/>
            <a:ext cx="1193874" cy="357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t>UI Layer</a:t>
            </a:r>
          </a:p>
        </p:txBody>
      </p:sp>
      <p:cxnSp>
        <p:nvCxnSpPr>
          <p:cNvPr id="187" name="Straight Connector 186">
            <a:extLst>
              <a:ext uri="{FF2B5EF4-FFF2-40B4-BE49-F238E27FC236}">
                <a16:creationId xmlns:a16="http://schemas.microsoft.com/office/drawing/2014/main" id="{59A58689-406D-4C13-A459-2D4E3D812905}"/>
              </a:ext>
            </a:extLst>
          </p:cNvPr>
          <p:cNvCxnSpPr/>
          <p:nvPr/>
        </p:nvCxnSpPr>
        <p:spPr>
          <a:xfrm>
            <a:off x="1445760" y="3935958"/>
            <a:ext cx="0" cy="2700000"/>
          </a:xfrm>
          <a:prstGeom prst="line">
            <a:avLst/>
          </a:prstGeom>
          <a:ln w="12700">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CFAFE65-FAC6-4AFC-A889-43F9872FA278}"/>
              </a:ext>
            </a:extLst>
          </p:cNvPr>
          <p:cNvCxnSpPr/>
          <p:nvPr/>
        </p:nvCxnSpPr>
        <p:spPr>
          <a:xfrm>
            <a:off x="4284850" y="3935958"/>
            <a:ext cx="0" cy="2700000"/>
          </a:xfrm>
          <a:prstGeom prst="line">
            <a:avLst/>
          </a:prstGeom>
          <a:ln w="12700">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554A3A5F-F7D7-40A4-9574-D50A62DC4A02}"/>
              </a:ext>
            </a:extLst>
          </p:cNvPr>
          <p:cNvSpPr/>
          <p:nvPr/>
        </p:nvSpPr>
        <p:spPr>
          <a:xfrm>
            <a:off x="4397156" y="4306133"/>
            <a:ext cx="1350476" cy="1061829"/>
          </a:xfrm>
          <a:prstGeom prst="rect">
            <a:avLst/>
          </a:prstGeom>
          <a:solidFill>
            <a:srgbClr val="1957A3"/>
          </a:solidFill>
        </p:spPr>
        <p:txBody>
          <a:bodyPr wrap="square">
            <a:spAutoFit/>
          </a:bodyPr>
          <a:lstStyle/>
          <a:p>
            <a:pPr algn="ctr">
              <a:defRPr/>
            </a:pPr>
            <a:r>
              <a:rPr lang="en-US" sz="1050" dirty="0">
                <a:solidFill>
                  <a:schemeClr val="bg1">
                    <a:lumMod val="95000"/>
                  </a:schemeClr>
                </a:solidFill>
              </a:rPr>
              <a:t>Customer UI platform to display charts , route, truck location on Maps and inventory metrics </a:t>
            </a:r>
          </a:p>
        </p:txBody>
      </p:sp>
      <p:sp>
        <p:nvSpPr>
          <p:cNvPr id="190" name="Rectangle 189">
            <a:extLst>
              <a:ext uri="{FF2B5EF4-FFF2-40B4-BE49-F238E27FC236}">
                <a16:creationId xmlns:a16="http://schemas.microsoft.com/office/drawing/2014/main" id="{B7826AA1-D71B-4294-A2F6-B5F2B87DB4F6}"/>
              </a:ext>
            </a:extLst>
          </p:cNvPr>
          <p:cNvSpPr/>
          <p:nvPr/>
        </p:nvSpPr>
        <p:spPr bwMode="auto">
          <a:xfrm>
            <a:off x="4390190" y="5801023"/>
            <a:ext cx="1332041" cy="357851"/>
          </a:xfrm>
          <a:prstGeom prst="rect">
            <a:avLst/>
          </a:prstGeom>
          <a:solidFill>
            <a:schemeClr val="tx1">
              <a:lumMod val="85000"/>
              <a:lumOff val="15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sz="1050" b="1" dirty="0">
                <a:solidFill>
                  <a:schemeClr val="bg1">
                    <a:lumMod val="95000"/>
                  </a:schemeClr>
                </a:solidFill>
                <a:latin typeface="Arial" panose="020B0604020202020204" pitchFamily="34" charset="0"/>
                <a:ea typeface="Segoe UI" panose="020B0502040204020203" pitchFamily="34" charset="0"/>
                <a:cs typeface="Arial" panose="020B0604020202020204" pitchFamily="34" charset="0"/>
              </a:rPr>
              <a:t>Google Maps API</a:t>
            </a:r>
          </a:p>
        </p:txBody>
      </p:sp>
      <p:sp>
        <p:nvSpPr>
          <p:cNvPr id="191" name="Right Arrow 233">
            <a:extLst>
              <a:ext uri="{FF2B5EF4-FFF2-40B4-BE49-F238E27FC236}">
                <a16:creationId xmlns:a16="http://schemas.microsoft.com/office/drawing/2014/main" id="{F960FD92-132E-491B-A713-C363F199607C}"/>
              </a:ext>
            </a:extLst>
          </p:cNvPr>
          <p:cNvSpPr/>
          <p:nvPr/>
        </p:nvSpPr>
        <p:spPr>
          <a:xfrm rot="16200000">
            <a:off x="4921076" y="5426478"/>
            <a:ext cx="362427" cy="2683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3" name="Right Arrow 233">
            <a:extLst>
              <a:ext uri="{FF2B5EF4-FFF2-40B4-BE49-F238E27FC236}">
                <a16:creationId xmlns:a16="http://schemas.microsoft.com/office/drawing/2014/main" id="{9FE1E084-84B9-463D-AAEA-58010941F238}"/>
              </a:ext>
            </a:extLst>
          </p:cNvPr>
          <p:cNvSpPr/>
          <p:nvPr/>
        </p:nvSpPr>
        <p:spPr>
          <a:xfrm>
            <a:off x="4047103" y="4761238"/>
            <a:ext cx="362427" cy="26838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5" name="Rectangle 204">
            <a:extLst>
              <a:ext uri="{FF2B5EF4-FFF2-40B4-BE49-F238E27FC236}">
                <a16:creationId xmlns:a16="http://schemas.microsoft.com/office/drawing/2014/main" id="{9C9E9E50-AFBE-41A4-9976-BE3BCE66CC97}"/>
              </a:ext>
            </a:extLst>
          </p:cNvPr>
          <p:cNvSpPr/>
          <p:nvPr/>
        </p:nvSpPr>
        <p:spPr bwMode="auto">
          <a:xfrm>
            <a:off x="1562885" y="4922323"/>
            <a:ext cx="649367" cy="1124076"/>
          </a:xfrm>
          <a:prstGeom prst="rect">
            <a:avLst/>
          </a:prstGeom>
          <a:solidFill>
            <a:schemeClr val="tx1">
              <a:lumMod val="85000"/>
              <a:lumOff val="15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sz="900" b="1" dirty="0">
                <a:solidFill>
                  <a:schemeClr val="bg1">
                    <a:lumMod val="95000"/>
                  </a:schemeClr>
                </a:solidFill>
                <a:latin typeface="Arial" panose="020B0604020202020204" pitchFamily="34" charset="0"/>
                <a:ea typeface="Segoe UI" panose="020B0502040204020203" pitchFamily="34" charset="0"/>
                <a:cs typeface="Arial" panose="020B0604020202020204" pitchFamily="34" charset="0"/>
              </a:rPr>
              <a:t>Data Lake</a:t>
            </a:r>
          </a:p>
          <a:p>
            <a:pPr algn="ctr"/>
            <a:r>
              <a:rPr lang="en-IN" sz="900" dirty="0">
                <a:solidFill>
                  <a:schemeClr val="bg1">
                    <a:lumMod val="95000"/>
                  </a:schemeClr>
                </a:solidFill>
                <a:latin typeface="Arial" panose="020B0604020202020204" pitchFamily="34" charset="0"/>
                <a:ea typeface="Segoe UI" panose="020B0502040204020203" pitchFamily="34" charset="0"/>
                <a:cs typeface="Arial" panose="020B0604020202020204" pitchFamily="34" charset="0"/>
              </a:rPr>
              <a:t>(Ex: S3)</a:t>
            </a:r>
          </a:p>
        </p:txBody>
      </p:sp>
      <p:sp>
        <p:nvSpPr>
          <p:cNvPr id="206" name="Rectangle 205">
            <a:extLst>
              <a:ext uri="{FF2B5EF4-FFF2-40B4-BE49-F238E27FC236}">
                <a16:creationId xmlns:a16="http://schemas.microsoft.com/office/drawing/2014/main" id="{F9DA728E-C714-4E9F-BFDC-D6905F94AC8F}"/>
              </a:ext>
            </a:extLst>
          </p:cNvPr>
          <p:cNvSpPr/>
          <p:nvPr/>
        </p:nvSpPr>
        <p:spPr bwMode="auto">
          <a:xfrm>
            <a:off x="2492891" y="4170016"/>
            <a:ext cx="1017013" cy="675754"/>
          </a:xfrm>
          <a:prstGeom prst="rect">
            <a:avLst/>
          </a:prstGeom>
          <a:solidFill>
            <a:schemeClr val="tx1">
              <a:lumMod val="85000"/>
              <a:lumOff val="15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sz="900" b="1" dirty="0">
                <a:solidFill>
                  <a:schemeClr val="bg1">
                    <a:lumMod val="95000"/>
                  </a:schemeClr>
                </a:solidFill>
                <a:latin typeface="Arial" panose="020B0604020202020204" pitchFamily="34" charset="0"/>
                <a:ea typeface="Segoe UI" panose="020B0502040204020203" pitchFamily="34" charset="0"/>
                <a:cs typeface="Arial" panose="020B0604020202020204" pitchFamily="34" charset="0"/>
              </a:rPr>
              <a:t>Relational Data Store</a:t>
            </a:r>
          </a:p>
          <a:p>
            <a:pPr algn="ctr"/>
            <a:r>
              <a:rPr lang="en-IN" sz="900" dirty="0">
                <a:solidFill>
                  <a:schemeClr val="bg1">
                    <a:lumMod val="95000"/>
                  </a:schemeClr>
                </a:solidFill>
                <a:latin typeface="Arial" panose="020B0604020202020204" pitchFamily="34" charset="0"/>
                <a:ea typeface="Segoe UI" panose="020B0502040204020203" pitchFamily="34" charset="0"/>
                <a:cs typeface="Arial" panose="020B0604020202020204" pitchFamily="34" charset="0"/>
              </a:rPr>
              <a:t>(Ex: AWS Redshift)</a:t>
            </a:r>
          </a:p>
        </p:txBody>
      </p:sp>
      <p:sp>
        <p:nvSpPr>
          <p:cNvPr id="207" name="Rectangle 206">
            <a:extLst>
              <a:ext uri="{FF2B5EF4-FFF2-40B4-BE49-F238E27FC236}">
                <a16:creationId xmlns:a16="http://schemas.microsoft.com/office/drawing/2014/main" id="{EE3FC03A-6D5D-4F9E-9B9D-C6A3698EF585}"/>
              </a:ext>
            </a:extLst>
          </p:cNvPr>
          <p:cNvSpPr/>
          <p:nvPr/>
        </p:nvSpPr>
        <p:spPr bwMode="auto">
          <a:xfrm>
            <a:off x="2492891" y="5206814"/>
            <a:ext cx="1017013" cy="504792"/>
          </a:xfrm>
          <a:prstGeom prst="rect">
            <a:avLst/>
          </a:prstGeom>
          <a:solidFill>
            <a:schemeClr val="tx1">
              <a:lumMod val="85000"/>
              <a:lumOff val="15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sz="900" b="1" dirty="0">
                <a:solidFill>
                  <a:schemeClr val="bg1">
                    <a:lumMod val="95000"/>
                  </a:schemeClr>
                </a:solidFill>
                <a:latin typeface="Arial" panose="020B0604020202020204" pitchFamily="34" charset="0"/>
                <a:ea typeface="Segoe UI" panose="020B0502040204020203" pitchFamily="34" charset="0"/>
                <a:cs typeface="Arial" panose="020B0604020202020204" pitchFamily="34" charset="0"/>
              </a:rPr>
              <a:t>Index &amp; Query</a:t>
            </a:r>
          </a:p>
          <a:p>
            <a:pPr algn="ctr"/>
            <a:r>
              <a:rPr lang="en-IN" sz="900" dirty="0">
                <a:solidFill>
                  <a:schemeClr val="bg1">
                    <a:lumMod val="95000"/>
                  </a:schemeClr>
                </a:solidFill>
                <a:latin typeface="Arial" panose="020B0604020202020204" pitchFamily="34" charset="0"/>
                <a:ea typeface="Segoe UI" panose="020B0502040204020203" pitchFamily="34" charset="0"/>
                <a:cs typeface="Arial" panose="020B0604020202020204" pitchFamily="34" charset="0"/>
              </a:rPr>
              <a:t>(Ex: Elasticsearch)</a:t>
            </a:r>
          </a:p>
        </p:txBody>
      </p:sp>
      <p:sp>
        <p:nvSpPr>
          <p:cNvPr id="208" name="Rectangle 207">
            <a:extLst>
              <a:ext uri="{FF2B5EF4-FFF2-40B4-BE49-F238E27FC236}">
                <a16:creationId xmlns:a16="http://schemas.microsoft.com/office/drawing/2014/main" id="{3FAB0DDF-E0C5-4692-A90A-F3610EC3CCEB}"/>
              </a:ext>
            </a:extLst>
          </p:cNvPr>
          <p:cNvSpPr/>
          <p:nvPr/>
        </p:nvSpPr>
        <p:spPr bwMode="auto">
          <a:xfrm>
            <a:off x="2492891" y="6007786"/>
            <a:ext cx="955019" cy="471652"/>
          </a:xfrm>
          <a:prstGeom prst="rect">
            <a:avLst/>
          </a:prstGeom>
          <a:solidFill>
            <a:schemeClr val="tx1">
              <a:lumMod val="85000"/>
              <a:lumOff val="15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sz="900" b="1" dirty="0">
                <a:solidFill>
                  <a:schemeClr val="bg1">
                    <a:lumMod val="95000"/>
                  </a:schemeClr>
                </a:solidFill>
                <a:latin typeface="Arial" panose="020B0604020202020204" pitchFamily="34" charset="0"/>
                <a:ea typeface="Segoe UI" panose="020B0502040204020203" pitchFamily="34" charset="0"/>
                <a:cs typeface="Arial" panose="020B0604020202020204" pitchFamily="34" charset="0"/>
              </a:rPr>
              <a:t>REST services</a:t>
            </a:r>
            <a:endParaRPr lang="en-IN" sz="900" dirty="0">
              <a:solidFill>
                <a:schemeClr val="bg1">
                  <a:lumMod val="95000"/>
                </a:schemeClr>
              </a:solidFill>
              <a:latin typeface="Arial" panose="020B0604020202020204" pitchFamily="34" charset="0"/>
              <a:ea typeface="Segoe UI" panose="020B0502040204020203" pitchFamily="34" charset="0"/>
              <a:cs typeface="Arial" panose="020B0604020202020204" pitchFamily="34" charset="0"/>
            </a:endParaRPr>
          </a:p>
        </p:txBody>
      </p:sp>
      <p:cxnSp>
        <p:nvCxnSpPr>
          <p:cNvPr id="209" name="Straight Arrow Connector 208">
            <a:extLst>
              <a:ext uri="{FF2B5EF4-FFF2-40B4-BE49-F238E27FC236}">
                <a16:creationId xmlns:a16="http://schemas.microsoft.com/office/drawing/2014/main" id="{4EE0D6F3-F678-4EB4-99CD-320E81055CA8}"/>
              </a:ext>
            </a:extLst>
          </p:cNvPr>
          <p:cNvCxnSpPr>
            <a:cxnSpLocks/>
            <a:stCxn id="205" idx="3"/>
          </p:cNvCxnSpPr>
          <p:nvPr/>
        </p:nvCxnSpPr>
        <p:spPr>
          <a:xfrm>
            <a:off x="2212252" y="5484361"/>
            <a:ext cx="271253" cy="1696"/>
          </a:xfrm>
          <a:prstGeom prst="straightConnector1">
            <a:avLst/>
          </a:prstGeom>
          <a:solidFill>
            <a:schemeClr val="tx1">
              <a:lumMod val="85000"/>
              <a:lumOff val="15000"/>
            </a:schemeClr>
          </a:solidFill>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10" name="Elbow Connector 227">
            <a:extLst>
              <a:ext uri="{FF2B5EF4-FFF2-40B4-BE49-F238E27FC236}">
                <a16:creationId xmlns:a16="http://schemas.microsoft.com/office/drawing/2014/main" id="{280786B0-8A01-4397-AE1D-40804335CD9E}"/>
              </a:ext>
            </a:extLst>
          </p:cNvPr>
          <p:cNvCxnSpPr>
            <a:cxnSpLocks/>
            <a:stCxn id="205" idx="3"/>
            <a:endCxn id="206" idx="1"/>
          </p:cNvCxnSpPr>
          <p:nvPr/>
        </p:nvCxnSpPr>
        <p:spPr>
          <a:xfrm flipV="1">
            <a:off x="2212252" y="4507893"/>
            <a:ext cx="280639" cy="976468"/>
          </a:xfrm>
          <a:prstGeom prst="bentConnector3">
            <a:avLst>
              <a:gd name="adj1" fmla="val 50000"/>
            </a:avLst>
          </a:prstGeom>
          <a:solidFill>
            <a:schemeClr val="tx1">
              <a:lumMod val="85000"/>
              <a:lumOff val="15000"/>
            </a:schemeClr>
          </a:solidFill>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11" name="Elbow Connector 228">
            <a:extLst>
              <a:ext uri="{FF2B5EF4-FFF2-40B4-BE49-F238E27FC236}">
                <a16:creationId xmlns:a16="http://schemas.microsoft.com/office/drawing/2014/main" id="{5909E829-89A4-4C12-AB12-2571D4A001EF}"/>
              </a:ext>
            </a:extLst>
          </p:cNvPr>
          <p:cNvCxnSpPr>
            <a:cxnSpLocks/>
            <a:stCxn id="205" idx="3"/>
            <a:endCxn id="208" idx="1"/>
          </p:cNvCxnSpPr>
          <p:nvPr/>
        </p:nvCxnSpPr>
        <p:spPr>
          <a:xfrm>
            <a:off x="2212252" y="5484361"/>
            <a:ext cx="280639" cy="759251"/>
          </a:xfrm>
          <a:prstGeom prst="bentConnector3">
            <a:avLst>
              <a:gd name="adj1" fmla="val 50000"/>
            </a:avLst>
          </a:prstGeom>
          <a:solidFill>
            <a:schemeClr val="tx1">
              <a:lumMod val="85000"/>
              <a:lumOff val="15000"/>
            </a:schemeClr>
          </a:solidFill>
          <a:ln w="38100">
            <a:solidFill>
              <a:schemeClr val="bg1">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19" name="Rectangle 218">
            <a:extLst>
              <a:ext uri="{FF2B5EF4-FFF2-40B4-BE49-F238E27FC236}">
                <a16:creationId xmlns:a16="http://schemas.microsoft.com/office/drawing/2014/main" id="{4F89A943-3D06-4165-993D-B23D1A7D6833}"/>
              </a:ext>
            </a:extLst>
          </p:cNvPr>
          <p:cNvSpPr/>
          <p:nvPr/>
        </p:nvSpPr>
        <p:spPr bwMode="auto">
          <a:xfrm>
            <a:off x="3707204" y="4922323"/>
            <a:ext cx="279710" cy="1124076"/>
          </a:xfrm>
          <a:prstGeom prst="rect">
            <a:avLst/>
          </a:prstGeom>
          <a:solidFill>
            <a:schemeClr val="tx1">
              <a:lumMod val="85000"/>
              <a:lumOff val="15000"/>
            </a:schemeClr>
          </a:solidFill>
          <a:ln>
            <a:noFill/>
            <a:headEnd/>
            <a:tailEnd/>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sz="900" b="1" dirty="0">
                <a:solidFill>
                  <a:schemeClr val="bg1">
                    <a:lumMod val="95000"/>
                  </a:schemeClr>
                </a:solidFill>
                <a:latin typeface="Arial" panose="020B0604020202020204" pitchFamily="34" charset="0"/>
                <a:ea typeface="Segoe UI" panose="020B0502040204020203" pitchFamily="34" charset="0"/>
                <a:cs typeface="Arial" panose="020B0604020202020204" pitchFamily="34" charset="0"/>
              </a:rPr>
              <a:t>API</a:t>
            </a:r>
            <a:endParaRPr lang="en-IN" sz="900" dirty="0">
              <a:solidFill>
                <a:schemeClr val="bg1">
                  <a:lumMod val="95000"/>
                </a:schemeClr>
              </a:solidFill>
              <a:latin typeface="Arial" panose="020B0604020202020204" pitchFamily="34" charset="0"/>
              <a:ea typeface="Segoe UI" panose="020B0502040204020203" pitchFamily="34" charset="0"/>
              <a:cs typeface="Arial" panose="020B0604020202020204" pitchFamily="34" charset="0"/>
            </a:endParaRPr>
          </a:p>
        </p:txBody>
      </p:sp>
      <p:pic>
        <p:nvPicPr>
          <p:cNvPr id="221" name="Picture 2" descr="https://static.thenounproject.com/png/34785-200.png">
            <a:extLst>
              <a:ext uri="{FF2B5EF4-FFF2-40B4-BE49-F238E27FC236}">
                <a16:creationId xmlns:a16="http://schemas.microsoft.com/office/drawing/2014/main" id="{5DC1038F-66C8-40C6-A225-6FCF3B1DE3AF}"/>
              </a:ext>
            </a:extLst>
          </p:cNvPr>
          <p:cNvPicPr>
            <a:picLocks noChangeAspect="1" noChangeArrowheads="1"/>
          </p:cNvPicPr>
          <p:nvPr/>
        </p:nvPicPr>
        <p:blipFill>
          <a:blip r:embed="rId1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601679" y="4022990"/>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22" name="Rectangle 221">
            <a:extLst>
              <a:ext uri="{FF2B5EF4-FFF2-40B4-BE49-F238E27FC236}">
                <a16:creationId xmlns:a16="http://schemas.microsoft.com/office/drawing/2014/main" id="{8EBAB788-02E9-4B5A-A76E-5EB91F99EA0A}"/>
              </a:ext>
            </a:extLst>
          </p:cNvPr>
          <p:cNvSpPr/>
          <p:nvPr/>
        </p:nvSpPr>
        <p:spPr>
          <a:xfrm>
            <a:off x="62279" y="4368632"/>
            <a:ext cx="1510234" cy="946062"/>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noProof="0" dirty="0">
                <a:solidFill>
                  <a:schemeClr val="tx1">
                    <a:lumMod val="85000"/>
                    <a:lumOff val="15000"/>
                  </a:schemeClr>
                </a:solidFill>
                <a:latin typeface="Calibri" panose="020F0502020204030204"/>
              </a:rPr>
              <a:t>GPS sensor data:</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solidFill>
                  <a:schemeClr val="tx1">
                    <a:lumMod val="85000"/>
                    <a:lumOff val="15000"/>
                  </a:schemeClr>
                </a:solidFill>
                <a:latin typeface="Calibri" panose="020F0502020204030204"/>
              </a:rPr>
              <a:t>Location coordinates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solidFill>
                  <a:schemeClr val="tx1">
                    <a:lumMod val="85000"/>
                    <a:lumOff val="15000"/>
                  </a:schemeClr>
                </a:solidFill>
                <a:latin typeface="Calibri" panose="020F0502020204030204"/>
              </a:rPr>
              <a:t>Load information </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solidFill>
                  <a:schemeClr val="tx1">
                    <a:lumMod val="85000"/>
                    <a:lumOff val="15000"/>
                  </a:schemeClr>
                </a:solidFill>
                <a:latin typeface="Calibri" panose="020F0502020204030204"/>
              </a:rPr>
              <a:t>Start time </a:t>
            </a:r>
            <a:endParaRPr lang="en-US" sz="1050" noProof="0" dirty="0">
              <a:solidFill>
                <a:schemeClr val="tx1">
                  <a:lumMod val="85000"/>
                  <a:lumOff val="15000"/>
                </a:schemeClr>
              </a:solidFill>
              <a:latin typeface="Calibri" panose="020F0502020204030204"/>
            </a:endParaRPr>
          </a:p>
        </p:txBody>
      </p:sp>
      <p:pic>
        <p:nvPicPr>
          <p:cNvPr id="223" name="Picture 4" descr="https://static.thenounproject.com/png/1838342-200.png">
            <a:extLst>
              <a:ext uri="{FF2B5EF4-FFF2-40B4-BE49-F238E27FC236}">
                <a16:creationId xmlns:a16="http://schemas.microsoft.com/office/drawing/2014/main" id="{514A3C65-8F9F-4893-8FEF-FE7FEF8AB125}"/>
              </a:ext>
            </a:extLst>
          </p:cNvPr>
          <p:cNvPicPr>
            <a:picLocks noChangeAspect="1" noChangeArrowheads="1"/>
          </p:cNvPicPr>
          <p:nvPr/>
        </p:nvPicPr>
        <p:blipFill>
          <a:blip r:embed="rId1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7149" y="5304638"/>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224" name="Rectangle 223">
            <a:extLst>
              <a:ext uri="{FF2B5EF4-FFF2-40B4-BE49-F238E27FC236}">
                <a16:creationId xmlns:a16="http://schemas.microsoft.com/office/drawing/2014/main" id="{E76F386C-2B17-457F-AB92-C6A2A09427CB}"/>
              </a:ext>
            </a:extLst>
          </p:cNvPr>
          <p:cNvSpPr/>
          <p:nvPr/>
        </p:nvSpPr>
        <p:spPr>
          <a:xfrm>
            <a:off x="62278" y="5758123"/>
            <a:ext cx="1343333" cy="875836"/>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noProof="0" dirty="0">
                <a:solidFill>
                  <a:schemeClr val="tx1">
                    <a:lumMod val="85000"/>
                    <a:lumOff val="15000"/>
                  </a:schemeClr>
                </a:solidFill>
                <a:latin typeface="Calibri" panose="020F0502020204030204"/>
              </a:rPr>
              <a:t>Inventory data:</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noProof="0" dirty="0">
                <a:solidFill>
                  <a:schemeClr val="tx1">
                    <a:lumMod val="85000"/>
                    <a:lumOff val="15000"/>
                  </a:schemeClr>
                </a:solidFill>
                <a:latin typeface="Calibri" panose="020F0502020204030204"/>
              </a:rPr>
              <a:t>SKU </a:t>
            </a:r>
            <a:r>
              <a:rPr lang="en-US" sz="1050" dirty="0">
                <a:solidFill>
                  <a:schemeClr val="tx1">
                    <a:lumMod val="85000"/>
                    <a:lumOff val="15000"/>
                  </a:schemeClr>
                </a:solidFill>
                <a:latin typeface="Calibri" panose="020F0502020204030204"/>
              </a:rPr>
              <a:t>stocking</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noProof="0" dirty="0">
                <a:solidFill>
                  <a:schemeClr val="tx1">
                    <a:lumMod val="85000"/>
                    <a:lumOff val="15000"/>
                  </a:schemeClr>
                </a:solidFill>
                <a:latin typeface="Calibri" panose="020F0502020204030204"/>
              </a:rPr>
              <a:t>Orders / Truck</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noProof="0" dirty="0">
                <a:solidFill>
                  <a:schemeClr val="tx1">
                    <a:lumMod val="85000"/>
                    <a:lumOff val="15000"/>
                  </a:schemeClr>
                </a:solidFill>
                <a:latin typeface="Calibri" panose="020F0502020204030204"/>
              </a:rPr>
              <a:t>Load </a:t>
            </a:r>
            <a:r>
              <a:rPr lang="en-US" sz="1050" dirty="0">
                <a:solidFill>
                  <a:schemeClr val="tx1">
                    <a:lumMod val="85000"/>
                    <a:lumOff val="15000"/>
                  </a:schemeClr>
                </a:solidFill>
                <a:latin typeface="Calibri" panose="020F0502020204030204"/>
              </a:rPr>
              <a:t>&amp; </a:t>
            </a:r>
            <a:r>
              <a:rPr lang="en-US" sz="1050" noProof="0" dirty="0">
                <a:solidFill>
                  <a:schemeClr val="tx1">
                    <a:lumMod val="85000"/>
                    <a:lumOff val="15000"/>
                  </a:schemeClr>
                </a:solidFill>
                <a:latin typeface="Calibri" panose="020F0502020204030204"/>
              </a:rPr>
              <a:t>delivery</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solidFill>
                  <a:schemeClr val="tx1">
                    <a:lumMod val="85000"/>
                    <a:lumOff val="15000"/>
                  </a:schemeClr>
                </a:solidFill>
                <a:latin typeface="Calibri" panose="020F0502020204030204"/>
              </a:rPr>
              <a:t>Location - Supplier/cust.</a:t>
            </a:r>
          </a:p>
        </p:txBody>
      </p:sp>
    </p:spTree>
    <p:extLst>
      <p:ext uri="{BB962C8B-B14F-4D97-AF65-F5344CB8AC3E}">
        <p14:creationId xmlns:p14="http://schemas.microsoft.com/office/powerpoint/2010/main" val="1963662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Thank you</a:t>
            </a:r>
          </a:p>
        </p:txBody>
      </p:sp>
      <p:sp>
        <p:nvSpPr>
          <p:cNvPr id="2" name="Content Placeholder 1"/>
          <p:cNvSpPr>
            <a:spLocks noGrp="1"/>
          </p:cNvSpPr>
          <p:nvPr>
            <p:ph sz="quarter" idx="10"/>
          </p:nvPr>
        </p:nvSpPr>
        <p:spPr>
          <a:xfrm>
            <a:off x="369605" y="5303885"/>
            <a:ext cx="5206005" cy="356988"/>
          </a:xfrm>
        </p:spPr>
        <p:txBody>
          <a:bodyPr/>
          <a:lstStyle/>
          <a:p>
            <a:r>
              <a:rPr lang="en-US" dirty="0"/>
              <a:t>Mahadevan.Balakrishnan@latentview.com</a:t>
            </a:r>
          </a:p>
          <a:p>
            <a:r>
              <a:rPr lang="en-US" dirty="0"/>
              <a:t>Ph: +91 9840683606</a:t>
            </a:r>
          </a:p>
        </p:txBody>
      </p:sp>
    </p:spTree>
    <p:extLst>
      <p:ext uri="{BB962C8B-B14F-4D97-AF65-F5344CB8AC3E}">
        <p14:creationId xmlns:p14="http://schemas.microsoft.com/office/powerpoint/2010/main" val="4276963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20D7BC-D9C0-4736-8548-C3CF42865CE2}"/>
              </a:ext>
            </a:extLst>
          </p:cNvPr>
          <p:cNvSpPr>
            <a:spLocks noGrp="1"/>
          </p:cNvSpPr>
          <p:nvPr>
            <p:ph sz="quarter" idx="10"/>
          </p:nvPr>
        </p:nvSpPr>
        <p:spPr/>
        <p:txBody>
          <a:bodyPr/>
          <a:lstStyle/>
          <a:p>
            <a:r>
              <a:rPr lang="en-US" dirty="0"/>
              <a:t>Appendix</a:t>
            </a:r>
          </a:p>
        </p:txBody>
      </p:sp>
    </p:spTree>
    <p:extLst>
      <p:ext uri="{BB962C8B-B14F-4D97-AF65-F5344CB8AC3E}">
        <p14:creationId xmlns:p14="http://schemas.microsoft.com/office/powerpoint/2010/main" val="2637683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t>External Data Providers – Turkey &amp; Global Markets</a:t>
            </a:r>
          </a:p>
        </p:txBody>
      </p:sp>
      <p:pic>
        <p:nvPicPr>
          <p:cNvPr id="1026" name="Picture 2" descr="Image result for x-tract i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9811" b="40283"/>
          <a:stretch/>
        </p:blipFill>
        <p:spPr bwMode="auto">
          <a:xfrm>
            <a:off x="184304" y="1347203"/>
            <a:ext cx="1805801" cy="3594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Reveal Mobil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421" t="30649" r="7767" b="30266"/>
          <a:stretch/>
        </p:blipFill>
        <p:spPr bwMode="auto">
          <a:xfrm>
            <a:off x="151080" y="2428735"/>
            <a:ext cx="1872250" cy="2872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oogle maps"/>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639" r="11179" b="7973"/>
          <a:stretch/>
        </p:blipFill>
        <p:spPr bwMode="auto">
          <a:xfrm>
            <a:off x="266386" y="3438047"/>
            <a:ext cx="1269334" cy="7817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tual .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1080" y="6027509"/>
            <a:ext cx="1746971" cy="458682"/>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0" descr="Image result for Meteo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5"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965" y="4941884"/>
            <a:ext cx="1869200" cy="363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p:nvPr/>
        </p:nvCxnSpPr>
        <p:spPr>
          <a:xfrm>
            <a:off x="2476500" y="628650"/>
            <a:ext cx="19050" cy="6191250"/>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cxnSp>
        <p:nvCxnSpPr>
          <p:cNvPr id="25" name="Straight Connector 24"/>
          <p:cNvCxnSpPr/>
          <p:nvPr/>
        </p:nvCxnSpPr>
        <p:spPr>
          <a:xfrm>
            <a:off x="4927600" y="628650"/>
            <a:ext cx="19050" cy="6191250"/>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cxnSp>
        <p:nvCxnSpPr>
          <p:cNvPr id="26" name="Straight Connector 25"/>
          <p:cNvCxnSpPr/>
          <p:nvPr/>
        </p:nvCxnSpPr>
        <p:spPr>
          <a:xfrm>
            <a:off x="7378700" y="628650"/>
            <a:ext cx="19050" cy="6191250"/>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cxnSp>
        <p:nvCxnSpPr>
          <p:cNvPr id="27" name="Straight Connector 26"/>
          <p:cNvCxnSpPr/>
          <p:nvPr/>
        </p:nvCxnSpPr>
        <p:spPr>
          <a:xfrm>
            <a:off x="9829800" y="628650"/>
            <a:ext cx="19050" cy="6191250"/>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2495550" y="628650"/>
            <a:ext cx="2441575" cy="584775"/>
          </a:xfrm>
          <a:prstGeom prst="rect">
            <a:avLst/>
          </a:prstGeom>
          <a:noFill/>
        </p:spPr>
        <p:txBody>
          <a:bodyPr wrap="square" rtlCol="0">
            <a:spAutoFit/>
          </a:bodyPr>
          <a:lstStyle/>
          <a:p>
            <a:pPr algn="ctr"/>
            <a:r>
              <a:rPr lang="en-US" sz="1600" b="1" i="1" dirty="0"/>
              <a:t>GIS for Establishments Location data</a:t>
            </a:r>
          </a:p>
        </p:txBody>
      </p:sp>
      <p:sp>
        <p:nvSpPr>
          <p:cNvPr id="30" name="TextBox 29"/>
          <p:cNvSpPr txBox="1"/>
          <p:nvPr/>
        </p:nvSpPr>
        <p:spPr>
          <a:xfrm>
            <a:off x="4927600" y="751760"/>
            <a:ext cx="2441575" cy="338554"/>
          </a:xfrm>
          <a:prstGeom prst="rect">
            <a:avLst/>
          </a:prstGeom>
          <a:noFill/>
        </p:spPr>
        <p:txBody>
          <a:bodyPr wrap="square" rtlCol="0">
            <a:spAutoFit/>
          </a:bodyPr>
          <a:lstStyle/>
          <a:p>
            <a:pPr algn="ctr"/>
            <a:r>
              <a:rPr lang="en-US" sz="1600" b="1" i="1" dirty="0"/>
              <a:t>GIS &amp; POI data</a:t>
            </a:r>
          </a:p>
        </p:txBody>
      </p:sp>
      <p:sp>
        <p:nvSpPr>
          <p:cNvPr id="31" name="TextBox 30"/>
          <p:cNvSpPr txBox="1"/>
          <p:nvPr/>
        </p:nvSpPr>
        <p:spPr>
          <a:xfrm>
            <a:off x="7407275" y="628650"/>
            <a:ext cx="2441575" cy="584775"/>
          </a:xfrm>
          <a:prstGeom prst="rect">
            <a:avLst/>
          </a:prstGeom>
          <a:noFill/>
        </p:spPr>
        <p:txBody>
          <a:bodyPr wrap="square" rtlCol="0">
            <a:spAutoFit/>
          </a:bodyPr>
          <a:lstStyle/>
          <a:p>
            <a:pPr algn="ctr"/>
            <a:r>
              <a:rPr lang="en-US" sz="1600" b="1" i="1" dirty="0"/>
              <a:t>GIS &amp; Reach/Engagement  data</a:t>
            </a:r>
          </a:p>
        </p:txBody>
      </p:sp>
      <p:sp>
        <p:nvSpPr>
          <p:cNvPr id="32" name="TextBox 31"/>
          <p:cNvSpPr txBox="1"/>
          <p:nvPr/>
        </p:nvSpPr>
        <p:spPr>
          <a:xfrm>
            <a:off x="9848850" y="628650"/>
            <a:ext cx="2441575" cy="584775"/>
          </a:xfrm>
          <a:prstGeom prst="rect">
            <a:avLst/>
          </a:prstGeom>
          <a:noFill/>
        </p:spPr>
        <p:txBody>
          <a:bodyPr wrap="square" rtlCol="0">
            <a:spAutoFit/>
          </a:bodyPr>
          <a:lstStyle/>
          <a:p>
            <a:pPr algn="ctr"/>
            <a:r>
              <a:rPr lang="en-US" sz="1600" b="1" i="1" dirty="0"/>
              <a:t>Weather &amp; External Factors</a:t>
            </a:r>
          </a:p>
        </p:txBody>
      </p:sp>
      <p:cxnSp>
        <p:nvCxnSpPr>
          <p:cNvPr id="19" name="Straight Connector 18"/>
          <p:cNvCxnSpPr/>
          <p:nvPr/>
        </p:nvCxnSpPr>
        <p:spPr>
          <a:xfrm>
            <a:off x="0" y="1199498"/>
            <a:ext cx="12192000" cy="0"/>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sp>
        <p:nvSpPr>
          <p:cNvPr id="20" name="Rounded Rectangle 19"/>
          <p:cNvSpPr/>
          <p:nvPr/>
        </p:nvSpPr>
        <p:spPr>
          <a:xfrm>
            <a:off x="2606098" y="1289783"/>
            <a:ext cx="2210955" cy="713609"/>
          </a:xfrm>
          <a:prstGeom prst="roundRect">
            <a:avLst>
              <a:gd name="adj" fmla="val 9017"/>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000" dirty="0">
                <a:latin typeface="Arial" panose="020B0604020202020204" pitchFamily="34" charset="0"/>
                <a:cs typeface="Arial" panose="020B0604020202020204" pitchFamily="34" charset="0"/>
              </a:rPr>
              <a:t>Location Coordinates, Address</a:t>
            </a:r>
            <a:endParaRPr lang="en-US" sz="1000" b="1" dirty="0"/>
          </a:p>
        </p:txBody>
      </p:sp>
      <p:sp>
        <p:nvSpPr>
          <p:cNvPr id="36" name="Rounded Rectangle 35"/>
          <p:cNvSpPr/>
          <p:nvPr/>
        </p:nvSpPr>
        <p:spPr>
          <a:xfrm>
            <a:off x="2606098" y="2215552"/>
            <a:ext cx="2210955" cy="713609"/>
          </a:xfrm>
          <a:prstGeom prst="roundRect">
            <a:avLst>
              <a:gd name="adj" fmla="val 9017"/>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000" dirty="0">
                <a:latin typeface="Arial" panose="020B0604020202020204" pitchFamily="34" charset="0"/>
                <a:cs typeface="Arial" panose="020B0604020202020204" pitchFamily="34" charset="0"/>
              </a:rPr>
              <a:t>Location Coordinates, Address, Outlet Category</a:t>
            </a:r>
            <a:endParaRPr lang="en-US" sz="1000" b="1" dirty="0"/>
          </a:p>
        </p:txBody>
      </p:sp>
      <p:sp>
        <p:nvSpPr>
          <p:cNvPr id="37" name="Rounded Rectangle 36"/>
          <p:cNvSpPr/>
          <p:nvPr/>
        </p:nvSpPr>
        <p:spPr>
          <a:xfrm>
            <a:off x="2606098" y="3472127"/>
            <a:ext cx="2210955" cy="713609"/>
          </a:xfrm>
          <a:prstGeom prst="roundRect">
            <a:avLst>
              <a:gd name="adj" fmla="val 9017"/>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000" dirty="0">
                <a:latin typeface="Arial" panose="020B0604020202020204" pitchFamily="34" charset="0"/>
                <a:cs typeface="Arial" panose="020B0604020202020204" pitchFamily="34" charset="0"/>
              </a:rPr>
              <a:t>Location Coordinates, Address, ZIP</a:t>
            </a:r>
            <a:endParaRPr lang="en-US" sz="1000" b="1" dirty="0"/>
          </a:p>
        </p:txBody>
      </p:sp>
      <p:sp>
        <p:nvSpPr>
          <p:cNvPr id="38" name="Rounded Rectangle 37"/>
          <p:cNvSpPr/>
          <p:nvPr/>
        </p:nvSpPr>
        <p:spPr>
          <a:xfrm>
            <a:off x="2606098" y="5893567"/>
            <a:ext cx="2210955" cy="713609"/>
          </a:xfrm>
          <a:prstGeom prst="roundRect">
            <a:avLst>
              <a:gd name="adj" fmla="val 9017"/>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000" dirty="0">
                <a:latin typeface="Arial" panose="020B0604020202020204" pitchFamily="34" charset="0"/>
                <a:cs typeface="Arial" panose="020B0604020202020204" pitchFamily="34" charset="0"/>
              </a:rPr>
              <a:t>Location Coordinates, Address</a:t>
            </a:r>
            <a:endParaRPr lang="en-US" sz="1000" b="1" dirty="0"/>
          </a:p>
        </p:txBody>
      </p:sp>
      <p:sp>
        <p:nvSpPr>
          <p:cNvPr id="39" name="Rounded Rectangle 38"/>
          <p:cNvSpPr/>
          <p:nvPr/>
        </p:nvSpPr>
        <p:spPr>
          <a:xfrm>
            <a:off x="4990522" y="5893567"/>
            <a:ext cx="2210955" cy="713609"/>
          </a:xfrm>
          <a:prstGeom prst="roundRect">
            <a:avLst>
              <a:gd name="adj" fmla="val 9017"/>
            </a:avLst>
          </a:prstGeom>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IN" sz="1000" dirty="0">
                <a:latin typeface="Arial" panose="020B0604020202020204" pitchFamily="34" charset="0"/>
                <a:cs typeface="Arial" panose="020B0604020202020204" pitchFamily="34" charset="0"/>
              </a:rPr>
              <a:t>Categorizes Location type, Map Visitor Journey</a:t>
            </a:r>
          </a:p>
        </p:txBody>
      </p:sp>
      <p:sp>
        <p:nvSpPr>
          <p:cNvPr id="40" name="Rounded Rectangle 39"/>
          <p:cNvSpPr/>
          <p:nvPr/>
        </p:nvSpPr>
        <p:spPr>
          <a:xfrm>
            <a:off x="7522584" y="5893567"/>
            <a:ext cx="2210955" cy="713609"/>
          </a:xfrm>
          <a:prstGeom prst="roundRect">
            <a:avLst>
              <a:gd name="adj" fmla="val 9017"/>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latin typeface="Arial" panose="020B0604020202020204" pitchFamily="34" charset="0"/>
                <a:cs typeface="Arial" panose="020B0604020202020204" pitchFamily="34" charset="0"/>
              </a:rPr>
              <a:t>Market share of brand in footfalls, Brand v Competitor footfalls over time</a:t>
            </a:r>
            <a:endParaRPr lang="en-US" sz="1000" b="1" dirty="0"/>
          </a:p>
        </p:txBody>
      </p:sp>
      <p:sp>
        <p:nvSpPr>
          <p:cNvPr id="41" name="Rounded Rectangle 40"/>
          <p:cNvSpPr/>
          <p:nvPr/>
        </p:nvSpPr>
        <p:spPr>
          <a:xfrm>
            <a:off x="5042909" y="2215552"/>
            <a:ext cx="2210955" cy="713609"/>
          </a:xfrm>
          <a:prstGeom prst="roundRect">
            <a:avLst>
              <a:gd name="adj" fmla="val 9017"/>
            </a:avLst>
          </a:prstGeom>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IN" sz="1000" dirty="0">
                <a:latin typeface="Arial" panose="020B0604020202020204" pitchFamily="34" charset="0"/>
                <a:cs typeface="Arial" panose="020B0604020202020204" pitchFamily="34" charset="0"/>
              </a:rPr>
              <a:t>Categorizes Location type, </a:t>
            </a:r>
            <a:r>
              <a:rPr lang="en-US" sz="1000" dirty="0">
                <a:latin typeface="Arial" panose="020B0604020202020204" pitchFamily="34" charset="0"/>
                <a:cs typeface="Arial" panose="020B0604020202020204" pitchFamily="34" charset="0"/>
              </a:rPr>
              <a:t>Map your POI with the database</a:t>
            </a:r>
            <a:endParaRPr lang="en-IN" sz="1000" dirty="0">
              <a:latin typeface="Arial" panose="020B0604020202020204" pitchFamily="34" charset="0"/>
              <a:cs typeface="Arial" panose="020B0604020202020204" pitchFamily="34" charset="0"/>
            </a:endParaRPr>
          </a:p>
        </p:txBody>
      </p:sp>
      <p:sp>
        <p:nvSpPr>
          <p:cNvPr id="44" name="Rounded Rectangle 43"/>
          <p:cNvSpPr/>
          <p:nvPr/>
        </p:nvSpPr>
        <p:spPr>
          <a:xfrm>
            <a:off x="7486437" y="2215552"/>
            <a:ext cx="2210955" cy="713609"/>
          </a:xfrm>
          <a:prstGeom prst="roundRect">
            <a:avLst>
              <a:gd name="adj" fmla="val 9017"/>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latin typeface="Arial" panose="020B0604020202020204" pitchFamily="34" charset="0"/>
                <a:cs typeface="Arial" panose="020B0604020202020204" pitchFamily="34" charset="0"/>
              </a:rPr>
              <a:t># Footfalls, </a:t>
            </a:r>
            <a:r>
              <a:rPr lang="en-IN" sz="1000" dirty="0">
                <a:latin typeface="Arial" panose="020B0604020202020204" pitchFamily="34" charset="0"/>
                <a:cs typeface="Arial" panose="020B0604020202020204" pitchFamily="34" charset="0"/>
              </a:rPr>
              <a:t>Average Frequency of Visits</a:t>
            </a:r>
            <a:r>
              <a:rPr lang="en-US" sz="1000" dirty="0">
                <a:latin typeface="Arial" panose="020B0604020202020204" pitchFamily="34" charset="0"/>
                <a:cs typeface="Arial" panose="020B0604020202020204" pitchFamily="34" charset="0"/>
              </a:rPr>
              <a:t>, # Lost customers, # factors (residence, park, school, hospital)</a:t>
            </a:r>
          </a:p>
        </p:txBody>
      </p:sp>
      <p:sp>
        <p:nvSpPr>
          <p:cNvPr id="46" name="Rounded Rectangle 45"/>
          <p:cNvSpPr/>
          <p:nvPr/>
        </p:nvSpPr>
        <p:spPr>
          <a:xfrm>
            <a:off x="7486436" y="1289783"/>
            <a:ext cx="2210955" cy="713609"/>
          </a:xfrm>
          <a:prstGeom prst="roundRect">
            <a:avLst>
              <a:gd name="adj" fmla="val 9017"/>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latin typeface="Arial" panose="020B0604020202020204" pitchFamily="34" charset="0"/>
                <a:cs typeface="Arial" panose="020B0604020202020204" pitchFamily="34" charset="0"/>
              </a:rPr>
              <a:t>Presence of competitor, socio-demographic data, psychographic data, foot traffic probability</a:t>
            </a:r>
          </a:p>
        </p:txBody>
      </p:sp>
      <p:sp>
        <p:nvSpPr>
          <p:cNvPr id="47" name="Rounded Rectangle 46"/>
          <p:cNvSpPr/>
          <p:nvPr/>
        </p:nvSpPr>
        <p:spPr>
          <a:xfrm>
            <a:off x="9964159" y="4585079"/>
            <a:ext cx="2210955" cy="713609"/>
          </a:xfrm>
          <a:prstGeom prst="roundRect">
            <a:avLst>
              <a:gd name="adj" fmla="val 9017"/>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000" dirty="0">
                <a:latin typeface="Arial" panose="020B0604020202020204" pitchFamily="34" charset="0"/>
                <a:cs typeface="Arial" panose="020B0604020202020204" pitchFamily="34" charset="0"/>
              </a:rPr>
              <a:t>Temperature, Wind, Humidity, Precipitation, Cloud, Frost/dew/snow indicators</a:t>
            </a:r>
          </a:p>
        </p:txBody>
      </p:sp>
      <p:sp>
        <p:nvSpPr>
          <p:cNvPr id="49" name="Rounded Rectangle 48"/>
          <p:cNvSpPr/>
          <p:nvPr/>
        </p:nvSpPr>
        <p:spPr>
          <a:xfrm>
            <a:off x="7522583" y="3472127"/>
            <a:ext cx="2210955" cy="713609"/>
          </a:xfrm>
          <a:prstGeom prst="roundRect">
            <a:avLst>
              <a:gd name="adj" fmla="val 9017"/>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000" dirty="0">
                <a:latin typeface="Arial" panose="020B0604020202020204" pitchFamily="34" charset="0"/>
                <a:cs typeface="Arial" panose="020B0604020202020204" pitchFamily="34" charset="0"/>
              </a:rPr>
              <a:t>Establishment Reviews &amp; Ratings</a:t>
            </a:r>
          </a:p>
        </p:txBody>
      </p:sp>
      <p:sp>
        <p:nvSpPr>
          <p:cNvPr id="50" name="TextBox 49"/>
          <p:cNvSpPr txBox="1"/>
          <p:nvPr/>
        </p:nvSpPr>
        <p:spPr>
          <a:xfrm>
            <a:off x="0" y="707587"/>
            <a:ext cx="2441575" cy="338554"/>
          </a:xfrm>
          <a:prstGeom prst="rect">
            <a:avLst/>
          </a:prstGeom>
          <a:noFill/>
        </p:spPr>
        <p:txBody>
          <a:bodyPr wrap="square" rtlCol="0">
            <a:spAutoFit/>
          </a:bodyPr>
          <a:lstStyle/>
          <a:p>
            <a:pPr algn="ctr"/>
            <a:r>
              <a:rPr lang="en-US" sz="1600" b="1" i="1" dirty="0"/>
              <a:t>Data Provider</a:t>
            </a:r>
          </a:p>
        </p:txBody>
      </p:sp>
    </p:spTree>
    <p:extLst>
      <p:ext uri="{BB962C8B-B14F-4D97-AF65-F5344CB8AC3E}">
        <p14:creationId xmlns:p14="http://schemas.microsoft.com/office/powerpoint/2010/main" val="894289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844A7-D99A-4493-9573-83B7872FB290}"/>
              </a:ext>
            </a:extLst>
          </p:cNvPr>
          <p:cNvSpPr>
            <a:spLocks noGrp="1"/>
          </p:cNvSpPr>
          <p:nvPr>
            <p:ph type="title"/>
          </p:nvPr>
        </p:nvSpPr>
        <p:spPr/>
        <p:txBody>
          <a:bodyPr/>
          <a:lstStyle/>
          <a:p>
            <a:r>
              <a:rPr lang="en-US" dirty="0"/>
              <a:t>Visualization Tool – Decision Matrix</a:t>
            </a:r>
            <a:endParaRPr lang="en-IN" dirty="0"/>
          </a:p>
        </p:txBody>
      </p:sp>
      <p:cxnSp>
        <p:nvCxnSpPr>
          <p:cNvPr id="6" name="Straight Connector 5">
            <a:extLst>
              <a:ext uri="{FF2B5EF4-FFF2-40B4-BE49-F238E27FC236}">
                <a16:creationId xmlns:a16="http://schemas.microsoft.com/office/drawing/2014/main" id="{33802254-A38D-4143-8FF1-4F1422547ADC}"/>
              </a:ext>
            </a:extLst>
          </p:cNvPr>
          <p:cNvCxnSpPr/>
          <p:nvPr/>
        </p:nvCxnSpPr>
        <p:spPr>
          <a:xfrm>
            <a:off x="2476500" y="628650"/>
            <a:ext cx="19050" cy="6191250"/>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2CC0CEBD-FFBC-4BB2-B324-3CB28CD9CD6C}"/>
              </a:ext>
            </a:extLst>
          </p:cNvPr>
          <p:cNvCxnSpPr/>
          <p:nvPr/>
        </p:nvCxnSpPr>
        <p:spPr>
          <a:xfrm>
            <a:off x="7412935" y="628650"/>
            <a:ext cx="19050" cy="6191250"/>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F10A2056-FB4A-4453-B2FB-61202DEBF8BA}"/>
              </a:ext>
            </a:extLst>
          </p:cNvPr>
          <p:cNvCxnSpPr/>
          <p:nvPr/>
        </p:nvCxnSpPr>
        <p:spPr>
          <a:xfrm>
            <a:off x="0" y="1290035"/>
            <a:ext cx="12192000" cy="0"/>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pic>
        <p:nvPicPr>
          <p:cNvPr id="1026" name="Picture 2" descr="Image result for esri arcgis logo png">
            <a:extLst>
              <a:ext uri="{FF2B5EF4-FFF2-40B4-BE49-F238E27FC236}">
                <a16:creationId xmlns:a16="http://schemas.microsoft.com/office/drawing/2014/main" id="{7E69B43F-E1BB-4F66-9440-A496FB38D8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32" t="16840" r="8255" b="13594"/>
          <a:stretch/>
        </p:blipFill>
        <p:spPr bwMode="auto">
          <a:xfrm>
            <a:off x="3985902" y="604133"/>
            <a:ext cx="1729099" cy="6669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ptitude logo png">
            <a:extLst>
              <a:ext uri="{FF2B5EF4-FFF2-40B4-BE49-F238E27FC236}">
                <a16:creationId xmlns:a16="http://schemas.microsoft.com/office/drawing/2014/main" id="{64B5A638-4BF6-4FEE-AFEB-2CD06118F4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044" b="34348"/>
          <a:stretch/>
        </p:blipFill>
        <p:spPr bwMode="auto">
          <a:xfrm>
            <a:off x="8795974" y="735965"/>
            <a:ext cx="2309313" cy="39269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8B71B11-1F50-4603-8E5C-11F88857E11A}"/>
              </a:ext>
            </a:extLst>
          </p:cNvPr>
          <p:cNvSpPr txBox="1"/>
          <p:nvPr/>
        </p:nvSpPr>
        <p:spPr>
          <a:xfrm>
            <a:off x="178076" y="1451412"/>
            <a:ext cx="2120348" cy="584775"/>
          </a:xfrm>
          <a:prstGeom prst="rect">
            <a:avLst/>
          </a:prstGeom>
          <a:noFill/>
        </p:spPr>
        <p:txBody>
          <a:bodyPr wrap="square" rtlCol="0">
            <a:spAutoFit/>
          </a:bodyPr>
          <a:lstStyle/>
          <a:p>
            <a:pPr algn="ctr"/>
            <a:r>
              <a:rPr lang="en-US" sz="1600" b="1" i="1" dirty="0"/>
              <a:t>Subscription Levels and Pricing</a:t>
            </a:r>
            <a:endParaRPr lang="en-IN" sz="1600" b="1" i="1" dirty="0"/>
          </a:p>
        </p:txBody>
      </p:sp>
      <p:sp>
        <p:nvSpPr>
          <p:cNvPr id="11" name="TextBox 10">
            <a:extLst>
              <a:ext uri="{FF2B5EF4-FFF2-40B4-BE49-F238E27FC236}">
                <a16:creationId xmlns:a16="http://schemas.microsoft.com/office/drawing/2014/main" id="{CE85F0F6-0253-4DD7-80C8-EB5B45F509E8}"/>
              </a:ext>
            </a:extLst>
          </p:cNvPr>
          <p:cNvSpPr txBox="1"/>
          <p:nvPr/>
        </p:nvSpPr>
        <p:spPr>
          <a:xfrm>
            <a:off x="2768876" y="1407954"/>
            <a:ext cx="4248978" cy="861774"/>
          </a:xfrm>
          <a:prstGeom prst="rect">
            <a:avLst/>
          </a:prstGeom>
          <a:solidFill>
            <a:srgbClr val="4C78A3"/>
          </a:solid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Three Options that we can opt for, but price is not mentioned anywhere</a:t>
            </a:r>
          </a:p>
          <a:p>
            <a:pPr marL="342900" indent="-342900">
              <a:buAutoNum type="arabicPeriod"/>
            </a:pPr>
            <a:r>
              <a:rPr lang="en-US" sz="1000" dirty="0">
                <a:solidFill>
                  <a:schemeClr val="bg1"/>
                </a:solidFill>
                <a:latin typeface="Arial" panose="020B0604020202020204" pitchFamily="34" charset="0"/>
                <a:cs typeface="Arial" panose="020B0604020202020204" pitchFamily="34" charset="0"/>
              </a:rPr>
              <a:t>ArcGIS Online (Desktop Version is also there)</a:t>
            </a:r>
          </a:p>
          <a:p>
            <a:pPr marL="342900" indent="-342900">
              <a:buAutoNum type="arabicPeriod"/>
            </a:pPr>
            <a:r>
              <a:rPr lang="en-US" sz="1000" dirty="0">
                <a:solidFill>
                  <a:schemeClr val="bg1"/>
                </a:solidFill>
                <a:latin typeface="Arial" panose="020B0604020202020204" pitchFamily="34" charset="0"/>
                <a:cs typeface="Arial" panose="020B0604020202020204" pitchFamily="34" charset="0"/>
              </a:rPr>
              <a:t>ArcGIS Pro (Basic, Standard and Advanced)</a:t>
            </a:r>
            <a:endParaRPr lang="en-IN" sz="1000" dirty="0">
              <a:solidFill>
                <a:schemeClr val="bg1"/>
              </a:solidFill>
              <a:latin typeface="Arial" panose="020B0604020202020204" pitchFamily="34" charset="0"/>
              <a:cs typeface="Arial" panose="020B0604020202020204" pitchFamily="34" charset="0"/>
            </a:endParaRPr>
          </a:p>
          <a:p>
            <a:pPr marL="342900" indent="-342900">
              <a:buAutoNum type="arabicPeriod"/>
            </a:pPr>
            <a:r>
              <a:rPr lang="en-IN" sz="1000" dirty="0">
                <a:solidFill>
                  <a:schemeClr val="bg1"/>
                </a:solidFill>
                <a:latin typeface="Arial" panose="020B0604020202020204" pitchFamily="34" charset="0"/>
                <a:cs typeface="Arial" panose="020B0604020202020204" pitchFamily="34" charset="0"/>
              </a:rPr>
              <a:t>ArcGIS Enterprise (Basic – 5 people and Advanced – 50 people)</a:t>
            </a:r>
          </a:p>
          <a:p>
            <a:pPr marL="342900" indent="-342900">
              <a:buAutoNum type="arabicPeriod"/>
            </a:pPr>
            <a:endParaRPr lang="en-US" sz="1000" dirty="0">
              <a:solidFill>
                <a:schemeClr val="bg1"/>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5064B968-D395-47B3-AA69-0D061126014C}"/>
              </a:ext>
            </a:extLst>
          </p:cNvPr>
          <p:cNvSpPr txBox="1"/>
          <p:nvPr/>
        </p:nvSpPr>
        <p:spPr>
          <a:xfrm>
            <a:off x="7711521" y="1407954"/>
            <a:ext cx="4253533" cy="861774"/>
          </a:xfrm>
          <a:prstGeom prst="rect">
            <a:avLst/>
          </a:prstGeom>
          <a:solidFill>
            <a:schemeClr val="tx1">
              <a:lumMod val="50000"/>
              <a:lumOff val="50000"/>
            </a:schemeClr>
          </a:solid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In total 4 Options</a:t>
            </a:r>
          </a:p>
          <a:p>
            <a:r>
              <a:rPr lang="en-US" sz="1000" dirty="0">
                <a:solidFill>
                  <a:schemeClr val="bg1"/>
                </a:solidFill>
                <a:latin typeface="Arial" panose="020B0604020202020204" pitchFamily="34" charset="0"/>
                <a:cs typeface="Arial" panose="020B0604020202020204" pitchFamily="34" charset="0"/>
              </a:rPr>
              <a:t>1. New Customer –  Single User (US$ 695)</a:t>
            </a:r>
          </a:p>
          <a:p>
            <a:pPr lvl="2"/>
            <a:r>
              <a:rPr lang="en-US" sz="1000" dirty="0">
                <a:solidFill>
                  <a:schemeClr val="bg1"/>
                </a:solidFill>
                <a:latin typeface="Arial" panose="020B0604020202020204" pitchFamily="34" charset="0"/>
                <a:cs typeface="Arial" panose="020B0604020202020204" pitchFamily="34" charset="0"/>
              </a:rPr>
              <a:t> Remote Desktop or Concurrent User (US$ 995/user)</a:t>
            </a:r>
          </a:p>
          <a:p>
            <a:r>
              <a:rPr lang="en-US" sz="1000" dirty="0">
                <a:solidFill>
                  <a:schemeClr val="bg1"/>
                </a:solidFill>
                <a:latin typeface="Arial" panose="020B0604020202020204" pitchFamily="34" charset="0"/>
                <a:cs typeface="Arial" panose="020B0604020202020204" pitchFamily="34" charset="0"/>
              </a:rPr>
              <a:t>2. Existing Customer – Single User (US$ 395)</a:t>
            </a:r>
          </a:p>
          <a:p>
            <a:r>
              <a:rPr lang="en-US" sz="1000" dirty="0">
                <a:solidFill>
                  <a:schemeClr val="bg1"/>
                </a:solidFill>
                <a:latin typeface="Arial" panose="020B0604020202020204" pitchFamily="34" charset="0"/>
                <a:cs typeface="Arial" panose="020B0604020202020204" pitchFamily="34" charset="0"/>
              </a:rPr>
              <a:t>	 Remote Desktop or Concurrent User (US$ 695/user)</a:t>
            </a:r>
          </a:p>
        </p:txBody>
      </p:sp>
      <p:sp>
        <p:nvSpPr>
          <p:cNvPr id="16" name="TextBox 15">
            <a:extLst>
              <a:ext uri="{FF2B5EF4-FFF2-40B4-BE49-F238E27FC236}">
                <a16:creationId xmlns:a16="http://schemas.microsoft.com/office/drawing/2014/main" id="{586CE963-74D2-49E2-85BF-BFFA5AA38A1C}"/>
              </a:ext>
            </a:extLst>
          </p:cNvPr>
          <p:cNvSpPr txBox="1"/>
          <p:nvPr/>
        </p:nvSpPr>
        <p:spPr>
          <a:xfrm>
            <a:off x="178076" y="2487564"/>
            <a:ext cx="2120348" cy="338554"/>
          </a:xfrm>
          <a:prstGeom prst="rect">
            <a:avLst/>
          </a:prstGeom>
          <a:noFill/>
        </p:spPr>
        <p:txBody>
          <a:bodyPr wrap="square" rtlCol="0">
            <a:spAutoFit/>
          </a:bodyPr>
          <a:lstStyle/>
          <a:p>
            <a:pPr algn="ctr"/>
            <a:r>
              <a:rPr lang="en-US" sz="1600" b="1" i="1" dirty="0"/>
              <a:t>Input</a:t>
            </a:r>
            <a:endParaRPr lang="en-IN" sz="1600" b="1" i="1" dirty="0"/>
          </a:p>
        </p:txBody>
      </p:sp>
      <p:sp>
        <p:nvSpPr>
          <p:cNvPr id="12" name="TextBox 11">
            <a:extLst>
              <a:ext uri="{FF2B5EF4-FFF2-40B4-BE49-F238E27FC236}">
                <a16:creationId xmlns:a16="http://schemas.microsoft.com/office/drawing/2014/main" id="{D9A0584F-43EB-4058-959C-432B70EB1000}"/>
              </a:ext>
            </a:extLst>
          </p:cNvPr>
          <p:cNvSpPr txBox="1"/>
          <p:nvPr/>
        </p:nvSpPr>
        <p:spPr>
          <a:xfrm>
            <a:off x="2768876" y="2456786"/>
            <a:ext cx="4248978" cy="553998"/>
          </a:xfrm>
          <a:prstGeom prst="rect">
            <a:avLst/>
          </a:prstGeom>
          <a:solidFill>
            <a:srgbClr val="4C78A3"/>
          </a:solidFill>
        </p:spPr>
        <p:txBody>
          <a:bodyPr wrap="square" rtlCol="0">
            <a:spAutoFit/>
          </a:bodyPr>
          <a:lstStyle/>
          <a:p>
            <a:r>
              <a:rPr lang="en-US" sz="1000" b="1" dirty="0">
                <a:solidFill>
                  <a:schemeClr val="bg1"/>
                </a:solidFill>
                <a:latin typeface="Arial" panose="020B0604020202020204" pitchFamily="34" charset="0"/>
                <a:cs typeface="Arial" panose="020B0604020202020204" pitchFamily="34" charset="0"/>
              </a:rPr>
              <a:t>Input</a:t>
            </a:r>
            <a:r>
              <a:rPr lang="en-US" sz="1000" dirty="0">
                <a:solidFill>
                  <a:schemeClr val="bg1"/>
                </a:solidFill>
                <a:latin typeface="Arial" panose="020B0604020202020204" pitchFamily="34" charset="0"/>
                <a:cs typeface="Arial" panose="020B0604020202020204" pitchFamily="34" charset="0"/>
              </a:rPr>
              <a:t> from computer, web, cloud drive and added apps in a wide variety from CSV, Excel, PPT, PDF, KML, </a:t>
            </a:r>
            <a:r>
              <a:rPr lang="en-US" sz="1000" dirty="0" err="1">
                <a:solidFill>
                  <a:schemeClr val="bg1"/>
                </a:solidFill>
                <a:latin typeface="Arial" panose="020B0604020202020204" pitchFamily="34" charset="0"/>
                <a:cs typeface="Arial" panose="020B0604020202020204" pitchFamily="34" charset="0"/>
              </a:rPr>
              <a:t>GeoJSN</a:t>
            </a:r>
            <a:r>
              <a:rPr lang="en-US" sz="1000" dirty="0">
                <a:solidFill>
                  <a:schemeClr val="bg1"/>
                </a:solidFill>
                <a:latin typeface="Arial" panose="020B0604020202020204" pitchFamily="34" charset="0"/>
                <a:cs typeface="Arial" panose="020B0604020202020204" pitchFamily="34" charset="0"/>
              </a:rPr>
              <a:t>, shapefiles, annotation, CAD, Raster, Imagery , geodatabase, adding URL or register APP.</a:t>
            </a:r>
          </a:p>
        </p:txBody>
      </p:sp>
      <p:sp>
        <p:nvSpPr>
          <p:cNvPr id="18" name="TextBox 17">
            <a:extLst>
              <a:ext uri="{FF2B5EF4-FFF2-40B4-BE49-F238E27FC236}">
                <a16:creationId xmlns:a16="http://schemas.microsoft.com/office/drawing/2014/main" id="{038E95DA-04EF-4657-B2A6-4F058F84175A}"/>
              </a:ext>
            </a:extLst>
          </p:cNvPr>
          <p:cNvSpPr txBox="1"/>
          <p:nvPr/>
        </p:nvSpPr>
        <p:spPr>
          <a:xfrm>
            <a:off x="7711521" y="2456786"/>
            <a:ext cx="4253533" cy="553998"/>
          </a:xfrm>
          <a:prstGeom prst="rect">
            <a:avLst/>
          </a:prstGeom>
          <a:solidFill>
            <a:schemeClr val="tx1">
              <a:lumMod val="50000"/>
              <a:lumOff val="50000"/>
            </a:schemeClr>
          </a:solid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We can import and open over 50 file types and more than 100 GIS and CAD formats including, image (raster/vector), database/table/spreadsheet, multimedia, 3D, image servers.</a:t>
            </a:r>
          </a:p>
        </p:txBody>
      </p:sp>
      <p:sp>
        <p:nvSpPr>
          <p:cNvPr id="13" name="Rectangle 12">
            <a:extLst>
              <a:ext uri="{FF2B5EF4-FFF2-40B4-BE49-F238E27FC236}">
                <a16:creationId xmlns:a16="http://schemas.microsoft.com/office/drawing/2014/main" id="{62C5DFF4-DB11-4235-97A2-18A4A884C383}"/>
              </a:ext>
            </a:extLst>
          </p:cNvPr>
          <p:cNvSpPr/>
          <p:nvPr/>
        </p:nvSpPr>
        <p:spPr>
          <a:xfrm>
            <a:off x="2768876" y="3197842"/>
            <a:ext cx="4248978" cy="553998"/>
          </a:xfrm>
          <a:prstGeom prst="rect">
            <a:avLst/>
          </a:prstGeom>
          <a:solidFill>
            <a:srgbClr val="4C78A3"/>
          </a:solidFill>
        </p:spPr>
        <p:txBody>
          <a:bodyPr wrap="square">
            <a:spAutoFit/>
          </a:bodyPr>
          <a:lstStyle/>
          <a:p>
            <a:r>
              <a:rPr lang="en-US" sz="1000" dirty="0">
                <a:solidFill>
                  <a:schemeClr val="bg1"/>
                </a:solidFill>
                <a:latin typeface="Arial" panose="020B0604020202020204" pitchFamily="34" charset="0"/>
                <a:cs typeface="Arial" panose="020B0604020202020204" pitchFamily="34" charset="0"/>
              </a:rPr>
              <a:t>We can share items, maps, scenes, apps, presentations, groups, link to items, we can join and use group, create and own group, collaborate between internal or multiple enterprise portal</a:t>
            </a:r>
            <a:endParaRPr lang="en-IN" sz="1000" dirty="0">
              <a:solidFill>
                <a:schemeClr val="bg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EBDA1179-D4C5-4672-9490-AF3F36024FDD}"/>
              </a:ext>
            </a:extLst>
          </p:cNvPr>
          <p:cNvSpPr/>
          <p:nvPr/>
        </p:nvSpPr>
        <p:spPr>
          <a:xfrm>
            <a:off x="7711521" y="3287974"/>
            <a:ext cx="4253533" cy="246220"/>
          </a:xfrm>
          <a:prstGeom prst="rect">
            <a:avLst/>
          </a:prstGeom>
          <a:solidFill>
            <a:srgbClr val="7F7F7F"/>
          </a:solidFill>
        </p:spPr>
        <p:txBody>
          <a:bodyPr wrap="square">
            <a:spAutoFit/>
          </a:bodyPr>
          <a:lstStyle/>
          <a:p>
            <a:r>
              <a:rPr lang="en-US" sz="1000" dirty="0">
                <a:solidFill>
                  <a:schemeClr val="bg1"/>
                </a:solidFill>
                <a:latin typeface="Arial" panose="020B0604020202020204" pitchFamily="34" charset="0"/>
                <a:cs typeface="Arial" panose="020B0604020202020204" pitchFamily="34" charset="0"/>
              </a:rPr>
              <a:t>Export option is available for most of the file types but not all.</a:t>
            </a:r>
          </a:p>
        </p:txBody>
      </p:sp>
      <p:sp>
        <p:nvSpPr>
          <p:cNvPr id="17" name="Rectangle 16">
            <a:extLst>
              <a:ext uri="{FF2B5EF4-FFF2-40B4-BE49-F238E27FC236}">
                <a16:creationId xmlns:a16="http://schemas.microsoft.com/office/drawing/2014/main" id="{8CDD9C67-6751-4CBF-BA4D-1D6BDE2153F3}"/>
              </a:ext>
            </a:extLst>
          </p:cNvPr>
          <p:cNvSpPr/>
          <p:nvPr/>
        </p:nvSpPr>
        <p:spPr>
          <a:xfrm>
            <a:off x="842950" y="3241807"/>
            <a:ext cx="790601" cy="338554"/>
          </a:xfrm>
          <a:prstGeom prst="rect">
            <a:avLst/>
          </a:prstGeom>
        </p:spPr>
        <p:txBody>
          <a:bodyPr wrap="none">
            <a:spAutoFit/>
          </a:bodyPr>
          <a:lstStyle/>
          <a:p>
            <a:r>
              <a:rPr lang="en-IN" sz="1600" b="1" i="1" dirty="0"/>
              <a:t>Output</a:t>
            </a:r>
          </a:p>
        </p:txBody>
      </p:sp>
      <p:sp>
        <p:nvSpPr>
          <p:cNvPr id="20" name="TextBox 19">
            <a:extLst>
              <a:ext uri="{FF2B5EF4-FFF2-40B4-BE49-F238E27FC236}">
                <a16:creationId xmlns:a16="http://schemas.microsoft.com/office/drawing/2014/main" id="{31325F99-6262-4F27-B2BA-EC53A62FF667}"/>
              </a:ext>
            </a:extLst>
          </p:cNvPr>
          <p:cNvSpPr txBox="1"/>
          <p:nvPr/>
        </p:nvSpPr>
        <p:spPr>
          <a:xfrm>
            <a:off x="502912" y="4046620"/>
            <a:ext cx="1461052" cy="338554"/>
          </a:xfrm>
          <a:prstGeom prst="rect">
            <a:avLst/>
          </a:prstGeom>
          <a:noFill/>
        </p:spPr>
        <p:txBody>
          <a:bodyPr wrap="square" rtlCol="0">
            <a:spAutoFit/>
          </a:bodyPr>
          <a:lstStyle/>
          <a:p>
            <a:r>
              <a:rPr lang="en-US" sz="1600" b="1" i="1" dirty="0"/>
              <a:t>Data Available</a:t>
            </a:r>
            <a:endParaRPr lang="en-IN" sz="1600" b="1" i="1" dirty="0"/>
          </a:p>
        </p:txBody>
      </p:sp>
      <p:sp>
        <p:nvSpPr>
          <p:cNvPr id="21" name="TextBox 20">
            <a:extLst>
              <a:ext uri="{FF2B5EF4-FFF2-40B4-BE49-F238E27FC236}">
                <a16:creationId xmlns:a16="http://schemas.microsoft.com/office/drawing/2014/main" id="{5686C511-D159-4254-A243-46FE87C086F6}"/>
              </a:ext>
            </a:extLst>
          </p:cNvPr>
          <p:cNvSpPr txBox="1"/>
          <p:nvPr/>
        </p:nvSpPr>
        <p:spPr>
          <a:xfrm>
            <a:off x="2768876" y="3938898"/>
            <a:ext cx="4248978" cy="553998"/>
          </a:xfrm>
          <a:prstGeom prst="rect">
            <a:avLst/>
          </a:prstGeom>
          <a:solidFill>
            <a:srgbClr val="4C78A3"/>
          </a:solid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ArcGIS Live Atlas for the World that includes imagery, basemaps, demographics and lifestyle, landscape, boundaries and places, transportation, earth observations, urban systems, oceans</a:t>
            </a:r>
            <a:endParaRPr lang="en-IN" sz="1000" dirty="0">
              <a:solidFill>
                <a:schemeClr val="bg1"/>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47539593-A1DE-4801-84D9-84B744F0876C}"/>
              </a:ext>
            </a:extLst>
          </p:cNvPr>
          <p:cNvSpPr txBox="1"/>
          <p:nvPr/>
        </p:nvSpPr>
        <p:spPr>
          <a:xfrm>
            <a:off x="7711521" y="3788012"/>
            <a:ext cx="4253533" cy="707886"/>
          </a:xfrm>
          <a:prstGeom prst="rect">
            <a:avLst/>
          </a:prstGeom>
          <a:solidFill>
            <a:srgbClr val="7F7F7F"/>
          </a:solidFill>
        </p:spPr>
        <p:txBody>
          <a:bodyPr wrap="square" rtlCol="0">
            <a:spAutoFit/>
          </a:bodyPr>
          <a:lstStyle/>
          <a:p>
            <a:r>
              <a:rPr lang="en-IN" sz="1000" dirty="0">
                <a:solidFill>
                  <a:schemeClr val="bg1"/>
                </a:solidFill>
                <a:latin typeface="Arial" panose="020B0604020202020204" pitchFamily="34" charset="0"/>
                <a:cs typeface="Arial" panose="020B0604020202020204" pitchFamily="34" charset="0"/>
              </a:rPr>
              <a:t>World data includes Cities and Capitals, Countries (Charged per country), Gazetteer, Important Latitude, Provinces , 5 and 10 Degree Grid and 10 Degree Area Grid , business data census geography, political boundaries</a:t>
            </a:r>
          </a:p>
        </p:txBody>
      </p:sp>
      <p:sp>
        <p:nvSpPr>
          <p:cNvPr id="23" name="TextBox 22">
            <a:extLst>
              <a:ext uri="{FF2B5EF4-FFF2-40B4-BE49-F238E27FC236}">
                <a16:creationId xmlns:a16="http://schemas.microsoft.com/office/drawing/2014/main" id="{8D2A80B0-BCC4-48A4-B48C-C890378C7F57}"/>
              </a:ext>
            </a:extLst>
          </p:cNvPr>
          <p:cNvSpPr txBox="1"/>
          <p:nvPr/>
        </p:nvSpPr>
        <p:spPr>
          <a:xfrm>
            <a:off x="467337" y="4817923"/>
            <a:ext cx="1552082" cy="338554"/>
          </a:xfrm>
          <a:prstGeom prst="rect">
            <a:avLst/>
          </a:prstGeom>
          <a:noFill/>
        </p:spPr>
        <p:txBody>
          <a:bodyPr wrap="square" rtlCol="0">
            <a:spAutoFit/>
          </a:bodyPr>
          <a:lstStyle/>
          <a:p>
            <a:pPr algn="ctr"/>
            <a:r>
              <a:rPr lang="en-US" sz="1600" b="1" i="1" dirty="0"/>
              <a:t>Map features</a:t>
            </a:r>
            <a:endParaRPr lang="en-IN" sz="1600" b="1" i="1" dirty="0"/>
          </a:p>
        </p:txBody>
      </p:sp>
      <p:sp>
        <p:nvSpPr>
          <p:cNvPr id="24" name="TextBox 23">
            <a:extLst>
              <a:ext uri="{FF2B5EF4-FFF2-40B4-BE49-F238E27FC236}">
                <a16:creationId xmlns:a16="http://schemas.microsoft.com/office/drawing/2014/main" id="{945CDF2C-3CB8-45DC-86E6-0498714ECDA7}"/>
              </a:ext>
            </a:extLst>
          </p:cNvPr>
          <p:cNvSpPr txBox="1"/>
          <p:nvPr/>
        </p:nvSpPr>
        <p:spPr>
          <a:xfrm>
            <a:off x="2768876" y="4648586"/>
            <a:ext cx="4248978" cy="707886"/>
          </a:xfrm>
          <a:prstGeom prst="rect">
            <a:avLst/>
          </a:prstGeom>
          <a:solidFill>
            <a:srgbClr val="4C78A3"/>
          </a:solid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Interactive 2D and 3D map with street level granularity, location, routes, geography, smart maps like heat, color size, point, time, arcade expression, clustering, relationship, trends, predominance, Map styles for customization, and real-time live maps, </a:t>
            </a:r>
            <a:r>
              <a:rPr lang="en-US" sz="1000" dirty="0" err="1">
                <a:solidFill>
                  <a:schemeClr val="bg1"/>
                </a:solidFill>
                <a:latin typeface="Arial" panose="020B0604020202020204" pitchFamily="34" charset="0"/>
                <a:cs typeface="Arial" panose="020B0604020202020204" pitchFamily="34" charset="0"/>
              </a:rPr>
              <a:t>Curtography</a:t>
            </a:r>
            <a:endParaRPr lang="en-IN" sz="1000" dirty="0">
              <a:solidFill>
                <a:schemeClr val="bg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46B3A598-0FD9-4B8A-8D61-3C178D37BCA6}"/>
              </a:ext>
            </a:extLst>
          </p:cNvPr>
          <p:cNvSpPr txBox="1"/>
          <p:nvPr/>
        </p:nvSpPr>
        <p:spPr>
          <a:xfrm>
            <a:off x="7711521" y="4710201"/>
            <a:ext cx="4245249" cy="553998"/>
          </a:xfrm>
          <a:prstGeom prst="rect">
            <a:avLst/>
          </a:prstGeom>
          <a:solidFill>
            <a:srgbClr val="7F7F7F"/>
          </a:solid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Geography, aerial/satellite, postal/zip code, routes, store, territories, relationship, rings, </a:t>
            </a:r>
            <a:r>
              <a:rPr lang="en-IN" sz="1000" dirty="0">
                <a:solidFill>
                  <a:schemeClr val="bg1"/>
                </a:solidFill>
                <a:latin typeface="Arial" panose="020B0604020202020204" pitchFamily="34" charset="0"/>
                <a:cs typeface="Arial" panose="020B0604020202020204" pitchFamily="34" charset="0"/>
              </a:rPr>
              <a:t>Hot Spots and Heat Mapping, Surface Analysis, Areas of Influence, desire Lines, Trade Areas and Site Location</a:t>
            </a:r>
          </a:p>
        </p:txBody>
      </p:sp>
      <p:sp>
        <p:nvSpPr>
          <p:cNvPr id="26" name="TextBox 25">
            <a:extLst>
              <a:ext uri="{FF2B5EF4-FFF2-40B4-BE49-F238E27FC236}">
                <a16:creationId xmlns:a16="http://schemas.microsoft.com/office/drawing/2014/main" id="{FF54DB3A-4ED2-496D-92A3-CB60B2C0DE2D}"/>
              </a:ext>
            </a:extLst>
          </p:cNvPr>
          <p:cNvSpPr txBox="1"/>
          <p:nvPr/>
        </p:nvSpPr>
        <p:spPr>
          <a:xfrm>
            <a:off x="515708" y="5510111"/>
            <a:ext cx="1455339" cy="338554"/>
          </a:xfrm>
          <a:prstGeom prst="rect">
            <a:avLst/>
          </a:prstGeom>
          <a:noFill/>
        </p:spPr>
        <p:txBody>
          <a:bodyPr wrap="square" rtlCol="0">
            <a:spAutoFit/>
          </a:bodyPr>
          <a:lstStyle/>
          <a:p>
            <a:pPr algn="ctr"/>
            <a:r>
              <a:rPr lang="en-US" sz="1600" b="1" i="1" dirty="0"/>
              <a:t>Analysis</a:t>
            </a:r>
            <a:endParaRPr lang="en-IN" sz="1600" b="1" i="1" dirty="0"/>
          </a:p>
        </p:txBody>
      </p:sp>
      <p:sp>
        <p:nvSpPr>
          <p:cNvPr id="27" name="TextBox 26">
            <a:extLst>
              <a:ext uri="{FF2B5EF4-FFF2-40B4-BE49-F238E27FC236}">
                <a16:creationId xmlns:a16="http://schemas.microsoft.com/office/drawing/2014/main" id="{AC64B989-2024-44D0-A760-1F215E1B691C}"/>
              </a:ext>
            </a:extLst>
          </p:cNvPr>
          <p:cNvSpPr txBox="1"/>
          <p:nvPr/>
        </p:nvSpPr>
        <p:spPr>
          <a:xfrm>
            <a:off x="2768876" y="5512163"/>
            <a:ext cx="4248978" cy="400110"/>
          </a:xfrm>
          <a:prstGeom prst="rect">
            <a:avLst/>
          </a:prstGeom>
          <a:solidFill>
            <a:srgbClr val="4C78A3"/>
          </a:solid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Tools available for real-time, big-data and deep image analysis, spatial analysis. Automation tools for geoprocessing with Python built-in</a:t>
            </a:r>
            <a:endParaRPr lang="en-IN" sz="1000" dirty="0">
              <a:solidFill>
                <a:schemeClr val="bg1"/>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D4BE17FB-8FB4-4FCD-864B-DC081EAF7348}"/>
              </a:ext>
            </a:extLst>
          </p:cNvPr>
          <p:cNvSpPr txBox="1"/>
          <p:nvPr/>
        </p:nvSpPr>
        <p:spPr>
          <a:xfrm>
            <a:off x="7711521" y="5510111"/>
            <a:ext cx="4248978" cy="400110"/>
          </a:xfrm>
          <a:prstGeom prst="rect">
            <a:avLst/>
          </a:prstGeom>
          <a:solidFill>
            <a:srgbClr val="7F7F7F"/>
          </a:solid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Tools available for analysis with the available data along with the input data.</a:t>
            </a:r>
            <a:endParaRPr lang="en-IN" sz="1000" dirty="0">
              <a:solidFill>
                <a:schemeClr val="bg1"/>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7472AB91-F1B5-4E2A-B3A4-383B6D141C83}"/>
              </a:ext>
            </a:extLst>
          </p:cNvPr>
          <p:cNvSpPr txBox="1"/>
          <p:nvPr/>
        </p:nvSpPr>
        <p:spPr>
          <a:xfrm>
            <a:off x="424453" y="6084591"/>
            <a:ext cx="1552081" cy="584775"/>
          </a:xfrm>
          <a:prstGeom prst="rect">
            <a:avLst/>
          </a:prstGeom>
          <a:noFill/>
        </p:spPr>
        <p:txBody>
          <a:bodyPr wrap="square" rtlCol="0">
            <a:spAutoFit/>
          </a:bodyPr>
          <a:lstStyle/>
          <a:p>
            <a:pPr algn="ctr"/>
            <a:r>
              <a:rPr lang="en-US" sz="1600" b="1" i="1" dirty="0"/>
              <a:t>Demo and Free Trial</a:t>
            </a:r>
            <a:endParaRPr lang="en-IN" sz="1600" b="1" i="1" dirty="0"/>
          </a:p>
        </p:txBody>
      </p:sp>
      <p:sp>
        <p:nvSpPr>
          <p:cNvPr id="29" name="TextBox 28">
            <a:extLst>
              <a:ext uri="{FF2B5EF4-FFF2-40B4-BE49-F238E27FC236}">
                <a16:creationId xmlns:a16="http://schemas.microsoft.com/office/drawing/2014/main" id="{1739DFBA-96BA-4A01-80E4-2ED89DA89D93}"/>
              </a:ext>
            </a:extLst>
          </p:cNvPr>
          <p:cNvSpPr txBox="1"/>
          <p:nvPr/>
        </p:nvSpPr>
        <p:spPr>
          <a:xfrm>
            <a:off x="3739597" y="6059930"/>
            <a:ext cx="2307535" cy="584775"/>
          </a:xfrm>
          <a:prstGeom prst="rect">
            <a:avLst/>
          </a:prstGeom>
          <a:noFill/>
        </p:spPr>
        <p:txBody>
          <a:bodyPr wrap="square" rtlCol="0">
            <a:spAutoFit/>
          </a:bodyPr>
          <a:lstStyle/>
          <a:p>
            <a:r>
              <a:rPr lang="en-US" sz="1600" b="1" i="1" dirty="0"/>
              <a:t>Free trial for 21 days with specific features</a:t>
            </a:r>
            <a:endParaRPr lang="en-IN" sz="1600" b="1" i="1" dirty="0"/>
          </a:p>
        </p:txBody>
      </p:sp>
      <p:sp>
        <p:nvSpPr>
          <p:cNvPr id="34" name="TextBox 33">
            <a:extLst>
              <a:ext uri="{FF2B5EF4-FFF2-40B4-BE49-F238E27FC236}">
                <a16:creationId xmlns:a16="http://schemas.microsoft.com/office/drawing/2014/main" id="{9873B136-35E3-420E-971D-98BB03C4EF62}"/>
              </a:ext>
            </a:extLst>
          </p:cNvPr>
          <p:cNvSpPr txBox="1"/>
          <p:nvPr/>
        </p:nvSpPr>
        <p:spPr>
          <a:xfrm>
            <a:off x="8944488" y="6084591"/>
            <a:ext cx="1977685" cy="584775"/>
          </a:xfrm>
          <a:prstGeom prst="rect">
            <a:avLst/>
          </a:prstGeom>
          <a:noFill/>
        </p:spPr>
        <p:txBody>
          <a:bodyPr wrap="square" rtlCol="0">
            <a:spAutoFit/>
          </a:bodyPr>
          <a:lstStyle/>
          <a:p>
            <a:r>
              <a:rPr lang="en-US" sz="1600" b="1" i="1" dirty="0"/>
              <a:t>Free trial available for New Customers</a:t>
            </a:r>
            <a:endParaRPr lang="en-IN" sz="1600" b="1" i="1" dirty="0"/>
          </a:p>
        </p:txBody>
      </p:sp>
    </p:spTree>
    <p:extLst>
      <p:ext uri="{BB962C8B-B14F-4D97-AF65-F5344CB8AC3E}">
        <p14:creationId xmlns:p14="http://schemas.microsoft.com/office/powerpoint/2010/main" val="87085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42403-3148-4665-B9FC-8891B406944E}"/>
              </a:ext>
            </a:extLst>
          </p:cNvPr>
          <p:cNvSpPr>
            <a:spLocks noGrp="1"/>
          </p:cNvSpPr>
          <p:nvPr>
            <p:ph sz="quarter" idx="10"/>
          </p:nvPr>
        </p:nvSpPr>
        <p:spPr>
          <a:xfrm>
            <a:off x="1175248" y="2362200"/>
            <a:ext cx="9761517" cy="914400"/>
          </a:xfrm>
        </p:spPr>
        <p:txBody>
          <a:bodyPr/>
          <a:lstStyle/>
          <a:p>
            <a:r>
              <a:rPr lang="en-US" dirty="0"/>
              <a:t>Business Context</a:t>
            </a:r>
          </a:p>
        </p:txBody>
      </p:sp>
    </p:spTree>
    <p:extLst>
      <p:ext uri="{BB962C8B-B14F-4D97-AF65-F5344CB8AC3E}">
        <p14:creationId xmlns:p14="http://schemas.microsoft.com/office/powerpoint/2010/main" val="2978857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373E3C84-9CCE-49AB-98C7-1427EEFE06C0}"/>
              </a:ext>
            </a:extLst>
          </p:cNvPr>
          <p:cNvSpPr/>
          <p:nvPr/>
        </p:nvSpPr>
        <p:spPr>
          <a:xfrm>
            <a:off x="1735280" y="3634099"/>
            <a:ext cx="10054797" cy="2694613"/>
          </a:xfrm>
          <a:prstGeom prst="rect">
            <a:avLst/>
          </a:prstGeom>
          <a:solidFill>
            <a:schemeClr val="bg1">
              <a:lumMod val="85000"/>
              <a:alpha val="40000"/>
            </a:schemeClr>
          </a:solidFill>
          <a:ln w="6350" cap="flat" cmpd="sng" algn="ctr">
            <a:noFill/>
            <a:prstDash val="sysDash"/>
            <a:miter lim="800000"/>
          </a:ln>
          <a:effectLst/>
        </p:spPr>
        <p:txBody>
          <a:bodyPr rtlCol="0" anchor="ctr"/>
          <a:lstStyle/>
          <a:p>
            <a:pPr algn="ctr"/>
            <a:endParaRPr lang="en-US" sz="1600" kern="0" dirty="0">
              <a:solidFill>
                <a:prstClr val="white"/>
              </a:solidFill>
              <a:latin typeface="Arial" panose="020B0604020202020204" pitchFamily="34" charset="0"/>
              <a:ea typeface="Segoe UI" panose="020B0502040204020203" pitchFamily="34" charset="0"/>
              <a:cs typeface="Arial" panose="020B0604020202020204" pitchFamily="34" charset="0"/>
            </a:endParaRPr>
          </a:p>
        </p:txBody>
      </p:sp>
      <p:sp>
        <p:nvSpPr>
          <p:cNvPr id="5" name="Title 4">
            <a:extLst>
              <a:ext uri="{FF2B5EF4-FFF2-40B4-BE49-F238E27FC236}">
                <a16:creationId xmlns:a16="http://schemas.microsoft.com/office/drawing/2014/main" id="{52EAF15C-D4FE-46D7-8728-99D769469A0F}"/>
              </a:ext>
            </a:extLst>
          </p:cNvPr>
          <p:cNvSpPr>
            <a:spLocks noGrp="1"/>
          </p:cNvSpPr>
          <p:nvPr>
            <p:ph type="title"/>
          </p:nvPr>
        </p:nvSpPr>
        <p:spPr/>
        <p:txBody>
          <a:bodyPr/>
          <a:lstStyle/>
          <a:p>
            <a:r>
              <a:rPr lang="en-GB" dirty="0"/>
              <a:t>Project Pinpoint - Business Context &amp; Objectives</a:t>
            </a:r>
          </a:p>
        </p:txBody>
      </p:sp>
      <p:sp>
        <p:nvSpPr>
          <p:cNvPr id="80" name="Rectangle 79">
            <a:extLst>
              <a:ext uri="{FF2B5EF4-FFF2-40B4-BE49-F238E27FC236}">
                <a16:creationId xmlns:a16="http://schemas.microsoft.com/office/drawing/2014/main" id="{110A9B1B-7D1B-4FEC-A4D2-FED95828D776}"/>
              </a:ext>
            </a:extLst>
          </p:cNvPr>
          <p:cNvSpPr/>
          <p:nvPr/>
        </p:nvSpPr>
        <p:spPr>
          <a:xfrm>
            <a:off x="2641720" y="4345964"/>
            <a:ext cx="3704400" cy="738664"/>
          </a:xfrm>
          <a:prstGeom prst="rect">
            <a:avLst/>
          </a:prstGeom>
          <a:noFill/>
        </p:spPr>
        <p:txBody>
          <a:bodyPr wrap="square" lIns="0" tIns="0" rIns="0" bIns="0">
            <a:spAutoFit/>
          </a:bodyPr>
          <a:lstStyle/>
          <a:p>
            <a:pPr algn="just">
              <a:defRPr/>
            </a:pPr>
            <a:r>
              <a:rPr lang="en-US" sz="1600" kern="0" dirty="0">
                <a:solidFill>
                  <a:prstClr val="black"/>
                </a:solidFill>
                <a:ea typeface="Segoe UI" panose="020B0502040204020203" pitchFamily="34" charset="0"/>
                <a:cs typeface="Arial" panose="020B0604020202020204" pitchFamily="34" charset="0"/>
              </a:rPr>
              <a:t>Use Internal Data to </a:t>
            </a:r>
            <a:r>
              <a:rPr lang="en-US" sz="1600" b="1" kern="0" dirty="0">
                <a:solidFill>
                  <a:prstClr val="black"/>
                </a:solidFill>
                <a:ea typeface="Segoe UI" panose="020B0502040204020203" pitchFamily="34" charset="0"/>
                <a:cs typeface="Arial" panose="020B0604020202020204" pitchFamily="34" charset="0"/>
              </a:rPr>
              <a:t>map existing cabinet locations &amp; success factors</a:t>
            </a:r>
            <a:r>
              <a:rPr lang="en-US" sz="1600" kern="0" dirty="0">
                <a:solidFill>
                  <a:prstClr val="black"/>
                </a:solidFill>
                <a:ea typeface="Segoe UI" panose="020B0502040204020203" pitchFamily="34" charset="0"/>
                <a:cs typeface="Arial" panose="020B0604020202020204" pitchFamily="34" charset="0"/>
              </a:rPr>
              <a:t> dynamically over time</a:t>
            </a:r>
            <a:endParaRPr lang="en-IN" sz="1600" b="1" kern="0" dirty="0">
              <a:solidFill>
                <a:prstClr val="black"/>
              </a:solidFill>
              <a:ea typeface="Segoe UI" panose="020B0502040204020203" pitchFamily="34" charset="0"/>
              <a:cs typeface="Arial" panose="020B0604020202020204" pitchFamily="34" charset="0"/>
            </a:endParaRPr>
          </a:p>
        </p:txBody>
      </p:sp>
      <p:sp>
        <p:nvSpPr>
          <p:cNvPr id="81" name="Rectangle 80">
            <a:extLst>
              <a:ext uri="{FF2B5EF4-FFF2-40B4-BE49-F238E27FC236}">
                <a16:creationId xmlns:a16="http://schemas.microsoft.com/office/drawing/2014/main" id="{526E119B-17FD-4420-8904-E234EF27E7E7}"/>
              </a:ext>
            </a:extLst>
          </p:cNvPr>
          <p:cNvSpPr/>
          <p:nvPr/>
        </p:nvSpPr>
        <p:spPr>
          <a:xfrm>
            <a:off x="191210" y="3626415"/>
            <a:ext cx="1544071" cy="2702298"/>
          </a:xfrm>
          <a:prstGeom prst="rect">
            <a:avLst/>
          </a:prstGeom>
          <a:solidFill>
            <a:schemeClr val="tx2"/>
          </a:solidFill>
          <a:ln w="12700" cap="flat" cmpd="sng" algn="ctr">
            <a:noFill/>
            <a:prstDash val="solid"/>
            <a:miter lim="800000"/>
          </a:ln>
          <a:effectLst/>
        </p:spPr>
        <p:txBody>
          <a:bodyPr lIns="72000" tIns="72000" rIns="72000" bIns="72000" rtlCol="0" anchor="ctr"/>
          <a:lstStyle/>
          <a:p>
            <a:pPr algn="ctr">
              <a:defRPr/>
            </a:pPr>
            <a:r>
              <a:rPr lang="en-US" kern="0" dirty="0">
                <a:solidFill>
                  <a:prstClr val="white"/>
                </a:solidFill>
                <a:latin typeface="Arial" panose="020B0604020202020204" pitchFamily="34" charset="0"/>
                <a:ea typeface="Segoe UI" panose="020B0502040204020203" pitchFamily="34" charset="0"/>
                <a:cs typeface="Arial" panose="020B0604020202020204" pitchFamily="34" charset="0"/>
              </a:rPr>
              <a:t>Objectives</a:t>
            </a:r>
          </a:p>
        </p:txBody>
      </p:sp>
      <p:sp>
        <p:nvSpPr>
          <p:cNvPr id="82" name="Rectangle 81">
            <a:extLst>
              <a:ext uri="{FF2B5EF4-FFF2-40B4-BE49-F238E27FC236}">
                <a16:creationId xmlns:a16="http://schemas.microsoft.com/office/drawing/2014/main" id="{C01A4728-18DB-443D-9A43-E364FB21129B}"/>
              </a:ext>
            </a:extLst>
          </p:cNvPr>
          <p:cNvSpPr/>
          <p:nvPr/>
        </p:nvSpPr>
        <p:spPr>
          <a:xfrm>
            <a:off x="11800132" y="3632556"/>
            <a:ext cx="73479" cy="2700000"/>
          </a:xfrm>
          <a:prstGeom prst="rect">
            <a:avLst/>
          </a:prstGeom>
          <a:solidFill>
            <a:schemeClr val="tx2"/>
          </a:solidFill>
          <a:ln w="12700" cap="flat" cmpd="sng" algn="ctr">
            <a:noFill/>
            <a:prstDash val="solid"/>
            <a:miter lim="800000"/>
          </a:ln>
          <a:effectLst/>
        </p:spPr>
        <p:txBody>
          <a:bodyPr lIns="72000" tIns="72000" rIns="72000" bIns="72000" rtlCol="0" anchor="ctr"/>
          <a:lstStyle/>
          <a:p>
            <a:pPr>
              <a:defRPr/>
            </a:pPr>
            <a:endParaRPr lang="en-US" sz="1600" kern="0" dirty="0">
              <a:solidFill>
                <a:prstClr val="white"/>
              </a:solidFill>
              <a:latin typeface="Arial" panose="020B0604020202020204" pitchFamily="34" charset="0"/>
              <a:ea typeface="Segoe UI" panose="020B0502040204020203" pitchFamily="34" charset="0"/>
              <a:cs typeface="Arial" panose="020B0604020202020204" pitchFamily="34" charset="0"/>
            </a:endParaRPr>
          </a:p>
        </p:txBody>
      </p:sp>
      <p:sp>
        <p:nvSpPr>
          <p:cNvPr id="83" name="Rectangle 82">
            <a:extLst>
              <a:ext uri="{FF2B5EF4-FFF2-40B4-BE49-F238E27FC236}">
                <a16:creationId xmlns:a16="http://schemas.microsoft.com/office/drawing/2014/main" id="{D6F010A1-33D1-4B68-9DF8-582C617D51AB}"/>
              </a:ext>
            </a:extLst>
          </p:cNvPr>
          <p:cNvSpPr/>
          <p:nvPr/>
        </p:nvSpPr>
        <p:spPr>
          <a:xfrm>
            <a:off x="1735280" y="664687"/>
            <a:ext cx="10128276" cy="2764314"/>
          </a:xfrm>
          <a:prstGeom prst="rect">
            <a:avLst/>
          </a:prstGeom>
          <a:solidFill>
            <a:schemeClr val="bg1">
              <a:lumMod val="85000"/>
              <a:alpha val="40000"/>
            </a:schemeClr>
          </a:solidFill>
          <a:ln w="6350" cap="flat" cmpd="sng" algn="ctr">
            <a:noFill/>
            <a:prstDash val="sysDash"/>
            <a:miter lim="800000"/>
          </a:ln>
          <a:effectLst/>
        </p:spPr>
        <p:txBody>
          <a:bodyPr rtlCol="0" anchor="ctr"/>
          <a:lstStyle/>
          <a:p>
            <a:pPr algn="ctr">
              <a:defRPr/>
            </a:pPr>
            <a:endParaRPr lang="en-US" kern="0" dirty="0">
              <a:solidFill>
                <a:prstClr val="white"/>
              </a:solidFill>
              <a:latin typeface="Arial" panose="020B0604020202020204" pitchFamily="34" charset="0"/>
              <a:ea typeface="Segoe UI" panose="020B0502040204020203" pitchFamily="34" charset="0"/>
              <a:cs typeface="Arial" panose="020B0604020202020204" pitchFamily="34" charset="0"/>
            </a:endParaRPr>
          </a:p>
        </p:txBody>
      </p:sp>
      <p:sp>
        <p:nvSpPr>
          <p:cNvPr id="84" name="Rectangle 83">
            <a:extLst>
              <a:ext uri="{FF2B5EF4-FFF2-40B4-BE49-F238E27FC236}">
                <a16:creationId xmlns:a16="http://schemas.microsoft.com/office/drawing/2014/main" id="{8264719A-52A2-4A64-A072-55E2EDE1A0CB}"/>
              </a:ext>
            </a:extLst>
          </p:cNvPr>
          <p:cNvSpPr/>
          <p:nvPr/>
        </p:nvSpPr>
        <p:spPr>
          <a:xfrm>
            <a:off x="1858446" y="935547"/>
            <a:ext cx="9700498" cy="2354491"/>
          </a:xfrm>
          <a:prstGeom prst="rect">
            <a:avLst/>
          </a:prstGeom>
        </p:spPr>
        <p:txBody>
          <a:bodyPr wrap="square" lIns="0" tIns="0" rIns="0" bIns="0">
            <a:spAutoFit/>
          </a:bodyPr>
          <a:lstStyle/>
          <a:p>
            <a:pPr marL="285750" lvl="0" indent="-285750" algn="just">
              <a:buFont typeface="Arial" panose="020B0604020202020204" pitchFamily="34" charset="0"/>
              <a:buChar char="•"/>
            </a:pPr>
            <a:r>
              <a:rPr lang="en-US" sz="1700" b="1" dirty="0">
                <a:ea typeface="Segoe UI" panose="020B0502040204020203" pitchFamily="34" charset="0"/>
                <a:cs typeface="Arial" panose="020B0604020202020204" pitchFamily="34" charset="0"/>
              </a:rPr>
              <a:t>Unilever</a:t>
            </a:r>
            <a:r>
              <a:rPr lang="en-US" sz="1700" dirty="0">
                <a:ea typeface="Segoe UI" panose="020B0502040204020203" pitchFamily="34" charset="0"/>
                <a:cs typeface="Arial" panose="020B0604020202020204" pitchFamily="34" charset="0"/>
              </a:rPr>
              <a:t> has close to </a:t>
            </a:r>
            <a:r>
              <a:rPr lang="en-US" sz="1700" b="1" dirty="0">
                <a:ea typeface="Segoe UI" panose="020B0502040204020203" pitchFamily="34" charset="0"/>
                <a:cs typeface="Arial" panose="020B0604020202020204" pitchFamily="34" charset="0"/>
              </a:rPr>
              <a:t>3 million ice cream cabinets,</a:t>
            </a:r>
            <a:r>
              <a:rPr lang="en-US" sz="1700" dirty="0">
                <a:ea typeface="Segoe UI" panose="020B0502040204020203" pitchFamily="34" charset="0"/>
                <a:cs typeface="Arial" panose="020B0604020202020204" pitchFamily="34" charset="0"/>
              </a:rPr>
              <a:t> globally placed in a variety of locations including small independent retailers &amp; other outlets </a:t>
            </a:r>
          </a:p>
          <a:p>
            <a:pPr marL="285750" lvl="0" indent="-285750" algn="just">
              <a:buFont typeface="Arial" panose="020B0604020202020204" pitchFamily="34" charset="0"/>
              <a:buChar char="•"/>
            </a:pPr>
            <a:endParaRPr lang="en-US" sz="1700" dirty="0">
              <a:ea typeface="Segoe UI" panose="020B0502040204020203" pitchFamily="34" charset="0"/>
              <a:cs typeface="Arial" panose="020B0604020202020204" pitchFamily="34" charset="0"/>
            </a:endParaRPr>
          </a:p>
          <a:p>
            <a:pPr marL="285750" lvl="0" indent="-285750" algn="just">
              <a:buFont typeface="Arial" panose="020B0604020202020204" pitchFamily="34" charset="0"/>
              <a:buChar char="•"/>
            </a:pPr>
            <a:r>
              <a:rPr lang="en-US" sz="1700" dirty="0">
                <a:ea typeface="Segoe UI" panose="020B0502040204020203" pitchFamily="34" charset="0"/>
                <a:cs typeface="Arial" panose="020B0604020202020204" pitchFamily="34" charset="0"/>
              </a:rPr>
              <a:t>Currently the approach for cabinet placements is largely </a:t>
            </a:r>
            <a:r>
              <a:rPr lang="en-US" sz="1700" b="1" dirty="0">
                <a:ea typeface="Segoe UI" panose="020B0502040204020203" pitchFamily="34" charset="0"/>
                <a:cs typeface="Arial" panose="020B0604020202020204" pitchFamily="34" charset="0"/>
              </a:rPr>
              <a:t>“Hunters” local knowledge with the help of a survey questionnaire</a:t>
            </a:r>
            <a:r>
              <a:rPr lang="en-US" sz="1700" dirty="0">
                <a:ea typeface="Segoe UI" panose="020B0502040204020203" pitchFamily="34" charset="0"/>
                <a:cs typeface="Arial" panose="020B0604020202020204" pitchFamily="34" charset="0"/>
              </a:rPr>
              <a:t> to mapping success factors like points of interest like residential areas, parks etc. with local demand &amp; product performance</a:t>
            </a:r>
          </a:p>
          <a:p>
            <a:pPr lvl="0" algn="just"/>
            <a:endParaRPr lang="en-US" sz="1700" dirty="0">
              <a:ea typeface="Segoe UI" panose="020B0502040204020203" pitchFamily="34" charset="0"/>
              <a:cs typeface="Arial" panose="020B0604020202020204" pitchFamily="34" charset="0"/>
            </a:endParaRPr>
          </a:p>
          <a:p>
            <a:pPr marL="285750" indent="-285750" algn="just">
              <a:buFont typeface="Arial" panose="020B0604020202020204" pitchFamily="34" charset="0"/>
              <a:buChar char="•"/>
            </a:pPr>
            <a:r>
              <a:rPr lang="en-GB" sz="1700" dirty="0">
                <a:cs typeface="Arial" panose="020B0604020202020204" pitchFamily="34" charset="0"/>
              </a:rPr>
              <a:t>Challenges with current approach is, </a:t>
            </a:r>
            <a:r>
              <a:rPr lang="en-GB" sz="1700" b="1" dirty="0">
                <a:cs typeface="Arial" panose="020B0604020202020204" pitchFamily="34" charset="0"/>
              </a:rPr>
              <a:t>it is not data driven</a:t>
            </a:r>
            <a:r>
              <a:rPr lang="en-GB" sz="1700" dirty="0">
                <a:cs typeface="Arial" panose="020B0604020202020204" pitchFamily="34" charset="0"/>
              </a:rPr>
              <a:t> &amp; has a </a:t>
            </a:r>
            <a:r>
              <a:rPr lang="en-GB" sz="1700" b="1" dirty="0">
                <a:cs typeface="Arial" panose="020B0604020202020204" pitchFamily="34" charset="0"/>
              </a:rPr>
              <a:t>churn rate of 30-40%</a:t>
            </a:r>
            <a:r>
              <a:rPr lang="en-GB" sz="1700" dirty="0">
                <a:cs typeface="Arial" panose="020B0604020202020204" pitchFamily="34" charset="0"/>
              </a:rPr>
              <a:t> (around 800k cabinets are moved every year) due to suboptimal performance</a:t>
            </a:r>
            <a:endParaRPr lang="en-IN" sz="1700" dirty="0">
              <a:cs typeface="Arial" panose="020B0604020202020204" pitchFamily="34" charset="0"/>
            </a:endParaRPr>
          </a:p>
        </p:txBody>
      </p:sp>
      <p:sp>
        <p:nvSpPr>
          <p:cNvPr id="85" name="Rectangle 84">
            <a:extLst>
              <a:ext uri="{FF2B5EF4-FFF2-40B4-BE49-F238E27FC236}">
                <a16:creationId xmlns:a16="http://schemas.microsoft.com/office/drawing/2014/main" id="{940DAA8E-E368-4E1B-8EBC-874EA7170E27}"/>
              </a:ext>
            </a:extLst>
          </p:cNvPr>
          <p:cNvSpPr/>
          <p:nvPr/>
        </p:nvSpPr>
        <p:spPr>
          <a:xfrm>
            <a:off x="191210" y="664687"/>
            <a:ext cx="1555355" cy="2764314"/>
          </a:xfrm>
          <a:prstGeom prst="rect">
            <a:avLst/>
          </a:prstGeom>
          <a:solidFill>
            <a:schemeClr val="tx2"/>
          </a:solidFill>
          <a:ln w="12700" cap="flat" cmpd="sng" algn="ctr">
            <a:noFill/>
            <a:prstDash val="solid"/>
            <a:miter lim="800000"/>
          </a:ln>
          <a:effectLst/>
        </p:spPr>
        <p:txBody>
          <a:bodyPr lIns="72000" tIns="72000" rIns="72000" bIns="72000" rtlCol="0" anchor="ctr"/>
          <a:lstStyle/>
          <a:p>
            <a:pPr algn="ctr">
              <a:defRPr/>
            </a:pPr>
            <a:r>
              <a:rPr lang="en-US" kern="0" dirty="0">
                <a:solidFill>
                  <a:prstClr val="white"/>
                </a:solidFill>
                <a:latin typeface="Arial" panose="020B0604020202020204" pitchFamily="34" charset="0"/>
                <a:ea typeface="Segoe UI" panose="020B0502040204020203" pitchFamily="34" charset="0"/>
                <a:cs typeface="Arial" panose="020B0604020202020204" pitchFamily="34" charset="0"/>
              </a:rPr>
              <a:t>Context</a:t>
            </a:r>
          </a:p>
        </p:txBody>
      </p:sp>
      <p:sp>
        <p:nvSpPr>
          <p:cNvPr id="86" name="Rectangle 85">
            <a:extLst>
              <a:ext uri="{FF2B5EF4-FFF2-40B4-BE49-F238E27FC236}">
                <a16:creationId xmlns:a16="http://schemas.microsoft.com/office/drawing/2014/main" id="{1CAD4124-EF77-4E20-BF55-229A0E7F511F}"/>
              </a:ext>
            </a:extLst>
          </p:cNvPr>
          <p:cNvSpPr/>
          <p:nvPr/>
        </p:nvSpPr>
        <p:spPr>
          <a:xfrm>
            <a:off x="11790077" y="664686"/>
            <a:ext cx="73479" cy="2772000"/>
          </a:xfrm>
          <a:prstGeom prst="rect">
            <a:avLst/>
          </a:prstGeom>
          <a:solidFill>
            <a:schemeClr val="tx2"/>
          </a:solidFill>
          <a:ln w="12700" cap="flat" cmpd="sng" algn="ctr">
            <a:noFill/>
            <a:prstDash val="solid"/>
            <a:miter lim="800000"/>
          </a:ln>
          <a:effectLst/>
        </p:spPr>
        <p:txBody>
          <a:bodyPr lIns="72000" tIns="72000" rIns="72000" bIns="72000" rtlCol="0" anchor="ctr"/>
          <a:lstStyle/>
          <a:p>
            <a:pPr>
              <a:defRPr/>
            </a:pPr>
            <a:endParaRPr lang="en-US" kern="0" dirty="0">
              <a:solidFill>
                <a:prstClr val="white"/>
              </a:solidFill>
              <a:latin typeface="Arial" panose="020B0604020202020204" pitchFamily="34" charset="0"/>
              <a:ea typeface="Segoe UI" panose="020B0502040204020203" pitchFamily="34" charset="0"/>
              <a:cs typeface="Arial" panose="020B0604020202020204" pitchFamily="34" charset="0"/>
            </a:endParaRPr>
          </a:p>
        </p:txBody>
      </p:sp>
      <p:sp>
        <p:nvSpPr>
          <p:cNvPr id="88" name="Oval 87">
            <a:extLst>
              <a:ext uri="{FF2B5EF4-FFF2-40B4-BE49-F238E27FC236}">
                <a16:creationId xmlns:a16="http://schemas.microsoft.com/office/drawing/2014/main" id="{338B20B2-FB07-4751-80A4-E0520620F07A}"/>
              </a:ext>
            </a:extLst>
          </p:cNvPr>
          <p:cNvSpPr/>
          <p:nvPr/>
        </p:nvSpPr>
        <p:spPr>
          <a:xfrm>
            <a:off x="6981327" y="4427856"/>
            <a:ext cx="558000" cy="558000"/>
          </a:xfrm>
          <a:prstGeom prst="ellipse">
            <a:avLst/>
          </a:prstGeom>
          <a:ln/>
        </p:spPr>
        <p:style>
          <a:lnRef idx="3">
            <a:schemeClr val="lt1"/>
          </a:lnRef>
          <a:fillRef idx="1">
            <a:schemeClr val="accent6"/>
          </a:fillRef>
          <a:effectRef idx="1">
            <a:schemeClr val="accent6"/>
          </a:effectRef>
          <a:fontRef idx="minor">
            <a:schemeClr val="lt1"/>
          </a:fontRef>
        </p:style>
        <p:txBody>
          <a:bodyPr wrap="none" anchor="ctr">
            <a:noAutofit/>
          </a:bodyPr>
          <a:lstStyle/>
          <a:p>
            <a:pPr defTabSz="895350">
              <a:buClr>
                <a:srgbClr val="335B74"/>
              </a:buClr>
            </a:pPr>
            <a:endParaRPr lang="en-US" sz="1600"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sp>
        <p:nvSpPr>
          <p:cNvPr id="89" name="Oval 88">
            <a:extLst>
              <a:ext uri="{FF2B5EF4-FFF2-40B4-BE49-F238E27FC236}">
                <a16:creationId xmlns:a16="http://schemas.microsoft.com/office/drawing/2014/main" id="{B000FE31-1C3B-411D-A3E5-2E1AF1B7EF4E}"/>
              </a:ext>
            </a:extLst>
          </p:cNvPr>
          <p:cNvSpPr/>
          <p:nvPr/>
        </p:nvSpPr>
        <p:spPr>
          <a:xfrm>
            <a:off x="1896170" y="4433858"/>
            <a:ext cx="557726" cy="557039"/>
          </a:xfrm>
          <a:prstGeom prst="ellipse">
            <a:avLst/>
          </a:prstGeom>
          <a:ln/>
        </p:spPr>
        <p:style>
          <a:lnRef idx="3">
            <a:schemeClr val="lt1"/>
          </a:lnRef>
          <a:fillRef idx="1">
            <a:schemeClr val="accent6"/>
          </a:fillRef>
          <a:effectRef idx="1">
            <a:schemeClr val="accent6"/>
          </a:effectRef>
          <a:fontRef idx="minor">
            <a:schemeClr val="lt1"/>
          </a:fontRef>
        </p:style>
        <p:txBody>
          <a:bodyPr wrap="none" anchor="ctr">
            <a:noAutofit/>
          </a:bodyPr>
          <a:lstStyle/>
          <a:p>
            <a:pPr defTabSz="895350">
              <a:buClr>
                <a:srgbClr val="335B74"/>
              </a:buClr>
            </a:pPr>
            <a:endParaRPr lang="en-IN" sz="1600"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grpSp>
        <p:nvGrpSpPr>
          <p:cNvPr id="90" name="Group 89">
            <a:extLst>
              <a:ext uri="{FF2B5EF4-FFF2-40B4-BE49-F238E27FC236}">
                <a16:creationId xmlns:a16="http://schemas.microsoft.com/office/drawing/2014/main" id="{84A5D44A-BDF6-4A09-9853-81E638C6C25F}"/>
              </a:ext>
            </a:extLst>
          </p:cNvPr>
          <p:cNvGrpSpPr/>
          <p:nvPr/>
        </p:nvGrpSpPr>
        <p:grpSpPr>
          <a:xfrm>
            <a:off x="2031372" y="4542805"/>
            <a:ext cx="316040" cy="361676"/>
            <a:chOff x="3519488" y="941388"/>
            <a:chExt cx="879475" cy="1006475"/>
          </a:xfrm>
          <a:solidFill>
            <a:schemeClr val="bg1"/>
          </a:solidFill>
        </p:grpSpPr>
        <p:sp>
          <p:nvSpPr>
            <p:cNvPr id="91" name="Freeform 21">
              <a:extLst>
                <a:ext uri="{FF2B5EF4-FFF2-40B4-BE49-F238E27FC236}">
                  <a16:creationId xmlns:a16="http://schemas.microsoft.com/office/drawing/2014/main" id="{383C7CD0-A1FE-49FF-94F5-D714ABAB1B09}"/>
                </a:ext>
              </a:extLst>
            </p:cNvPr>
            <p:cNvSpPr>
              <a:spLocks noEditPoints="1"/>
            </p:cNvSpPr>
            <p:nvPr/>
          </p:nvSpPr>
          <p:spPr bwMode="auto">
            <a:xfrm>
              <a:off x="3719513" y="941388"/>
              <a:ext cx="679450" cy="681038"/>
            </a:xfrm>
            <a:custGeom>
              <a:avLst/>
              <a:gdLst/>
              <a:ahLst/>
              <a:cxnLst>
                <a:cxn ang="0">
                  <a:pos x="197" y="91"/>
                </a:cxn>
                <a:cxn ang="0">
                  <a:pos x="166" y="98"/>
                </a:cxn>
                <a:cxn ang="0">
                  <a:pos x="139" y="114"/>
                </a:cxn>
                <a:cxn ang="0">
                  <a:pos x="116" y="136"/>
                </a:cxn>
                <a:cxn ang="0">
                  <a:pos x="99" y="165"/>
                </a:cxn>
                <a:cxn ang="0">
                  <a:pos x="90" y="196"/>
                </a:cxn>
                <a:cxn ang="0">
                  <a:pos x="90" y="229"/>
                </a:cxn>
                <a:cxn ang="0">
                  <a:pos x="97" y="260"/>
                </a:cxn>
                <a:cxn ang="0">
                  <a:pos x="114" y="289"/>
                </a:cxn>
                <a:cxn ang="0">
                  <a:pos x="137" y="312"/>
                </a:cxn>
                <a:cxn ang="0">
                  <a:pos x="166" y="329"/>
                </a:cxn>
                <a:cxn ang="0">
                  <a:pos x="197" y="338"/>
                </a:cxn>
                <a:cxn ang="0">
                  <a:pos x="228" y="338"/>
                </a:cxn>
                <a:cxn ang="0">
                  <a:pos x="259" y="331"/>
                </a:cxn>
                <a:cxn ang="0">
                  <a:pos x="288" y="314"/>
                </a:cxn>
                <a:cxn ang="0">
                  <a:pos x="312" y="291"/>
                </a:cxn>
                <a:cxn ang="0">
                  <a:pos x="328" y="261"/>
                </a:cxn>
                <a:cxn ang="0">
                  <a:pos x="337" y="231"/>
                </a:cxn>
                <a:cxn ang="0">
                  <a:pos x="337" y="198"/>
                </a:cxn>
                <a:cxn ang="0">
                  <a:pos x="330" y="167"/>
                </a:cxn>
                <a:cxn ang="0">
                  <a:pos x="313" y="140"/>
                </a:cxn>
                <a:cxn ang="0">
                  <a:pos x="290" y="116"/>
                </a:cxn>
                <a:cxn ang="0">
                  <a:pos x="261" y="100"/>
                </a:cxn>
                <a:cxn ang="0">
                  <a:pos x="230" y="91"/>
                </a:cxn>
                <a:cxn ang="0">
                  <a:pos x="197" y="91"/>
                </a:cxn>
                <a:cxn ang="0">
                  <a:pos x="228" y="0"/>
                </a:cxn>
                <a:cxn ang="0">
                  <a:pos x="270" y="7"/>
                </a:cxn>
                <a:cxn ang="0">
                  <a:pos x="310" y="22"/>
                </a:cxn>
                <a:cxn ang="0">
                  <a:pos x="346" y="45"/>
                </a:cxn>
                <a:cxn ang="0">
                  <a:pos x="377" y="74"/>
                </a:cxn>
                <a:cxn ang="0">
                  <a:pos x="400" y="109"/>
                </a:cxn>
                <a:cxn ang="0">
                  <a:pos x="417" y="147"/>
                </a:cxn>
                <a:cxn ang="0">
                  <a:pos x="426" y="187"/>
                </a:cxn>
                <a:cxn ang="0">
                  <a:pos x="428" y="229"/>
                </a:cxn>
                <a:cxn ang="0">
                  <a:pos x="420" y="269"/>
                </a:cxn>
                <a:cxn ang="0">
                  <a:pos x="406" y="309"/>
                </a:cxn>
                <a:cxn ang="0">
                  <a:pos x="382" y="345"/>
                </a:cxn>
                <a:cxn ang="0">
                  <a:pos x="351" y="376"/>
                </a:cxn>
                <a:cxn ang="0">
                  <a:pos x="317" y="401"/>
                </a:cxn>
                <a:cxn ang="0">
                  <a:pos x="279" y="418"/>
                </a:cxn>
                <a:cxn ang="0">
                  <a:pos x="239" y="427"/>
                </a:cxn>
                <a:cxn ang="0">
                  <a:pos x="197" y="429"/>
                </a:cxn>
                <a:cxn ang="0">
                  <a:pos x="157" y="421"/>
                </a:cxn>
                <a:cxn ang="0">
                  <a:pos x="117" y="407"/>
                </a:cxn>
                <a:cxn ang="0">
                  <a:pos x="81" y="383"/>
                </a:cxn>
                <a:cxn ang="0">
                  <a:pos x="50" y="352"/>
                </a:cxn>
                <a:cxn ang="0">
                  <a:pos x="27" y="318"/>
                </a:cxn>
                <a:cxn ang="0">
                  <a:pos x="10" y="280"/>
                </a:cxn>
                <a:cxn ang="0">
                  <a:pos x="1" y="240"/>
                </a:cxn>
                <a:cxn ang="0">
                  <a:pos x="0" y="198"/>
                </a:cxn>
                <a:cxn ang="0">
                  <a:pos x="7" y="158"/>
                </a:cxn>
                <a:cxn ang="0">
                  <a:pos x="21" y="118"/>
                </a:cxn>
                <a:cxn ang="0">
                  <a:pos x="45" y="82"/>
                </a:cxn>
                <a:cxn ang="0">
                  <a:pos x="74" y="51"/>
                </a:cxn>
                <a:cxn ang="0">
                  <a:pos x="108" y="27"/>
                </a:cxn>
                <a:cxn ang="0">
                  <a:pos x="146" y="11"/>
                </a:cxn>
                <a:cxn ang="0">
                  <a:pos x="186" y="2"/>
                </a:cxn>
                <a:cxn ang="0">
                  <a:pos x="228" y="0"/>
                </a:cxn>
              </a:cxnLst>
              <a:rect l="0" t="0" r="r" b="b"/>
              <a:pathLst>
                <a:path w="428" h="429">
                  <a:moveTo>
                    <a:pt x="197" y="91"/>
                  </a:moveTo>
                  <a:lnTo>
                    <a:pt x="166" y="98"/>
                  </a:lnTo>
                  <a:lnTo>
                    <a:pt x="139" y="114"/>
                  </a:lnTo>
                  <a:lnTo>
                    <a:pt x="116" y="136"/>
                  </a:lnTo>
                  <a:lnTo>
                    <a:pt x="99" y="165"/>
                  </a:lnTo>
                  <a:lnTo>
                    <a:pt x="90" y="196"/>
                  </a:lnTo>
                  <a:lnTo>
                    <a:pt x="90" y="229"/>
                  </a:lnTo>
                  <a:lnTo>
                    <a:pt x="97" y="260"/>
                  </a:lnTo>
                  <a:lnTo>
                    <a:pt x="114" y="289"/>
                  </a:lnTo>
                  <a:lnTo>
                    <a:pt x="137" y="312"/>
                  </a:lnTo>
                  <a:lnTo>
                    <a:pt x="166" y="329"/>
                  </a:lnTo>
                  <a:lnTo>
                    <a:pt x="197" y="338"/>
                  </a:lnTo>
                  <a:lnTo>
                    <a:pt x="228" y="338"/>
                  </a:lnTo>
                  <a:lnTo>
                    <a:pt x="259" y="331"/>
                  </a:lnTo>
                  <a:lnTo>
                    <a:pt x="288" y="314"/>
                  </a:lnTo>
                  <a:lnTo>
                    <a:pt x="312" y="291"/>
                  </a:lnTo>
                  <a:lnTo>
                    <a:pt x="328" y="261"/>
                  </a:lnTo>
                  <a:lnTo>
                    <a:pt x="337" y="231"/>
                  </a:lnTo>
                  <a:lnTo>
                    <a:pt x="337" y="198"/>
                  </a:lnTo>
                  <a:lnTo>
                    <a:pt x="330" y="167"/>
                  </a:lnTo>
                  <a:lnTo>
                    <a:pt x="313" y="140"/>
                  </a:lnTo>
                  <a:lnTo>
                    <a:pt x="290" y="116"/>
                  </a:lnTo>
                  <a:lnTo>
                    <a:pt x="261" y="100"/>
                  </a:lnTo>
                  <a:lnTo>
                    <a:pt x="230" y="91"/>
                  </a:lnTo>
                  <a:lnTo>
                    <a:pt x="197" y="91"/>
                  </a:lnTo>
                  <a:close/>
                  <a:moveTo>
                    <a:pt x="228" y="0"/>
                  </a:moveTo>
                  <a:lnTo>
                    <a:pt x="270" y="7"/>
                  </a:lnTo>
                  <a:lnTo>
                    <a:pt x="310" y="22"/>
                  </a:lnTo>
                  <a:lnTo>
                    <a:pt x="346" y="45"/>
                  </a:lnTo>
                  <a:lnTo>
                    <a:pt x="377" y="74"/>
                  </a:lnTo>
                  <a:lnTo>
                    <a:pt x="400" y="109"/>
                  </a:lnTo>
                  <a:lnTo>
                    <a:pt x="417" y="147"/>
                  </a:lnTo>
                  <a:lnTo>
                    <a:pt x="426" y="187"/>
                  </a:lnTo>
                  <a:lnTo>
                    <a:pt x="428" y="229"/>
                  </a:lnTo>
                  <a:lnTo>
                    <a:pt x="420" y="269"/>
                  </a:lnTo>
                  <a:lnTo>
                    <a:pt x="406" y="309"/>
                  </a:lnTo>
                  <a:lnTo>
                    <a:pt x="382" y="345"/>
                  </a:lnTo>
                  <a:lnTo>
                    <a:pt x="351" y="376"/>
                  </a:lnTo>
                  <a:lnTo>
                    <a:pt x="317" y="401"/>
                  </a:lnTo>
                  <a:lnTo>
                    <a:pt x="279" y="418"/>
                  </a:lnTo>
                  <a:lnTo>
                    <a:pt x="239" y="427"/>
                  </a:lnTo>
                  <a:lnTo>
                    <a:pt x="197" y="429"/>
                  </a:lnTo>
                  <a:lnTo>
                    <a:pt x="157" y="421"/>
                  </a:lnTo>
                  <a:lnTo>
                    <a:pt x="117" y="407"/>
                  </a:lnTo>
                  <a:lnTo>
                    <a:pt x="81" y="383"/>
                  </a:lnTo>
                  <a:lnTo>
                    <a:pt x="50" y="352"/>
                  </a:lnTo>
                  <a:lnTo>
                    <a:pt x="27" y="318"/>
                  </a:lnTo>
                  <a:lnTo>
                    <a:pt x="10" y="280"/>
                  </a:lnTo>
                  <a:lnTo>
                    <a:pt x="1" y="240"/>
                  </a:lnTo>
                  <a:lnTo>
                    <a:pt x="0" y="198"/>
                  </a:lnTo>
                  <a:lnTo>
                    <a:pt x="7" y="158"/>
                  </a:lnTo>
                  <a:lnTo>
                    <a:pt x="21" y="118"/>
                  </a:lnTo>
                  <a:lnTo>
                    <a:pt x="45" y="82"/>
                  </a:lnTo>
                  <a:lnTo>
                    <a:pt x="74" y="51"/>
                  </a:lnTo>
                  <a:lnTo>
                    <a:pt x="108" y="27"/>
                  </a:lnTo>
                  <a:lnTo>
                    <a:pt x="146" y="11"/>
                  </a:lnTo>
                  <a:lnTo>
                    <a:pt x="186"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sp>
          <p:nvSpPr>
            <p:cNvPr id="92" name="Freeform 22">
              <a:extLst>
                <a:ext uri="{FF2B5EF4-FFF2-40B4-BE49-F238E27FC236}">
                  <a16:creationId xmlns:a16="http://schemas.microsoft.com/office/drawing/2014/main" id="{3ABAFBAC-4179-405B-B78F-2A408095EE8C}"/>
                </a:ext>
              </a:extLst>
            </p:cNvPr>
            <p:cNvSpPr>
              <a:spLocks/>
            </p:cNvSpPr>
            <p:nvPr/>
          </p:nvSpPr>
          <p:spPr bwMode="auto">
            <a:xfrm>
              <a:off x="3519488" y="1449388"/>
              <a:ext cx="423863" cy="498475"/>
            </a:xfrm>
            <a:custGeom>
              <a:avLst/>
              <a:gdLst/>
              <a:ahLst/>
              <a:cxnLst>
                <a:cxn ang="0">
                  <a:pos x="211" y="0"/>
                </a:cxn>
                <a:cxn ang="0">
                  <a:pos x="231" y="0"/>
                </a:cxn>
                <a:cxn ang="0">
                  <a:pos x="249" y="9"/>
                </a:cxn>
                <a:cxn ang="0">
                  <a:pos x="262" y="25"/>
                </a:cxn>
                <a:cxn ang="0">
                  <a:pos x="267" y="43"/>
                </a:cxn>
                <a:cxn ang="0">
                  <a:pos x="267" y="63"/>
                </a:cxn>
                <a:cxn ang="0">
                  <a:pos x="258" y="81"/>
                </a:cxn>
                <a:cxn ang="0">
                  <a:pos x="91" y="294"/>
                </a:cxn>
                <a:cxn ang="0">
                  <a:pos x="75" y="309"/>
                </a:cxn>
                <a:cxn ang="0">
                  <a:pos x="57" y="314"/>
                </a:cxn>
                <a:cxn ang="0">
                  <a:pos x="37" y="312"/>
                </a:cxn>
                <a:cxn ang="0">
                  <a:pos x="19" y="303"/>
                </a:cxn>
                <a:cxn ang="0">
                  <a:pos x="6" y="289"/>
                </a:cxn>
                <a:cxn ang="0">
                  <a:pos x="0" y="270"/>
                </a:cxn>
                <a:cxn ang="0">
                  <a:pos x="0" y="250"/>
                </a:cxn>
                <a:cxn ang="0">
                  <a:pos x="9" y="232"/>
                </a:cxn>
                <a:cxn ang="0">
                  <a:pos x="176" y="18"/>
                </a:cxn>
                <a:cxn ang="0">
                  <a:pos x="193" y="5"/>
                </a:cxn>
                <a:cxn ang="0">
                  <a:pos x="211" y="0"/>
                </a:cxn>
              </a:cxnLst>
              <a:rect l="0" t="0" r="r" b="b"/>
              <a:pathLst>
                <a:path w="267" h="314">
                  <a:moveTo>
                    <a:pt x="211" y="0"/>
                  </a:moveTo>
                  <a:lnTo>
                    <a:pt x="231" y="0"/>
                  </a:lnTo>
                  <a:lnTo>
                    <a:pt x="249" y="9"/>
                  </a:lnTo>
                  <a:lnTo>
                    <a:pt x="262" y="25"/>
                  </a:lnTo>
                  <a:lnTo>
                    <a:pt x="267" y="43"/>
                  </a:lnTo>
                  <a:lnTo>
                    <a:pt x="267" y="63"/>
                  </a:lnTo>
                  <a:lnTo>
                    <a:pt x="258" y="81"/>
                  </a:lnTo>
                  <a:lnTo>
                    <a:pt x="91" y="294"/>
                  </a:lnTo>
                  <a:lnTo>
                    <a:pt x="75" y="309"/>
                  </a:lnTo>
                  <a:lnTo>
                    <a:pt x="57" y="314"/>
                  </a:lnTo>
                  <a:lnTo>
                    <a:pt x="37" y="312"/>
                  </a:lnTo>
                  <a:lnTo>
                    <a:pt x="19" y="303"/>
                  </a:lnTo>
                  <a:lnTo>
                    <a:pt x="6" y="289"/>
                  </a:lnTo>
                  <a:lnTo>
                    <a:pt x="0" y="270"/>
                  </a:lnTo>
                  <a:lnTo>
                    <a:pt x="0" y="250"/>
                  </a:lnTo>
                  <a:lnTo>
                    <a:pt x="9" y="232"/>
                  </a:lnTo>
                  <a:lnTo>
                    <a:pt x="176" y="18"/>
                  </a:lnTo>
                  <a:lnTo>
                    <a:pt x="193" y="5"/>
                  </a:lnTo>
                  <a:lnTo>
                    <a:pt x="2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grpSp>
      <p:sp>
        <p:nvSpPr>
          <p:cNvPr id="93" name="Rectangle 92">
            <a:extLst>
              <a:ext uri="{FF2B5EF4-FFF2-40B4-BE49-F238E27FC236}">
                <a16:creationId xmlns:a16="http://schemas.microsoft.com/office/drawing/2014/main" id="{450E04C6-2520-4EA7-93F8-0BB0C9F91185}"/>
              </a:ext>
            </a:extLst>
          </p:cNvPr>
          <p:cNvSpPr/>
          <p:nvPr/>
        </p:nvSpPr>
        <p:spPr>
          <a:xfrm>
            <a:off x="2641721" y="5401652"/>
            <a:ext cx="3705879" cy="738664"/>
          </a:xfrm>
          <a:prstGeom prst="rect">
            <a:avLst/>
          </a:prstGeom>
          <a:noFill/>
        </p:spPr>
        <p:txBody>
          <a:bodyPr wrap="square" lIns="0" tIns="0" rIns="0" bIns="0">
            <a:spAutoFit/>
          </a:bodyPr>
          <a:lstStyle/>
          <a:p>
            <a:pPr algn="just">
              <a:defRPr/>
            </a:pPr>
            <a:r>
              <a:rPr lang="en-US" sz="1600" kern="0" dirty="0">
                <a:solidFill>
                  <a:prstClr val="black"/>
                </a:solidFill>
                <a:ea typeface="Segoe UI" panose="020B0502040204020203" pitchFamily="34" charset="0"/>
                <a:cs typeface="Arial" panose="020B0604020202020204" pitchFamily="34" charset="0"/>
              </a:rPr>
              <a:t>Use External data to </a:t>
            </a:r>
            <a:r>
              <a:rPr lang="en-US" sz="1600" b="1" kern="0" dirty="0">
                <a:solidFill>
                  <a:prstClr val="black"/>
                </a:solidFill>
                <a:ea typeface="Segoe UI" panose="020B0502040204020203" pitchFamily="34" charset="0"/>
                <a:cs typeface="Arial" panose="020B0604020202020204" pitchFamily="34" charset="0"/>
              </a:rPr>
              <a:t>identify purchase drivers</a:t>
            </a:r>
            <a:r>
              <a:rPr lang="en-US" sz="1600" kern="0" dirty="0">
                <a:solidFill>
                  <a:prstClr val="black"/>
                </a:solidFill>
                <a:ea typeface="Segoe UI" panose="020B0502040204020203" pitchFamily="34" charset="0"/>
                <a:cs typeface="Arial" panose="020B0604020202020204" pitchFamily="34" charset="0"/>
              </a:rPr>
              <a:t> for sales performance at an outlet level &amp; also to </a:t>
            </a:r>
            <a:r>
              <a:rPr lang="en-US" sz="1600" b="1" kern="0" dirty="0">
                <a:solidFill>
                  <a:prstClr val="black"/>
                </a:solidFill>
                <a:ea typeface="Segoe UI" panose="020B0502040204020203" pitchFamily="34" charset="0"/>
                <a:cs typeface="Arial" panose="020B0604020202020204" pitchFamily="34" charset="0"/>
              </a:rPr>
              <a:t>identify prospective outlets</a:t>
            </a:r>
            <a:endParaRPr lang="en-IN" sz="1600" b="1" kern="0" dirty="0">
              <a:solidFill>
                <a:prstClr val="black"/>
              </a:solidFill>
              <a:ea typeface="Segoe UI" panose="020B0502040204020203" pitchFamily="34" charset="0"/>
              <a:cs typeface="Arial" panose="020B0604020202020204" pitchFamily="34" charset="0"/>
            </a:endParaRPr>
          </a:p>
        </p:txBody>
      </p:sp>
      <p:sp>
        <p:nvSpPr>
          <p:cNvPr id="94" name="Oval 93">
            <a:extLst>
              <a:ext uri="{FF2B5EF4-FFF2-40B4-BE49-F238E27FC236}">
                <a16:creationId xmlns:a16="http://schemas.microsoft.com/office/drawing/2014/main" id="{9920A3BD-BAD9-4B72-AC6D-A04B1BC1FDA4}"/>
              </a:ext>
            </a:extLst>
          </p:cNvPr>
          <p:cNvSpPr/>
          <p:nvPr/>
        </p:nvSpPr>
        <p:spPr>
          <a:xfrm>
            <a:off x="7007830" y="5452642"/>
            <a:ext cx="557726" cy="557039"/>
          </a:xfrm>
          <a:prstGeom prst="ellipse">
            <a:avLst/>
          </a:prstGeom>
          <a:ln/>
        </p:spPr>
        <p:style>
          <a:lnRef idx="3">
            <a:schemeClr val="lt1"/>
          </a:lnRef>
          <a:fillRef idx="1">
            <a:schemeClr val="accent6"/>
          </a:fillRef>
          <a:effectRef idx="1">
            <a:schemeClr val="accent6"/>
          </a:effectRef>
          <a:fontRef idx="minor">
            <a:schemeClr val="lt1"/>
          </a:fontRef>
        </p:style>
        <p:txBody>
          <a:bodyPr wrap="none" anchor="ctr">
            <a:noAutofit/>
          </a:bodyPr>
          <a:lstStyle/>
          <a:p>
            <a:pPr defTabSz="895350">
              <a:buClr>
                <a:srgbClr val="335B74"/>
              </a:buClr>
            </a:pPr>
            <a:endParaRPr lang="en-IN" sz="1600"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sp>
        <p:nvSpPr>
          <p:cNvPr id="95" name="Oval 94">
            <a:extLst>
              <a:ext uri="{FF2B5EF4-FFF2-40B4-BE49-F238E27FC236}">
                <a16:creationId xmlns:a16="http://schemas.microsoft.com/office/drawing/2014/main" id="{55C04FAF-8F38-43BE-A245-C4E6DAA14074}"/>
              </a:ext>
            </a:extLst>
          </p:cNvPr>
          <p:cNvSpPr/>
          <p:nvPr/>
        </p:nvSpPr>
        <p:spPr>
          <a:xfrm>
            <a:off x="1888538" y="5462004"/>
            <a:ext cx="558000" cy="558000"/>
          </a:xfrm>
          <a:prstGeom prst="ellipse">
            <a:avLst/>
          </a:prstGeom>
          <a:ln/>
        </p:spPr>
        <p:style>
          <a:lnRef idx="3">
            <a:schemeClr val="lt1"/>
          </a:lnRef>
          <a:fillRef idx="1">
            <a:schemeClr val="accent6"/>
          </a:fillRef>
          <a:effectRef idx="1">
            <a:schemeClr val="accent6"/>
          </a:effectRef>
          <a:fontRef idx="minor">
            <a:schemeClr val="lt1"/>
          </a:fontRef>
        </p:style>
        <p:txBody>
          <a:bodyPr wrap="none" anchor="ctr">
            <a:noAutofit/>
          </a:bodyPr>
          <a:lstStyle/>
          <a:p>
            <a:pPr defTabSz="895350">
              <a:buClr>
                <a:srgbClr val="335B74"/>
              </a:buClr>
            </a:pPr>
            <a:endParaRPr lang="en-US" sz="1600"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sp>
        <p:nvSpPr>
          <p:cNvPr id="96" name="Freeform 593" descr="© INSCALE GmbH, 21.06.2010">
            <a:extLst>
              <a:ext uri="{FF2B5EF4-FFF2-40B4-BE49-F238E27FC236}">
                <a16:creationId xmlns:a16="http://schemas.microsoft.com/office/drawing/2014/main" id="{0A3DC706-D2CD-46DF-98D2-8249D7D19055}"/>
              </a:ext>
            </a:extLst>
          </p:cNvPr>
          <p:cNvSpPr>
            <a:spLocks/>
          </p:cNvSpPr>
          <p:nvPr/>
        </p:nvSpPr>
        <p:spPr bwMode="gray">
          <a:xfrm>
            <a:off x="7212352" y="4520746"/>
            <a:ext cx="243635" cy="253537"/>
          </a:xfrm>
          <a:custGeom>
            <a:avLst/>
            <a:gdLst>
              <a:gd name="T0" fmla="*/ 2251 w 2251"/>
              <a:gd name="T1" fmla="*/ 1283 h 2250"/>
              <a:gd name="T2" fmla="*/ 2251 w 2251"/>
              <a:gd name="T3" fmla="*/ 967 h 2250"/>
              <a:gd name="T4" fmla="*/ 2006 w 2251"/>
              <a:gd name="T5" fmla="*/ 967 h 2250"/>
              <a:gd name="T6" fmla="*/ 1967 w 2251"/>
              <a:gd name="T7" fmla="*/ 821 h 2250"/>
              <a:gd name="T8" fmla="*/ 2179 w 2251"/>
              <a:gd name="T9" fmla="*/ 699 h 2250"/>
              <a:gd name="T10" fmla="*/ 2021 w 2251"/>
              <a:gd name="T11" fmla="*/ 426 h 2250"/>
              <a:gd name="T12" fmla="*/ 1809 w 2251"/>
              <a:gd name="T13" fmla="*/ 548 h 2250"/>
              <a:gd name="T14" fmla="*/ 1703 w 2251"/>
              <a:gd name="T15" fmla="*/ 441 h 2250"/>
              <a:gd name="T16" fmla="*/ 1825 w 2251"/>
              <a:gd name="T17" fmla="*/ 229 h 2250"/>
              <a:gd name="T18" fmla="*/ 1551 w 2251"/>
              <a:gd name="T19" fmla="*/ 71 h 2250"/>
              <a:gd name="T20" fmla="*/ 1429 w 2251"/>
              <a:gd name="T21" fmla="*/ 283 h 2250"/>
              <a:gd name="T22" fmla="*/ 1283 w 2251"/>
              <a:gd name="T23" fmla="*/ 244 h 2250"/>
              <a:gd name="T24" fmla="*/ 1283 w 2251"/>
              <a:gd name="T25" fmla="*/ 0 h 2250"/>
              <a:gd name="T26" fmla="*/ 967 w 2251"/>
              <a:gd name="T27" fmla="*/ 0 h 2250"/>
              <a:gd name="T28" fmla="*/ 967 w 2251"/>
              <a:gd name="T29" fmla="*/ 244 h 2250"/>
              <a:gd name="T30" fmla="*/ 822 w 2251"/>
              <a:gd name="T31" fmla="*/ 283 h 2250"/>
              <a:gd name="T32" fmla="*/ 700 w 2251"/>
              <a:gd name="T33" fmla="*/ 71 h 2250"/>
              <a:gd name="T34" fmla="*/ 426 w 2251"/>
              <a:gd name="T35" fmla="*/ 229 h 2250"/>
              <a:gd name="T36" fmla="*/ 548 w 2251"/>
              <a:gd name="T37" fmla="*/ 441 h 2250"/>
              <a:gd name="T38" fmla="*/ 442 w 2251"/>
              <a:gd name="T39" fmla="*/ 548 h 2250"/>
              <a:gd name="T40" fmla="*/ 230 w 2251"/>
              <a:gd name="T41" fmla="*/ 426 h 2250"/>
              <a:gd name="T42" fmla="*/ 72 w 2251"/>
              <a:gd name="T43" fmla="*/ 699 h 2250"/>
              <a:gd name="T44" fmla="*/ 284 w 2251"/>
              <a:gd name="T45" fmla="*/ 821 h 2250"/>
              <a:gd name="T46" fmla="*/ 245 w 2251"/>
              <a:gd name="T47" fmla="*/ 967 h 2250"/>
              <a:gd name="T48" fmla="*/ 0 w 2251"/>
              <a:gd name="T49" fmla="*/ 967 h 2250"/>
              <a:gd name="T50" fmla="*/ 0 w 2251"/>
              <a:gd name="T51" fmla="*/ 1283 h 2250"/>
              <a:gd name="T52" fmla="*/ 245 w 2251"/>
              <a:gd name="T53" fmla="*/ 1283 h 2250"/>
              <a:gd name="T54" fmla="*/ 284 w 2251"/>
              <a:gd name="T55" fmla="*/ 1428 h 2250"/>
              <a:gd name="T56" fmla="*/ 72 w 2251"/>
              <a:gd name="T57" fmla="*/ 1551 h 2250"/>
              <a:gd name="T58" fmla="*/ 230 w 2251"/>
              <a:gd name="T59" fmla="*/ 1824 h 2250"/>
              <a:gd name="T60" fmla="*/ 442 w 2251"/>
              <a:gd name="T61" fmla="*/ 1702 h 2250"/>
              <a:gd name="T62" fmla="*/ 548 w 2251"/>
              <a:gd name="T63" fmla="*/ 1809 h 2250"/>
              <a:gd name="T64" fmla="*/ 426 w 2251"/>
              <a:gd name="T65" fmla="*/ 2020 h 2250"/>
              <a:gd name="T66" fmla="*/ 700 w 2251"/>
              <a:gd name="T67" fmla="*/ 2178 h 2250"/>
              <a:gd name="T68" fmla="*/ 822 w 2251"/>
              <a:gd name="T69" fmla="*/ 1966 h 2250"/>
              <a:gd name="T70" fmla="*/ 967 w 2251"/>
              <a:gd name="T71" fmla="*/ 2005 h 2250"/>
              <a:gd name="T72" fmla="*/ 967 w 2251"/>
              <a:gd name="T73" fmla="*/ 2250 h 2250"/>
              <a:gd name="T74" fmla="*/ 1283 w 2251"/>
              <a:gd name="T75" fmla="*/ 2250 h 2250"/>
              <a:gd name="T76" fmla="*/ 1283 w 2251"/>
              <a:gd name="T77" fmla="*/ 2005 h 2250"/>
              <a:gd name="T78" fmla="*/ 1429 w 2251"/>
              <a:gd name="T79" fmla="*/ 1966 h 2250"/>
              <a:gd name="T80" fmla="*/ 1551 w 2251"/>
              <a:gd name="T81" fmla="*/ 2178 h 2250"/>
              <a:gd name="T82" fmla="*/ 1825 w 2251"/>
              <a:gd name="T83" fmla="*/ 2020 h 2250"/>
              <a:gd name="T84" fmla="*/ 1703 w 2251"/>
              <a:gd name="T85" fmla="*/ 1809 h 2250"/>
              <a:gd name="T86" fmla="*/ 1809 w 2251"/>
              <a:gd name="T87" fmla="*/ 1702 h 2250"/>
              <a:gd name="T88" fmla="*/ 2021 w 2251"/>
              <a:gd name="T89" fmla="*/ 1824 h 2250"/>
              <a:gd name="T90" fmla="*/ 2179 w 2251"/>
              <a:gd name="T91" fmla="*/ 1551 h 2250"/>
              <a:gd name="T92" fmla="*/ 1967 w 2251"/>
              <a:gd name="T93" fmla="*/ 1428 h 2250"/>
              <a:gd name="T94" fmla="*/ 2006 w 2251"/>
              <a:gd name="T95" fmla="*/ 1283 h 2250"/>
              <a:gd name="T96" fmla="*/ 2251 w 2251"/>
              <a:gd name="T97" fmla="*/ 1283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51" h="2250">
                <a:moveTo>
                  <a:pt x="2251" y="1283"/>
                </a:moveTo>
                <a:cubicBezTo>
                  <a:pt x="2251" y="967"/>
                  <a:pt x="2251" y="967"/>
                  <a:pt x="2251" y="967"/>
                </a:cubicBezTo>
                <a:cubicBezTo>
                  <a:pt x="2006" y="967"/>
                  <a:pt x="2006" y="967"/>
                  <a:pt x="2006" y="967"/>
                </a:cubicBezTo>
                <a:cubicBezTo>
                  <a:pt x="1997" y="917"/>
                  <a:pt x="1984" y="868"/>
                  <a:pt x="1967" y="821"/>
                </a:cubicBezTo>
                <a:cubicBezTo>
                  <a:pt x="2179" y="699"/>
                  <a:pt x="2179" y="699"/>
                  <a:pt x="2179" y="699"/>
                </a:cubicBezTo>
                <a:cubicBezTo>
                  <a:pt x="2021" y="426"/>
                  <a:pt x="2021" y="426"/>
                  <a:pt x="2021" y="426"/>
                </a:cubicBezTo>
                <a:cubicBezTo>
                  <a:pt x="1809" y="548"/>
                  <a:pt x="1809" y="548"/>
                  <a:pt x="1809" y="548"/>
                </a:cubicBezTo>
                <a:cubicBezTo>
                  <a:pt x="1777" y="509"/>
                  <a:pt x="1741" y="473"/>
                  <a:pt x="1703" y="441"/>
                </a:cubicBezTo>
                <a:cubicBezTo>
                  <a:pt x="1825" y="229"/>
                  <a:pt x="1825" y="229"/>
                  <a:pt x="1825" y="229"/>
                </a:cubicBezTo>
                <a:cubicBezTo>
                  <a:pt x="1551" y="71"/>
                  <a:pt x="1551" y="71"/>
                  <a:pt x="1551" y="71"/>
                </a:cubicBezTo>
                <a:cubicBezTo>
                  <a:pt x="1429" y="283"/>
                  <a:pt x="1429" y="283"/>
                  <a:pt x="1429" y="283"/>
                </a:cubicBezTo>
                <a:cubicBezTo>
                  <a:pt x="1382" y="266"/>
                  <a:pt x="1334" y="253"/>
                  <a:pt x="1283" y="244"/>
                </a:cubicBezTo>
                <a:cubicBezTo>
                  <a:pt x="1283" y="0"/>
                  <a:pt x="1283" y="0"/>
                  <a:pt x="1283" y="0"/>
                </a:cubicBezTo>
                <a:cubicBezTo>
                  <a:pt x="967" y="0"/>
                  <a:pt x="967" y="0"/>
                  <a:pt x="967" y="0"/>
                </a:cubicBezTo>
                <a:cubicBezTo>
                  <a:pt x="967" y="244"/>
                  <a:pt x="967" y="244"/>
                  <a:pt x="967" y="244"/>
                </a:cubicBezTo>
                <a:cubicBezTo>
                  <a:pt x="917" y="253"/>
                  <a:pt x="869" y="267"/>
                  <a:pt x="822" y="283"/>
                </a:cubicBezTo>
                <a:cubicBezTo>
                  <a:pt x="700" y="71"/>
                  <a:pt x="700" y="71"/>
                  <a:pt x="700" y="71"/>
                </a:cubicBezTo>
                <a:cubicBezTo>
                  <a:pt x="426" y="229"/>
                  <a:pt x="426" y="229"/>
                  <a:pt x="426" y="229"/>
                </a:cubicBezTo>
                <a:cubicBezTo>
                  <a:pt x="548" y="441"/>
                  <a:pt x="548" y="441"/>
                  <a:pt x="548" y="441"/>
                </a:cubicBezTo>
                <a:cubicBezTo>
                  <a:pt x="510" y="473"/>
                  <a:pt x="474" y="509"/>
                  <a:pt x="442" y="548"/>
                </a:cubicBezTo>
                <a:cubicBezTo>
                  <a:pt x="230" y="426"/>
                  <a:pt x="230" y="426"/>
                  <a:pt x="230" y="426"/>
                </a:cubicBezTo>
                <a:cubicBezTo>
                  <a:pt x="72" y="699"/>
                  <a:pt x="72" y="699"/>
                  <a:pt x="72" y="699"/>
                </a:cubicBezTo>
                <a:cubicBezTo>
                  <a:pt x="284" y="821"/>
                  <a:pt x="284" y="821"/>
                  <a:pt x="284" y="821"/>
                </a:cubicBezTo>
                <a:cubicBezTo>
                  <a:pt x="267" y="868"/>
                  <a:pt x="254" y="917"/>
                  <a:pt x="245" y="967"/>
                </a:cubicBezTo>
                <a:cubicBezTo>
                  <a:pt x="0" y="967"/>
                  <a:pt x="0" y="967"/>
                  <a:pt x="0" y="967"/>
                </a:cubicBezTo>
                <a:cubicBezTo>
                  <a:pt x="0" y="1283"/>
                  <a:pt x="0" y="1283"/>
                  <a:pt x="0" y="1283"/>
                </a:cubicBezTo>
                <a:cubicBezTo>
                  <a:pt x="245" y="1283"/>
                  <a:pt x="245" y="1283"/>
                  <a:pt x="245" y="1283"/>
                </a:cubicBezTo>
                <a:cubicBezTo>
                  <a:pt x="254" y="1333"/>
                  <a:pt x="267" y="1381"/>
                  <a:pt x="284" y="1428"/>
                </a:cubicBezTo>
                <a:cubicBezTo>
                  <a:pt x="72" y="1551"/>
                  <a:pt x="72" y="1551"/>
                  <a:pt x="72" y="1551"/>
                </a:cubicBezTo>
                <a:cubicBezTo>
                  <a:pt x="230" y="1824"/>
                  <a:pt x="230" y="1824"/>
                  <a:pt x="230" y="1824"/>
                </a:cubicBezTo>
                <a:cubicBezTo>
                  <a:pt x="442" y="1702"/>
                  <a:pt x="442" y="1702"/>
                  <a:pt x="442" y="1702"/>
                </a:cubicBezTo>
                <a:cubicBezTo>
                  <a:pt x="474" y="1741"/>
                  <a:pt x="510" y="1776"/>
                  <a:pt x="548" y="1809"/>
                </a:cubicBezTo>
                <a:cubicBezTo>
                  <a:pt x="426" y="2020"/>
                  <a:pt x="426" y="2020"/>
                  <a:pt x="426" y="2020"/>
                </a:cubicBezTo>
                <a:cubicBezTo>
                  <a:pt x="700" y="2178"/>
                  <a:pt x="700" y="2178"/>
                  <a:pt x="700" y="2178"/>
                </a:cubicBezTo>
                <a:cubicBezTo>
                  <a:pt x="822" y="1966"/>
                  <a:pt x="822" y="1966"/>
                  <a:pt x="822" y="1966"/>
                </a:cubicBezTo>
                <a:cubicBezTo>
                  <a:pt x="869" y="1983"/>
                  <a:pt x="917" y="1996"/>
                  <a:pt x="967" y="2005"/>
                </a:cubicBezTo>
                <a:cubicBezTo>
                  <a:pt x="967" y="2250"/>
                  <a:pt x="967" y="2250"/>
                  <a:pt x="967" y="2250"/>
                </a:cubicBezTo>
                <a:cubicBezTo>
                  <a:pt x="1283" y="2250"/>
                  <a:pt x="1283" y="2250"/>
                  <a:pt x="1283" y="2250"/>
                </a:cubicBezTo>
                <a:cubicBezTo>
                  <a:pt x="1283" y="2005"/>
                  <a:pt x="1283" y="2005"/>
                  <a:pt x="1283" y="2005"/>
                </a:cubicBezTo>
                <a:cubicBezTo>
                  <a:pt x="1334" y="1996"/>
                  <a:pt x="1382" y="1983"/>
                  <a:pt x="1429" y="1966"/>
                </a:cubicBezTo>
                <a:cubicBezTo>
                  <a:pt x="1551" y="2178"/>
                  <a:pt x="1551" y="2178"/>
                  <a:pt x="1551" y="2178"/>
                </a:cubicBezTo>
                <a:cubicBezTo>
                  <a:pt x="1825" y="2020"/>
                  <a:pt x="1825" y="2020"/>
                  <a:pt x="1825" y="2020"/>
                </a:cubicBezTo>
                <a:cubicBezTo>
                  <a:pt x="1703" y="1809"/>
                  <a:pt x="1703" y="1809"/>
                  <a:pt x="1703" y="1809"/>
                </a:cubicBezTo>
                <a:cubicBezTo>
                  <a:pt x="1741" y="1776"/>
                  <a:pt x="1777" y="1741"/>
                  <a:pt x="1809" y="1702"/>
                </a:cubicBezTo>
                <a:cubicBezTo>
                  <a:pt x="2021" y="1824"/>
                  <a:pt x="2021" y="1824"/>
                  <a:pt x="2021" y="1824"/>
                </a:cubicBezTo>
                <a:cubicBezTo>
                  <a:pt x="2179" y="1551"/>
                  <a:pt x="2179" y="1551"/>
                  <a:pt x="2179" y="1551"/>
                </a:cubicBezTo>
                <a:cubicBezTo>
                  <a:pt x="1967" y="1428"/>
                  <a:pt x="1967" y="1428"/>
                  <a:pt x="1967" y="1428"/>
                </a:cubicBezTo>
                <a:cubicBezTo>
                  <a:pt x="1984" y="1381"/>
                  <a:pt x="1997" y="1333"/>
                  <a:pt x="2006" y="1283"/>
                </a:cubicBezTo>
                <a:lnTo>
                  <a:pt x="2251" y="12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600"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sp>
        <p:nvSpPr>
          <p:cNvPr id="97" name="Freeform 593" descr="© INSCALE GmbH, 21.06.2010">
            <a:extLst>
              <a:ext uri="{FF2B5EF4-FFF2-40B4-BE49-F238E27FC236}">
                <a16:creationId xmlns:a16="http://schemas.microsoft.com/office/drawing/2014/main" id="{343C37E8-C3A4-4682-A2E1-70BE842E0356}"/>
              </a:ext>
            </a:extLst>
          </p:cNvPr>
          <p:cNvSpPr>
            <a:spLocks/>
          </p:cNvSpPr>
          <p:nvPr/>
        </p:nvSpPr>
        <p:spPr bwMode="gray">
          <a:xfrm>
            <a:off x="7081396" y="4682157"/>
            <a:ext cx="206562" cy="207538"/>
          </a:xfrm>
          <a:custGeom>
            <a:avLst/>
            <a:gdLst>
              <a:gd name="T0" fmla="*/ 2251 w 2251"/>
              <a:gd name="T1" fmla="*/ 1283 h 2250"/>
              <a:gd name="T2" fmla="*/ 2251 w 2251"/>
              <a:gd name="T3" fmla="*/ 967 h 2250"/>
              <a:gd name="T4" fmla="*/ 2006 w 2251"/>
              <a:gd name="T5" fmla="*/ 967 h 2250"/>
              <a:gd name="T6" fmla="*/ 1967 w 2251"/>
              <a:gd name="T7" fmla="*/ 821 h 2250"/>
              <a:gd name="T8" fmla="*/ 2179 w 2251"/>
              <a:gd name="T9" fmla="*/ 699 h 2250"/>
              <a:gd name="T10" fmla="*/ 2021 w 2251"/>
              <a:gd name="T11" fmla="*/ 426 h 2250"/>
              <a:gd name="T12" fmla="*/ 1809 w 2251"/>
              <a:gd name="T13" fmla="*/ 548 h 2250"/>
              <a:gd name="T14" fmla="*/ 1703 w 2251"/>
              <a:gd name="T15" fmla="*/ 441 h 2250"/>
              <a:gd name="T16" fmla="*/ 1825 w 2251"/>
              <a:gd name="T17" fmla="*/ 229 h 2250"/>
              <a:gd name="T18" fmla="*/ 1551 w 2251"/>
              <a:gd name="T19" fmla="*/ 71 h 2250"/>
              <a:gd name="T20" fmla="*/ 1429 w 2251"/>
              <a:gd name="T21" fmla="*/ 283 h 2250"/>
              <a:gd name="T22" fmla="*/ 1283 w 2251"/>
              <a:gd name="T23" fmla="*/ 244 h 2250"/>
              <a:gd name="T24" fmla="*/ 1283 w 2251"/>
              <a:gd name="T25" fmla="*/ 0 h 2250"/>
              <a:gd name="T26" fmla="*/ 967 w 2251"/>
              <a:gd name="T27" fmla="*/ 0 h 2250"/>
              <a:gd name="T28" fmla="*/ 967 w 2251"/>
              <a:gd name="T29" fmla="*/ 244 h 2250"/>
              <a:gd name="T30" fmla="*/ 822 w 2251"/>
              <a:gd name="T31" fmla="*/ 283 h 2250"/>
              <a:gd name="T32" fmla="*/ 700 w 2251"/>
              <a:gd name="T33" fmla="*/ 71 h 2250"/>
              <a:gd name="T34" fmla="*/ 426 w 2251"/>
              <a:gd name="T35" fmla="*/ 229 h 2250"/>
              <a:gd name="T36" fmla="*/ 548 w 2251"/>
              <a:gd name="T37" fmla="*/ 441 h 2250"/>
              <a:gd name="T38" fmla="*/ 442 w 2251"/>
              <a:gd name="T39" fmla="*/ 548 h 2250"/>
              <a:gd name="T40" fmla="*/ 230 w 2251"/>
              <a:gd name="T41" fmla="*/ 426 h 2250"/>
              <a:gd name="T42" fmla="*/ 72 w 2251"/>
              <a:gd name="T43" fmla="*/ 699 h 2250"/>
              <a:gd name="T44" fmla="*/ 284 w 2251"/>
              <a:gd name="T45" fmla="*/ 821 h 2250"/>
              <a:gd name="T46" fmla="*/ 245 w 2251"/>
              <a:gd name="T47" fmla="*/ 967 h 2250"/>
              <a:gd name="T48" fmla="*/ 0 w 2251"/>
              <a:gd name="T49" fmla="*/ 967 h 2250"/>
              <a:gd name="T50" fmla="*/ 0 w 2251"/>
              <a:gd name="T51" fmla="*/ 1283 h 2250"/>
              <a:gd name="T52" fmla="*/ 245 w 2251"/>
              <a:gd name="T53" fmla="*/ 1283 h 2250"/>
              <a:gd name="T54" fmla="*/ 284 w 2251"/>
              <a:gd name="T55" fmla="*/ 1428 h 2250"/>
              <a:gd name="T56" fmla="*/ 72 w 2251"/>
              <a:gd name="T57" fmla="*/ 1551 h 2250"/>
              <a:gd name="T58" fmla="*/ 230 w 2251"/>
              <a:gd name="T59" fmla="*/ 1824 h 2250"/>
              <a:gd name="T60" fmla="*/ 442 w 2251"/>
              <a:gd name="T61" fmla="*/ 1702 h 2250"/>
              <a:gd name="T62" fmla="*/ 548 w 2251"/>
              <a:gd name="T63" fmla="*/ 1809 h 2250"/>
              <a:gd name="T64" fmla="*/ 426 w 2251"/>
              <a:gd name="T65" fmla="*/ 2020 h 2250"/>
              <a:gd name="T66" fmla="*/ 700 w 2251"/>
              <a:gd name="T67" fmla="*/ 2178 h 2250"/>
              <a:gd name="T68" fmla="*/ 822 w 2251"/>
              <a:gd name="T69" fmla="*/ 1966 h 2250"/>
              <a:gd name="T70" fmla="*/ 967 w 2251"/>
              <a:gd name="T71" fmla="*/ 2005 h 2250"/>
              <a:gd name="T72" fmla="*/ 967 w 2251"/>
              <a:gd name="T73" fmla="*/ 2250 h 2250"/>
              <a:gd name="T74" fmla="*/ 1283 w 2251"/>
              <a:gd name="T75" fmla="*/ 2250 h 2250"/>
              <a:gd name="T76" fmla="*/ 1283 w 2251"/>
              <a:gd name="T77" fmla="*/ 2005 h 2250"/>
              <a:gd name="T78" fmla="*/ 1429 w 2251"/>
              <a:gd name="T79" fmla="*/ 1966 h 2250"/>
              <a:gd name="T80" fmla="*/ 1551 w 2251"/>
              <a:gd name="T81" fmla="*/ 2178 h 2250"/>
              <a:gd name="T82" fmla="*/ 1825 w 2251"/>
              <a:gd name="T83" fmla="*/ 2020 h 2250"/>
              <a:gd name="T84" fmla="*/ 1703 w 2251"/>
              <a:gd name="T85" fmla="*/ 1809 h 2250"/>
              <a:gd name="T86" fmla="*/ 1809 w 2251"/>
              <a:gd name="T87" fmla="*/ 1702 h 2250"/>
              <a:gd name="T88" fmla="*/ 2021 w 2251"/>
              <a:gd name="T89" fmla="*/ 1824 h 2250"/>
              <a:gd name="T90" fmla="*/ 2179 w 2251"/>
              <a:gd name="T91" fmla="*/ 1551 h 2250"/>
              <a:gd name="T92" fmla="*/ 1967 w 2251"/>
              <a:gd name="T93" fmla="*/ 1428 h 2250"/>
              <a:gd name="T94" fmla="*/ 2006 w 2251"/>
              <a:gd name="T95" fmla="*/ 1283 h 2250"/>
              <a:gd name="T96" fmla="*/ 2251 w 2251"/>
              <a:gd name="T97" fmla="*/ 1283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51" h="2250">
                <a:moveTo>
                  <a:pt x="2251" y="1283"/>
                </a:moveTo>
                <a:cubicBezTo>
                  <a:pt x="2251" y="967"/>
                  <a:pt x="2251" y="967"/>
                  <a:pt x="2251" y="967"/>
                </a:cubicBezTo>
                <a:cubicBezTo>
                  <a:pt x="2006" y="967"/>
                  <a:pt x="2006" y="967"/>
                  <a:pt x="2006" y="967"/>
                </a:cubicBezTo>
                <a:cubicBezTo>
                  <a:pt x="1997" y="917"/>
                  <a:pt x="1984" y="868"/>
                  <a:pt x="1967" y="821"/>
                </a:cubicBezTo>
                <a:cubicBezTo>
                  <a:pt x="2179" y="699"/>
                  <a:pt x="2179" y="699"/>
                  <a:pt x="2179" y="699"/>
                </a:cubicBezTo>
                <a:cubicBezTo>
                  <a:pt x="2021" y="426"/>
                  <a:pt x="2021" y="426"/>
                  <a:pt x="2021" y="426"/>
                </a:cubicBezTo>
                <a:cubicBezTo>
                  <a:pt x="1809" y="548"/>
                  <a:pt x="1809" y="548"/>
                  <a:pt x="1809" y="548"/>
                </a:cubicBezTo>
                <a:cubicBezTo>
                  <a:pt x="1777" y="509"/>
                  <a:pt x="1741" y="473"/>
                  <a:pt x="1703" y="441"/>
                </a:cubicBezTo>
                <a:cubicBezTo>
                  <a:pt x="1825" y="229"/>
                  <a:pt x="1825" y="229"/>
                  <a:pt x="1825" y="229"/>
                </a:cubicBezTo>
                <a:cubicBezTo>
                  <a:pt x="1551" y="71"/>
                  <a:pt x="1551" y="71"/>
                  <a:pt x="1551" y="71"/>
                </a:cubicBezTo>
                <a:cubicBezTo>
                  <a:pt x="1429" y="283"/>
                  <a:pt x="1429" y="283"/>
                  <a:pt x="1429" y="283"/>
                </a:cubicBezTo>
                <a:cubicBezTo>
                  <a:pt x="1382" y="266"/>
                  <a:pt x="1334" y="253"/>
                  <a:pt x="1283" y="244"/>
                </a:cubicBezTo>
                <a:cubicBezTo>
                  <a:pt x="1283" y="0"/>
                  <a:pt x="1283" y="0"/>
                  <a:pt x="1283" y="0"/>
                </a:cubicBezTo>
                <a:cubicBezTo>
                  <a:pt x="967" y="0"/>
                  <a:pt x="967" y="0"/>
                  <a:pt x="967" y="0"/>
                </a:cubicBezTo>
                <a:cubicBezTo>
                  <a:pt x="967" y="244"/>
                  <a:pt x="967" y="244"/>
                  <a:pt x="967" y="244"/>
                </a:cubicBezTo>
                <a:cubicBezTo>
                  <a:pt x="917" y="253"/>
                  <a:pt x="869" y="267"/>
                  <a:pt x="822" y="283"/>
                </a:cubicBezTo>
                <a:cubicBezTo>
                  <a:pt x="700" y="71"/>
                  <a:pt x="700" y="71"/>
                  <a:pt x="700" y="71"/>
                </a:cubicBezTo>
                <a:cubicBezTo>
                  <a:pt x="426" y="229"/>
                  <a:pt x="426" y="229"/>
                  <a:pt x="426" y="229"/>
                </a:cubicBezTo>
                <a:cubicBezTo>
                  <a:pt x="548" y="441"/>
                  <a:pt x="548" y="441"/>
                  <a:pt x="548" y="441"/>
                </a:cubicBezTo>
                <a:cubicBezTo>
                  <a:pt x="510" y="473"/>
                  <a:pt x="474" y="509"/>
                  <a:pt x="442" y="548"/>
                </a:cubicBezTo>
                <a:cubicBezTo>
                  <a:pt x="230" y="426"/>
                  <a:pt x="230" y="426"/>
                  <a:pt x="230" y="426"/>
                </a:cubicBezTo>
                <a:cubicBezTo>
                  <a:pt x="72" y="699"/>
                  <a:pt x="72" y="699"/>
                  <a:pt x="72" y="699"/>
                </a:cubicBezTo>
                <a:cubicBezTo>
                  <a:pt x="284" y="821"/>
                  <a:pt x="284" y="821"/>
                  <a:pt x="284" y="821"/>
                </a:cubicBezTo>
                <a:cubicBezTo>
                  <a:pt x="267" y="868"/>
                  <a:pt x="254" y="917"/>
                  <a:pt x="245" y="967"/>
                </a:cubicBezTo>
                <a:cubicBezTo>
                  <a:pt x="0" y="967"/>
                  <a:pt x="0" y="967"/>
                  <a:pt x="0" y="967"/>
                </a:cubicBezTo>
                <a:cubicBezTo>
                  <a:pt x="0" y="1283"/>
                  <a:pt x="0" y="1283"/>
                  <a:pt x="0" y="1283"/>
                </a:cubicBezTo>
                <a:cubicBezTo>
                  <a:pt x="245" y="1283"/>
                  <a:pt x="245" y="1283"/>
                  <a:pt x="245" y="1283"/>
                </a:cubicBezTo>
                <a:cubicBezTo>
                  <a:pt x="254" y="1333"/>
                  <a:pt x="267" y="1381"/>
                  <a:pt x="284" y="1428"/>
                </a:cubicBezTo>
                <a:cubicBezTo>
                  <a:pt x="72" y="1551"/>
                  <a:pt x="72" y="1551"/>
                  <a:pt x="72" y="1551"/>
                </a:cubicBezTo>
                <a:cubicBezTo>
                  <a:pt x="230" y="1824"/>
                  <a:pt x="230" y="1824"/>
                  <a:pt x="230" y="1824"/>
                </a:cubicBezTo>
                <a:cubicBezTo>
                  <a:pt x="442" y="1702"/>
                  <a:pt x="442" y="1702"/>
                  <a:pt x="442" y="1702"/>
                </a:cubicBezTo>
                <a:cubicBezTo>
                  <a:pt x="474" y="1741"/>
                  <a:pt x="510" y="1776"/>
                  <a:pt x="548" y="1809"/>
                </a:cubicBezTo>
                <a:cubicBezTo>
                  <a:pt x="426" y="2020"/>
                  <a:pt x="426" y="2020"/>
                  <a:pt x="426" y="2020"/>
                </a:cubicBezTo>
                <a:cubicBezTo>
                  <a:pt x="700" y="2178"/>
                  <a:pt x="700" y="2178"/>
                  <a:pt x="700" y="2178"/>
                </a:cubicBezTo>
                <a:cubicBezTo>
                  <a:pt x="822" y="1966"/>
                  <a:pt x="822" y="1966"/>
                  <a:pt x="822" y="1966"/>
                </a:cubicBezTo>
                <a:cubicBezTo>
                  <a:pt x="869" y="1983"/>
                  <a:pt x="917" y="1996"/>
                  <a:pt x="967" y="2005"/>
                </a:cubicBezTo>
                <a:cubicBezTo>
                  <a:pt x="967" y="2250"/>
                  <a:pt x="967" y="2250"/>
                  <a:pt x="967" y="2250"/>
                </a:cubicBezTo>
                <a:cubicBezTo>
                  <a:pt x="1283" y="2250"/>
                  <a:pt x="1283" y="2250"/>
                  <a:pt x="1283" y="2250"/>
                </a:cubicBezTo>
                <a:cubicBezTo>
                  <a:pt x="1283" y="2005"/>
                  <a:pt x="1283" y="2005"/>
                  <a:pt x="1283" y="2005"/>
                </a:cubicBezTo>
                <a:cubicBezTo>
                  <a:pt x="1334" y="1996"/>
                  <a:pt x="1382" y="1983"/>
                  <a:pt x="1429" y="1966"/>
                </a:cubicBezTo>
                <a:cubicBezTo>
                  <a:pt x="1551" y="2178"/>
                  <a:pt x="1551" y="2178"/>
                  <a:pt x="1551" y="2178"/>
                </a:cubicBezTo>
                <a:cubicBezTo>
                  <a:pt x="1825" y="2020"/>
                  <a:pt x="1825" y="2020"/>
                  <a:pt x="1825" y="2020"/>
                </a:cubicBezTo>
                <a:cubicBezTo>
                  <a:pt x="1703" y="1809"/>
                  <a:pt x="1703" y="1809"/>
                  <a:pt x="1703" y="1809"/>
                </a:cubicBezTo>
                <a:cubicBezTo>
                  <a:pt x="1741" y="1776"/>
                  <a:pt x="1777" y="1741"/>
                  <a:pt x="1809" y="1702"/>
                </a:cubicBezTo>
                <a:cubicBezTo>
                  <a:pt x="2021" y="1824"/>
                  <a:pt x="2021" y="1824"/>
                  <a:pt x="2021" y="1824"/>
                </a:cubicBezTo>
                <a:cubicBezTo>
                  <a:pt x="2179" y="1551"/>
                  <a:pt x="2179" y="1551"/>
                  <a:pt x="2179" y="1551"/>
                </a:cubicBezTo>
                <a:cubicBezTo>
                  <a:pt x="1967" y="1428"/>
                  <a:pt x="1967" y="1428"/>
                  <a:pt x="1967" y="1428"/>
                </a:cubicBezTo>
                <a:cubicBezTo>
                  <a:pt x="1984" y="1381"/>
                  <a:pt x="1997" y="1333"/>
                  <a:pt x="2006" y="1283"/>
                </a:cubicBezTo>
                <a:lnTo>
                  <a:pt x="2251" y="12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600" dirty="0">
              <a:solidFill>
                <a:prstClr val="black"/>
              </a:solidFill>
              <a:latin typeface="Arial" panose="020B0604020202020204" pitchFamily="34" charset="0"/>
              <a:ea typeface="Segoe UI" panose="020B0502040204020203" pitchFamily="34" charset="0"/>
              <a:cs typeface="Arial" panose="020B0604020202020204" pitchFamily="34" charset="0"/>
            </a:endParaRPr>
          </a:p>
        </p:txBody>
      </p:sp>
      <p:grpSp>
        <p:nvGrpSpPr>
          <p:cNvPr id="98" name="Group 97">
            <a:extLst>
              <a:ext uri="{FF2B5EF4-FFF2-40B4-BE49-F238E27FC236}">
                <a16:creationId xmlns:a16="http://schemas.microsoft.com/office/drawing/2014/main" id="{0E49493F-2BFE-4FA0-BD8B-AAD723444EE5}"/>
              </a:ext>
            </a:extLst>
          </p:cNvPr>
          <p:cNvGrpSpPr/>
          <p:nvPr/>
        </p:nvGrpSpPr>
        <p:grpSpPr>
          <a:xfrm>
            <a:off x="7140718" y="5590113"/>
            <a:ext cx="284408" cy="270669"/>
            <a:chOff x="2515145" y="5731692"/>
            <a:chExt cx="276225" cy="276225"/>
          </a:xfrm>
          <a:solidFill>
            <a:schemeClr val="bg1"/>
          </a:solidFill>
        </p:grpSpPr>
        <p:sp>
          <p:nvSpPr>
            <p:cNvPr id="99" name="Oval 37" descr="© INSCALE GmbH, 21.06.2010">
              <a:extLst>
                <a:ext uri="{FF2B5EF4-FFF2-40B4-BE49-F238E27FC236}">
                  <a16:creationId xmlns:a16="http://schemas.microsoft.com/office/drawing/2014/main" id="{77E4CD02-E85B-458E-866C-458321803E36}"/>
                </a:ext>
              </a:extLst>
            </p:cNvPr>
            <p:cNvSpPr>
              <a:spLocks noChangeArrowheads="1"/>
            </p:cNvSpPr>
            <p:nvPr/>
          </p:nvSpPr>
          <p:spPr bwMode="gray">
            <a:xfrm>
              <a:off x="2515145" y="5925367"/>
              <a:ext cx="85725" cy="82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600" dirty="0">
                <a:latin typeface="Arial" panose="020B0604020202020204" pitchFamily="34" charset="0"/>
                <a:ea typeface="Segoe UI" panose="020B0502040204020203" pitchFamily="34" charset="0"/>
                <a:cs typeface="Arial" panose="020B0604020202020204" pitchFamily="34" charset="0"/>
              </a:endParaRPr>
            </a:p>
          </p:txBody>
        </p:sp>
        <p:sp>
          <p:nvSpPr>
            <p:cNvPr id="100" name="Freeform 38" descr="© INSCALE GmbH, 21.06.2010">
              <a:extLst>
                <a:ext uri="{FF2B5EF4-FFF2-40B4-BE49-F238E27FC236}">
                  <a16:creationId xmlns:a16="http://schemas.microsoft.com/office/drawing/2014/main" id="{89577620-FE9E-4C04-B573-2615F14D6A61}"/>
                </a:ext>
              </a:extLst>
            </p:cNvPr>
            <p:cNvSpPr>
              <a:spLocks/>
            </p:cNvSpPr>
            <p:nvPr/>
          </p:nvSpPr>
          <p:spPr bwMode="gray">
            <a:xfrm>
              <a:off x="2540553" y="5831705"/>
              <a:ext cx="152400" cy="150813"/>
            </a:xfrm>
            <a:custGeom>
              <a:avLst/>
              <a:gdLst>
                <a:gd name="T0" fmla="*/ 13 w 121"/>
                <a:gd name="T1" fmla="*/ 0 h 121"/>
                <a:gd name="T2" fmla="*/ 0 w 121"/>
                <a:gd name="T3" fmla="*/ 14 h 121"/>
                <a:gd name="T4" fmla="*/ 13 w 121"/>
                <a:gd name="T5" fmla="*/ 27 h 121"/>
                <a:gd name="T6" fmla="*/ 94 w 121"/>
                <a:gd name="T7" fmla="*/ 108 h 121"/>
                <a:gd name="T8" fmla="*/ 108 w 121"/>
                <a:gd name="T9" fmla="*/ 121 h 121"/>
                <a:gd name="T10" fmla="*/ 121 w 121"/>
                <a:gd name="T11" fmla="*/ 108 h 121"/>
                <a:gd name="T12" fmla="*/ 13 w 121"/>
                <a:gd name="T13" fmla="*/ 0 h 121"/>
              </a:gdLst>
              <a:ahLst/>
              <a:cxnLst>
                <a:cxn ang="0">
                  <a:pos x="T0" y="T1"/>
                </a:cxn>
                <a:cxn ang="0">
                  <a:pos x="T2" y="T3"/>
                </a:cxn>
                <a:cxn ang="0">
                  <a:pos x="T4" y="T5"/>
                </a:cxn>
                <a:cxn ang="0">
                  <a:pos x="T6" y="T7"/>
                </a:cxn>
                <a:cxn ang="0">
                  <a:pos x="T8" y="T9"/>
                </a:cxn>
                <a:cxn ang="0">
                  <a:pos x="T10" y="T11"/>
                </a:cxn>
                <a:cxn ang="0">
                  <a:pos x="T12" y="T13"/>
                </a:cxn>
              </a:cxnLst>
              <a:rect l="0" t="0" r="r" b="b"/>
              <a:pathLst>
                <a:path w="121" h="121">
                  <a:moveTo>
                    <a:pt x="13" y="0"/>
                  </a:moveTo>
                  <a:cubicBezTo>
                    <a:pt x="6" y="0"/>
                    <a:pt x="0" y="6"/>
                    <a:pt x="0" y="14"/>
                  </a:cubicBezTo>
                  <a:cubicBezTo>
                    <a:pt x="0" y="21"/>
                    <a:pt x="6" y="27"/>
                    <a:pt x="13" y="27"/>
                  </a:cubicBezTo>
                  <a:cubicBezTo>
                    <a:pt x="58" y="27"/>
                    <a:pt x="94" y="63"/>
                    <a:pt x="94" y="108"/>
                  </a:cubicBezTo>
                  <a:cubicBezTo>
                    <a:pt x="94" y="116"/>
                    <a:pt x="100" y="121"/>
                    <a:pt x="108" y="121"/>
                  </a:cubicBezTo>
                  <a:cubicBezTo>
                    <a:pt x="115" y="121"/>
                    <a:pt x="121" y="116"/>
                    <a:pt x="121" y="108"/>
                  </a:cubicBezTo>
                  <a:cubicBezTo>
                    <a:pt x="121" y="49"/>
                    <a:pt x="73"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600" dirty="0">
                <a:latin typeface="Arial" panose="020B0604020202020204" pitchFamily="34" charset="0"/>
                <a:ea typeface="Segoe UI" panose="020B0502040204020203" pitchFamily="34" charset="0"/>
                <a:cs typeface="Arial" panose="020B0604020202020204" pitchFamily="34" charset="0"/>
              </a:endParaRPr>
            </a:p>
          </p:txBody>
        </p:sp>
        <p:sp>
          <p:nvSpPr>
            <p:cNvPr id="101" name="Freeform 39" descr="© INSCALE GmbH, 21.06.2010">
              <a:extLst>
                <a:ext uri="{FF2B5EF4-FFF2-40B4-BE49-F238E27FC236}">
                  <a16:creationId xmlns:a16="http://schemas.microsoft.com/office/drawing/2014/main" id="{FB278BB1-F048-4450-9C10-89755D7D791E}"/>
                </a:ext>
              </a:extLst>
            </p:cNvPr>
            <p:cNvSpPr>
              <a:spLocks/>
            </p:cNvSpPr>
            <p:nvPr/>
          </p:nvSpPr>
          <p:spPr bwMode="gray">
            <a:xfrm>
              <a:off x="2540545" y="5731692"/>
              <a:ext cx="250825" cy="250825"/>
            </a:xfrm>
            <a:custGeom>
              <a:avLst/>
              <a:gdLst>
                <a:gd name="T0" fmla="*/ 200 w 200"/>
                <a:gd name="T1" fmla="*/ 185 h 200"/>
                <a:gd name="T2" fmla="*/ 13 w 200"/>
                <a:gd name="T3" fmla="*/ 0 h 200"/>
                <a:gd name="T4" fmla="*/ 0 w 200"/>
                <a:gd name="T5" fmla="*/ 14 h 200"/>
                <a:gd name="T6" fmla="*/ 13 w 200"/>
                <a:gd name="T7" fmla="*/ 27 h 200"/>
                <a:gd name="T8" fmla="*/ 173 w 200"/>
                <a:gd name="T9" fmla="*/ 186 h 200"/>
                <a:gd name="T10" fmla="*/ 173 w 200"/>
                <a:gd name="T11" fmla="*/ 186 h 200"/>
                <a:gd name="T12" fmla="*/ 186 w 200"/>
                <a:gd name="T13" fmla="*/ 200 h 200"/>
                <a:gd name="T14" fmla="*/ 200 w 200"/>
                <a:gd name="T15" fmla="*/ 186 h 200"/>
                <a:gd name="T16" fmla="*/ 200 w 200"/>
                <a:gd name="T17" fmla="*/ 18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00">
                  <a:moveTo>
                    <a:pt x="200" y="185"/>
                  </a:moveTo>
                  <a:cubicBezTo>
                    <a:pt x="199" y="83"/>
                    <a:pt x="116" y="0"/>
                    <a:pt x="13" y="0"/>
                  </a:cubicBezTo>
                  <a:cubicBezTo>
                    <a:pt x="6" y="0"/>
                    <a:pt x="0" y="6"/>
                    <a:pt x="0" y="14"/>
                  </a:cubicBezTo>
                  <a:cubicBezTo>
                    <a:pt x="0" y="21"/>
                    <a:pt x="6" y="27"/>
                    <a:pt x="13" y="27"/>
                  </a:cubicBezTo>
                  <a:cubicBezTo>
                    <a:pt x="101" y="27"/>
                    <a:pt x="173" y="98"/>
                    <a:pt x="173" y="186"/>
                  </a:cubicBezTo>
                  <a:cubicBezTo>
                    <a:pt x="173" y="186"/>
                    <a:pt x="173" y="186"/>
                    <a:pt x="173" y="186"/>
                  </a:cubicBezTo>
                  <a:cubicBezTo>
                    <a:pt x="173" y="194"/>
                    <a:pt x="179" y="200"/>
                    <a:pt x="186" y="200"/>
                  </a:cubicBezTo>
                  <a:cubicBezTo>
                    <a:pt x="194" y="200"/>
                    <a:pt x="200" y="194"/>
                    <a:pt x="200" y="186"/>
                  </a:cubicBezTo>
                  <a:cubicBezTo>
                    <a:pt x="200" y="186"/>
                    <a:pt x="200" y="186"/>
                    <a:pt x="20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600" dirty="0">
                <a:latin typeface="Arial" panose="020B0604020202020204" pitchFamily="34" charset="0"/>
                <a:ea typeface="Segoe UI" panose="020B0502040204020203" pitchFamily="34" charset="0"/>
                <a:cs typeface="Arial" panose="020B0604020202020204" pitchFamily="34" charset="0"/>
              </a:endParaRPr>
            </a:p>
          </p:txBody>
        </p:sp>
      </p:grpSp>
      <p:pic>
        <p:nvPicPr>
          <p:cNvPr id="103" name="Graphic 102" descr="Bar chart">
            <a:extLst>
              <a:ext uri="{FF2B5EF4-FFF2-40B4-BE49-F238E27FC236}">
                <a16:creationId xmlns:a16="http://schemas.microsoft.com/office/drawing/2014/main" id="{2B80C1DB-10B1-4B1F-8E7D-E06EC0704A5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984246" y="5541563"/>
            <a:ext cx="398881" cy="398881"/>
          </a:xfrm>
          <a:prstGeom prst="rect">
            <a:avLst/>
          </a:prstGeom>
        </p:spPr>
      </p:pic>
      <p:sp>
        <p:nvSpPr>
          <p:cNvPr id="104" name="Rectangle 103">
            <a:extLst>
              <a:ext uri="{FF2B5EF4-FFF2-40B4-BE49-F238E27FC236}">
                <a16:creationId xmlns:a16="http://schemas.microsoft.com/office/drawing/2014/main" id="{D6B4AEC7-3516-4336-A738-4B4C82B0D93E}"/>
              </a:ext>
            </a:extLst>
          </p:cNvPr>
          <p:cNvSpPr/>
          <p:nvPr/>
        </p:nvSpPr>
        <p:spPr>
          <a:xfrm>
            <a:off x="1853193" y="3757567"/>
            <a:ext cx="9700498" cy="261610"/>
          </a:xfrm>
          <a:prstGeom prst="rect">
            <a:avLst/>
          </a:prstGeom>
        </p:spPr>
        <p:txBody>
          <a:bodyPr wrap="square" lIns="0" tIns="0" rIns="0" bIns="0">
            <a:spAutoFit/>
          </a:bodyPr>
          <a:lstStyle/>
          <a:p>
            <a:pPr marL="285750" lvl="0" indent="-285750" algn="just">
              <a:buFont typeface="Arial" panose="020B0604020202020204" pitchFamily="34" charset="0"/>
              <a:buChar char="•"/>
            </a:pPr>
            <a:r>
              <a:rPr lang="en-US" sz="1700" dirty="0">
                <a:ea typeface="Segoe UI" panose="020B0502040204020203" pitchFamily="34" charset="0"/>
                <a:cs typeface="Arial" panose="020B0604020202020204" pitchFamily="34" charset="0"/>
              </a:rPr>
              <a:t>Main objective of the project is to </a:t>
            </a:r>
            <a:r>
              <a:rPr lang="en-US" sz="1700" b="1" dirty="0">
                <a:ea typeface="Segoe UI" panose="020B0502040204020203" pitchFamily="34" charset="0"/>
                <a:cs typeface="Arial" panose="020B0604020202020204" pitchFamily="34" charset="0"/>
              </a:rPr>
              <a:t>optimize cabinet placements </a:t>
            </a:r>
            <a:r>
              <a:rPr lang="en-US" sz="1700" dirty="0">
                <a:ea typeface="Segoe UI" panose="020B0502040204020203" pitchFamily="34" charset="0"/>
                <a:cs typeface="Arial" panose="020B0604020202020204" pitchFamily="34" charset="0"/>
              </a:rPr>
              <a:t>by multiple stages as given below:</a:t>
            </a:r>
          </a:p>
        </p:txBody>
      </p:sp>
      <p:sp>
        <p:nvSpPr>
          <p:cNvPr id="105" name="Rectangle 104">
            <a:extLst>
              <a:ext uri="{FF2B5EF4-FFF2-40B4-BE49-F238E27FC236}">
                <a16:creationId xmlns:a16="http://schemas.microsoft.com/office/drawing/2014/main" id="{6C9BB791-D20B-4549-B364-71F72C370EA8}"/>
              </a:ext>
            </a:extLst>
          </p:cNvPr>
          <p:cNvSpPr/>
          <p:nvPr/>
        </p:nvSpPr>
        <p:spPr>
          <a:xfrm>
            <a:off x="7754983" y="4469075"/>
            <a:ext cx="3704400" cy="492443"/>
          </a:xfrm>
          <a:prstGeom prst="rect">
            <a:avLst/>
          </a:prstGeom>
          <a:noFill/>
        </p:spPr>
        <p:txBody>
          <a:bodyPr wrap="square" lIns="0" tIns="0" rIns="0" bIns="0">
            <a:spAutoFit/>
          </a:bodyPr>
          <a:lstStyle/>
          <a:p>
            <a:pPr algn="just">
              <a:defRPr/>
            </a:pPr>
            <a:r>
              <a:rPr lang="en-US" sz="1600" b="1" kern="0" dirty="0">
                <a:solidFill>
                  <a:prstClr val="black"/>
                </a:solidFill>
                <a:ea typeface="Segoe UI" panose="020B0502040204020203" pitchFamily="34" charset="0"/>
                <a:cs typeface="Arial" panose="020B0604020202020204" pitchFamily="34" charset="0"/>
              </a:rPr>
              <a:t>Build recommendation engines</a:t>
            </a:r>
            <a:r>
              <a:rPr lang="en-US" sz="1600" kern="0" dirty="0">
                <a:solidFill>
                  <a:prstClr val="black"/>
                </a:solidFill>
                <a:ea typeface="Segoe UI" panose="020B0502040204020203" pitchFamily="34" charset="0"/>
                <a:cs typeface="Arial" panose="020B0604020202020204" pitchFamily="34" charset="0"/>
              </a:rPr>
              <a:t> to identify &amp; map high potential stores / outlets</a:t>
            </a:r>
            <a:endParaRPr lang="en-IN" sz="1600" b="1" kern="0" dirty="0">
              <a:solidFill>
                <a:prstClr val="black"/>
              </a:solidFill>
              <a:ea typeface="Segoe UI" panose="020B0502040204020203" pitchFamily="34" charset="0"/>
              <a:cs typeface="Arial" panose="020B0604020202020204" pitchFamily="34" charset="0"/>
            </a:endParaRPr>
          </a:p>
        </p:txBody>
      </p:sp>
      <p:sp>
        <p:nvSpPr>
          <p:cNvPr id="106" name="Rectangle 105">
            <a:extLst>
              <a:ext uri="{FF2B5EF4-FFF2-40B4-BE49-F238E27FC236}">
                <a16:creationId xmlns:a16="http://schemas.microsoft.com/office/drawing/2014/main" id="{4FDE99AE-5FD5-42A2-AD14-D8D6C34074CD}"/>
              </a:ext>
            </a:extLst>
          </p:cNvPr>
          <p:cNvSpPr/>
          <p:nvPr/>
        </p:nvSpPr>
        <p:spPr>
          <a:xfrm>
            <a:off x="7754984" y="5396396"/>
            <a:ext cx="3705879" cy="738664"/>
          </a:xfrm>
          <a:prstGeom prst="rect">
            <a:avLst/>
          </a:prstGeom>
          <a:noFill/>
        </p:spPr>
        <p:txBody>
          <a:bodyPr wrap="square" lIns="0" tIns="0" rIns="0" bIns="0">
            <a:spAutoFit/>
          </a:bodyPr>
          <a:lstStyle/>
          <a:p>
            <a:pPr algn="just">
              <a:defRPr/>
            </a:pPr>
            <a:r>
              <a:rPr lang="en-US" sz="1600" b="1" kern="0" dirty="0">
                <a:solidFill>
                  <a:prstClr val="black"/>
                </a:solidFill>
                <a:ea typeface="Segoe UI" panose="020B0502040204020203" pitchFamily="34" charset="0"/>
                <a:cs typeface="Arial" panose="020B0604020202020204" pitchFamily="34" charset="0"/>
              </a:rPr>
              <a:t>Build &amp; Optimize Location Intelligence platform</a:t>
            </a:r>
            <a:r>
              <a:rPr lang="en-US" sz="1600" kern="0" dirty="0">
                <a:solidFill>
                  <a:prstClr val="black"/>
                </a:solidFill>
                <a:ea typeface="Segoe UI" panose="020B0502040204020203" pitchFamily="34" charset="0"/>
                <a:cs typeface="Arial" panose="020B0604020202020204" pitchFamily="34" charset="0"/>
              </a:rPr>
              <a:t> to enable hunters to make use of automated recommendations</a:t>
            </a:r>
            <a:endParaRPr lang="en-IN" sz="1600" b="1" kern="0" dirty="0">
              <a:solidFill>
                <a:prstClr val="black"/>
              </a:solidFill>
              <a:ea typeface="Segoe UI" panose="020B0502040204020203" pitchFamily="34" charset="0"/>
              <a:cs typeface="Arial" panose="020B0604020202020204" pitchFamily="34" charset="0"/>
            </a:endParaRPr>
          </a:p>
        </p:txBody>
      </p:sp>
    </p:spTree>
    <p:extLst>
      <p:ext uri="{BB962C8B-B14F-4D97-AF65-F5344CB8AC3E}">
        <p14:creationId xmlns:p14="http://schemas.microsoft.com/office/powerpoint/2010/main" val="38230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42403-3148-4665-B9FC-8891B406944E}"/>
              </a:ext>
            </a:extLst>
          </p:cNvPr>
          <p:cNvSpPr>
            <a:spLocks noGrp="1"/>
          </p:cNvSpPr>
          <p:nvPr>
            <p:ph sz="quarter" idx="10"/>
          </p:nvPr>
        </p:nvSpPr>
        <p:spPr>
          <a:xfrm>
            <a:off x="1175248" y="2362200"/>
            <a:ext cx="9761517" cy="914400"/>
          </a:xfrm>
        </p:spPr>
        <p:txBody>
          <a:bodyPr/>
          <a:lstStyle/>
          <a:p>
            <a:r>
              <a:rPr lang="en-US" dirty="0"/>
              <a:t>Project Roadmap</a:t>
            </a:r>
          </a:p>
        </p:txBody>
      </p:sp>
    </p:spTree>
    <p:extLst>
      <p:ext uri="{BB962C8B-B14F-4D97-AF65-F5344CB8AC3E}">
        <p14:creationId xmlns:p14="http://schemas.microsoft.com/office/powerpoint/2010/main" val="672002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4" name="Rectangle 3">
            <a:extLst>
              <a:ext uri="{FF2B5EF4-FFF2-40B4-BE49-F238E27FC236}">
                <a16:creationId xmlns:a16="http://schemas.microsoft.com/office/drawing/2014/main" id="{F1B923BF-D5D7-4C56-9D33-5306E2F4CA95}"/>
              </a:ext>
            </a:extLst>
          </p:cNvPr>
          <p:cNvSpPr/>
          <p:nvPr/>
        </p:nvSpPr>
        <p:spPr>
          <a:xfrm>
            <a:off x="5969717" y="1087275"/>
            <a:ext cx="2470770" cy="3517405"/>
          </a:xfrm>
          <a:prstGeom prst="rect">
            <a:avLst/>
          </a:prstGeom>
          <a:solidFill>
            <a:schemeClr val="accent6">
              <a:lumMod val="10000"/>
              <a:lumOff val="90000"/>
            </a:schemeClr>
          </a:solidFill>
          <a:ln>
            <a:solidFill>
              <a:schemeClr val="accent6">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t>Project Pinpoint – Platform Overview</a:t>
            </a:r>
          </a:p>
        </p:txBody>
      </p:sp>
      <p:sp>
        <p:nvSpPr>
          <p:cNvPr id="15" name="Title 2"/>
          <p:cNvSpPr txBox="1">
            <a:spLocks/>
          </p:cNvSpPr>
          <p:nvPr/>
        </p:nvSpPr>
        <p:spPr>
          <a:xfrm>
            <a:off x="637378" y="481717"/>
            <a:ext cx="11260332" cy="52387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a:lstStyle>
          <a:p>
            <a:pPr algn="l"/>
            <a:r>
              <a:rPr lang="en-US" sz="1600" dirty="0">
                <a:solidFill>
                  <a:schemeClr val="tx1">
                    <a:lumMod val="95000"/>
                    <a:lumOff val="5000"/>
                  </a:schemeClr>
                </a:solidFill>
                <a:latin typeface="+mn-lt"/>
              </a:rPr>
              <a:t>LatentView’s proposed Location Pinpoint platform has a foundation Visualization layer and 4 Key modules to drive insights:  </a:t>
            </a:r>
          </a:p>
        </p:txBody>
      </p:sp>
      <p:sp>
        <p:nvSpPr>
          <p:cNvPr id="29" name="Rectangle 28"/>
          <p:cNvSpPr/>
          <p:nvPr/>
        </p:nvSpPr>
        <p:spPr bwMode="auto">
          <a:xfrm>
            <a:off x="1265515" y="4767857"/>
            <a:ext cx="9490622" cy="457200"/>
          </a:xfrm>
          <a:prstGeom prst="rect">
            <a:avLst/>
          </a:prstGeom>
          <a:solidFill>
            <a:schemeClr val="bg2">
              <a:lumMod val="25000"/>
            </a:schemeClr>
          </a:solidFill>
          <a:ln w="12700" cap="flat" cmpd="sng" algn="ctr">
            <a:noFill/>
            <a:prstDash val="solid"/>
            <a:miter lim="800000"/>
            <a:headEnd/>
            <a:tailEnd/>
          </a:ln>
          <a:effectLst/>
        </p:spPr>
        <p:txBody>
          <a:bodyPr rtlCol="0" anchor="ctr"/>
          <a:lstStyle/>
          <a:p>
            <a:pPr lvl="0" algn="ctr">
              <a:defRPr/>
            </a:pPr>
            <a:r>
              <a:rPr lang="en-US" sz="1600" kern="0" dirty="0">
                <a:solidFill>
                  <a:prstClr val="white"/>
                </a:solidFill>
                <a:latin typeface="Arial" panose="020B0604020202020204" pitchFamily="34" charset="0"/>
                <a:ea typeface="Segoe UI" panose="020B0502040204020203" pitchFamily="34" charset="0"/>
                <a:cs typeface="Arial" panose="020B0604020202020204" pitchFamily="34" charset="0"/>
              </a:rPr>
              <a:t>DATA GATHERING, VISUALIZATION &amp; REPORTING</a:t>
            </a:r>
          </a:p>
        </p:txBody>
      </p:sp>
      <p:sp>
        <p:nvSpPr>
          <p:cNvPr id="30" name="Rectangle 29"/>
          <p:cNvSpPr/>
          <p:nvPr/>
        </p:nvSpPr>
        <p:spPr>
          <a:xfrm>
            <a:off x="903891" y="5256041"/>
            <a:ext cx="10173616" cy="307777"/>
          </a:xfrm>
          <a:prstGeom prst="rect">
            <a:avLst/>
          </a:prstGeom>
        </p:spPr>
        <p:txBody>
          <a:bodyPr wrap="square">
            <a:spAutoFit/>
          </a:bodyPr>
          <a:lstStyle/>
          <a:p>
            <a:pPr algn="ctr"/>
            <a:r>
              <a:rPr lang="en-US" sz="1400" i="1" dirty="0">
                <a:solidFill>
                  <a:schemeClr val="accent1"/>
                </a:solidFill>
                <a:ea typeface="Segoe UI" panose="020B0502040204020203" pitchFamily="34" charset="0"/>
                <a:cs typeface="Segoe UI" panose="020B0502040204020203" pitchFamily="34" charset="0"/>
              </a:rPr>
              <a:t>A robust framework for </a:t>
            </a:r>
            <a:r>
              <a:rPr lang="en-US" sz="1400" b="1" i="1" dirty="0">
                <a:solidFill>
                  <a:schemeClr val="accent1"/>
                </a:solidFill>
                <a:ea typeface="Segoe UI" panose="020B0502040204020203" pitchFamily="34" charset="0"/>
                <a:cs typeface="Segoe UI" panose="020B0502040204020203" pitchFamily="34" charset="0"/>
              </a:rPr>
              <a:t>data gathering, visualization &amp; reporting metrics</a:t>
            </a:r>
            <a:r>
              <a:rPr lang="en-US" sz="1400" i="1" dirty="0">
                <a:solidFill>
                  <a:schemeClr val="accent1"/>
                </a:solidFill>
                <a:ea typeface="Segoe UI" panose="020B0502040204020203" pitchFamily="34" charset="0"/>
                <a:cs typeface="Segoe UI" panose="020B0502040204020203" pitchFamily="34" charset="0"/>
              </a:rPr>
              <a:t>, to view cabinet performances across Outlet categories</a:t>
            </a: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2705" y="1132264"/>
            <a:ext cx="447675" cy="447675"/>
          </a:xfrm>
          <a:prstGeom prst="rect">
            <a:avLst/>
          </a:prstGeom>
        </p:spPr>
      </p:pic>
      <p:sp>
        <p:nvSpPr>
          <p:cNvPr id="32" name="Rectangle 31"/>
          <p:cNvSpPr/>
          <p:nvPr/>
        </p:nvSpPr>
        <p:spPr bwMode="auto">
          <a:xfrm>
            <a:off x="1265515" y="1800377"/>
            <a:ext cx="1782057" cy="1734861"/>
          </a:xfrm>
          <a:prstGeom prst="rect">
            <a:avLst/>
          </a:prstGeom>
          <a:solidFill>
            <a:srgbClr val="07425B"/>
          </a:solidFill>
          <a:ln w="12700" cap="flat" cmpd="sng" algn="ctr">
            <a:noFill/>
            <a:prstDash val="solid"/>
            <a:miter lim="800000"/>
            <a:headEnd/>
            <a:tailEnd/>
          </a:ln>
          <a:effectLst/>
        </p:spPr>
        <p:txBody>
          <a:bodyPr rtlCol="0" anchor="ctr"/>
          <a:lstStyle/>
          <a:p>
            <a:pPr lvl="0" algn="ctr">
              <a:defRPr/>
            </a:pPr>
            <a:r>
              <a:rPr lang="en-US" sz="1600" kern="0" dirty="0">
                <a:solidFill>
                  <a:prstClr val="white"/>
                </a:solidFill>
                <a:latin typeface="Arial" panose="020B0604020202020204" pitchFamily="34" charset="0"/>
                <a:ea typeface="Segoe UI" panose="020B0502040204020203" pitchFamily="34" charset="0"/>
                <a:cs typeface="Arial" panose="020B0604020202020204" pitchFamily="34" charset="0"/>
              </a:rPr>
              <a:t>Benchmarking &amp; Dashboarding</a:t>
            </a:r>
            <a:endParaRPr lang="en-US" sz="1100" kern="0" dirty="0">
              <a:solidFill>
                <a:prstClr val="white"/>
              </a:solidFill>
              <a:latin typeface="Arial" panose="020B0604020202020204" pitchFamily="34" charset="0"/>
              <a:ea typeface="Segoe UI" panose="020B0502040204020203" pitchFamily="34" charset="0"/>
              <a:cs typeface="Arial" panose="020B0604020202020204" pitchFamily="34" charset="0"/>
            </a:endParaRPr>
          </a:p>
        </p:txBody>
      </p:sp>
      <p:sp>
        <p:nvSpPr>
          <p:cNvPr id="33" name="Rectangle 32"/>
          <p:cNvSpPr/>
          <p:nvPr/>
        </p:nvSpPr>
        <p:spPr>
          <a:xfrm>
            <a:off x="1265515" y="3650573"/>
            <a:ext cx="1782058" cy="954107"/>
          </a:xfrm>
          <a:prstGeom prst="rect">
            <a:avLst/>
          </a:prstGeom>
        </p:spPr>
        <p:txBody>
          <a:bodyPr wrap="square">
            <a:spAutoFit/>
          </a:bodyPr>
          <a:lstStyle/>
          <a:p>
            <a:pPr algn="ctr"/>
            <a:r>
              <a:rPr lang="en-US" sz="1400" i="1" dirty="0">
                <a:solidFill>
                  <a:schemeClr val="accent1"/>
                </a:solidFill>
                <a:ea typeface="Segoe UI" panose="020B0502040204020203" pitchFamily="34" charset="0"/>
                <a:cs typeface="Arial" panose="020B0604020202020204" pitchFamily="34" charset="0"/>
              </a:rPr>
              <a:t>Visualize </a:t>
            </a:r>
            <a:r>
              <a:rPr lang="en-US" sz="1400" b="1" i="1" dirty="0">
                <a:solidFill>
                  <a:schemeClr val="accent1"/>
                </a:solidFill>
                <a:ea typeface="Segoe UI" panose="020B0502040204020203" pitchFamily="34" charset="0"/>
                <a:cs typeface="Arial" panose="020B0604020202020204" pitchFamily="34" charset="0"/>
              </a:rPr>
              <a:t>Cabinet locations, Sales</a:t>
            </a:r>
            <a:r>
              <a:rPr lang="en-US" sz="1400" i="1" dirty="0">
                <a:solidFill>
                  <a:schemeClr val="accent1"/>
                </a:solidFill>
                <a:ea typeface="Segoe UI" panose="020B0502040204020203" pitchFamily="34" charset="0"/>
                <a:cs typeface="Arial" panose="020B0604020202020204" pitchFamily="34" charset="0"/>
              </a:rPr>
              <a:t> to Map &amp; Benchmark across outlets</a:t>
            </a:r>
          </a:p>
        </p:txBody>
      </p:sp>
      <p:sp>
        <p:nvSpPr>
          <p:cNvPr id="34" name="Rectangle 33"/>
          <p:cNvSpPr/>
          <p:nvPr/>
        </p:nvSpPr>
        <p:spPr bwMode="auto">
          <a:xfrm>
            <a:off x="3592473" y="1783079"/>
            <a:ext cx="1782057" cy="1734861"/>
          </a:xfrm>
          <a:prstGeom prst="rect">
            <a:avLst/>
          </a:prstGeom>
          <a:solidFill>
            <a:srgbClr val="1E9D9D">
              <a:lumMod val="75000"/>
            </a:srgbClr>
          </a:solidFill>
          <a:ln w="12700" cap="flat" cmpd="sng" algn="ctr">
            <a:noFill/>
            <a:prstDash val="solid"/>
            <a:miter lim="800000"/>
            <a:headEnd/>
            <a:tailEnd/>
          </a:ln>
          <a:effectLst/>
        </p:spPr>
        <p:txBody>
          <a:bodyPr rtlCol="0" anchor="ctr"/>
          <a:lstStyle/>
          <a:p>
            <a:pPr lvl="0" algn="ctr">
              <a:defRPr/>
            </a:pPr>
            <a:r>
              <a:rPr lang="en-US" sz="1600" kern="0" dirty="0">
                <a:solidFill>
                  <a:prstClr val="white"/>
                </a:solidFill>
                <a:latin typeface="Arial" panose="020B0604020202020204" pitchFamily="34" charset="0"/>
                <a:ea typeface="Segoe UI" panose="020B0502040204020203" pitchFamily="34" charset="0"/>
                <a:cs typeface="Arial" panose="020B0604020202020204" pitchFamily="34" charset="0"/>
              </a:rPr>
              <a:t>Drivers of Success Analysis</a:t>
            </a:r>
          </a:p>
        </p:txBody>
      </p:sp>
      <p:pic>
        <p:nvPicPr>
          <p:cNvPr id="35" name="Picture 34"/>
          <p:cNvPicPr>
            <a:picLocks noChangeAspect="1"/>
          </p:cNvPicPr>
          <p:nvPr/>
        </p:nvPicPr>
        <p:blipFill>
          <a:blip r:embed="rId4" cstate="print">
            <a:duotone>
              <a:prstClr val="black"/>
              <a:srgbClr val="1E9D9D">
                <a:tint val="45000"/>
                <a:satMod val="400000"/>
              </a:srgbClr>
            </a:duotone>
            <a:extLst>
              <a:ext uri="{28A0092B-C50C-407E-A947-70E740481C1C}">
                <a14:useLocalDpi xmlns:a14="http://schemas.microsoft.com/office/drawing/2010/main" val="0"/>
              </a:ext>
            </a:extLst>
          </a:blip>
          <a:stretch>
            <a:fillRect/>
          </a:stretch>
        </p:blipFill>
        <p:spPr>
          <a:xfrm>
            <a:off x="4093331" y="1087275"/>
            <a:ext cx="759673" cy="507082"/>
          </a:xfrm>
          <a:prstGeom prst="rect">
            <a:avLst/>
          </a:prstGeom>
        </p:spPr>
      </p:pic>
      <p:sp>
        <p:nvSpPr>
          <p:cNvPr id="36" name="Rectangle 35"/>
          <p:cNvSpPr/>
          <p:nvPr/>
        </p:nvSpPr>
        <p:spPr>
          <a:xfrm>
            <a:off x="3455036" y="3650573"/>
            <a:ext cx="2124024" cy="954107"/>
          </a:xfrm>
          <a:prstGeom prst="rect">
            <a:avLst/>
          </a:prstGeom>
        </p:spPr>
        <p:txBody>
          <a:bodyPr wrap="square">
            <a:spAutoFit/>
          </a:bodyPr>
          <a:lstStyle/>
          <a:p>
            <a:pPr algn="ctr"/>
            <a:r>
              <a:rPr lang="en-US" sz="1400" i="1" dirty="0">
                <a:solidFill>
                  <a:schemeClr val="accent1"/>
                </a:solidFill>
                <a:ea typeface="Segoe UI" panose="020B0502040204020203" pitchFamily="34" charset="0"/>
                <a:cs typeface="Arial" panose="020B0604020202020204" pitchFamily="34" charset="0"/>
              </a:rPr>
              <a:t>Analyze </a:t>
            </a:r>
            <a:r>
              <a:rPr lang="en-US" sz="1400" b="1" i="1" dirty="0">
                <a:solidFill>
                  <a:schemeClr val="accent1"/>
                </a:solidFill>
                <a:ea typeface="Segoe UI" panose="020B0502040204020203" pitchFamily="34" charset="0"/>
                <a:cs typeface="Arial" panose="020B0604020202020204" pitchFamily="34" charset="0"/>
              </a:rPr>
              <a:t>Drivers of Success </a:t>
            </a:r>
          </a:p>
          <a:p>
            <a:pPr algn="ctr"/>
            <a:r>
              <a:rPr lang="en-US" sz="1400" b="1" i="1" dirty="0">
                <a:solidFill>
                  <a:schemeClr val="accent1"/>
                </a:solidFill>
                <a:ea typeface="Segoe UI" panose="020B0502040204020203" pitchFamily="34" charset="0"/>
                <a:cs typeface="Arial" panose="020B0604020202020204" pitchFamily="34" charset="0"/>
              </a:rPr>
              <a:t>for Cabinet Performance</a:t>
            </a:r>
            <a:r>
              <a:rPr lang="en-US" sz="1400" i="1" dirty="0">
                <a:solidFill>
                  <a:schemeClr val="accent1"/>
                </a:solidFill>
                <a:ea typeface="Segoe UI" panose="020B0502040204020203" pitchFamily="34" charset="0"/>
                <a:cs typeface="Arial" panose="020B0604020202020204" pitchFamily="34" charset="0"/>
              </a:rPr>
              <a:t> </a:t>
            </a:r>
          </a:p>
          <a:p>
            <a:pPr algn="ctr"/>
            <a:r>
              <a:rPr lang="en-US" sz="1400" i="1" dirty="0">
                <a:solidFill>
                  <a:schemeClr val="accent1"/>
                </a:solidFill>
                <a:ea typeface="Segoe UI" panose="020B0502040204020203" pitchFamily="34" charset="0"/>
                <a:cs typeface="Arial" panose="020B0604020202020204" pitchFamily="34" charset="0"/>
              </a:rPr>
              <a:t>using Internal &amp; external data</a:t>
            </a:r>
          </a:p>
        </p:txBody>
      </p:sp>
      <p:sp>
        <p:nvSpPr>
          <p:cNvPr id="37" name="Rectangle 36"/>
          <p:cNvSpPr/>
          <p:nvPr/>
        </p:nvSpPr>
        <p:spPr bwMode="auto">
          <a:xfrm>
            <a:off x="6218389" y="1664019"/>
            <a:ext cx="1990713" cy="1924177"/>
          </a:xfrm>
          <a:prstGeom prst="rect">
            <a:avLst/>
          </a:prstGeom>
          <a:solidFill>
            <a:srgbClr val="095879">
              <a:lumMod val="75000"/>
            </a:srgbClr>
          </a:solidFill>
          <a:ln w="12700" cap="flat" cmpd="sng" algn="ctr">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defRPr/>
            </a:pPr>
            <a:r>
              <a:rPr lang="en-US" sz="1600" kern="0" dirty="0">
                <a:solidFill>
                  <a:prstClr val="white"/>
                </a:solidFill>
                <a:latin typeface="Arial" panose="020B0604020202020204" pitchFamily="34" charset="0"/>
                <a:ea typeface="Segoe UI" panose="020B0502040204020203" pitchFamily="34" charset="0"/>
                <a:cs typeface="Arial" panose="020B0604020202020204" pitchFamily="34" charset="0"/>
              </a:rPr>
              <a:t>Outlet Recommendation</a:t>
            </a:r>
            <a:endParaRPr lang="en-US" sz="1100" kern="0" dirty="0">
              <a:solidFill>
                <a:prstClr val="white"/>
              </a:solidFill>
              <a:latin typeface="Arial" panose="020B0604020202020204" pitchFamily="34" charset="0"/>
              <a:ea typeface="Segoe UI" panose="020B0502040204020203" pitchFamily="34" charset="0"/>
              <a:cs typeface="Arial" panose="020B0604020202020204" pitchFamily="34" charset="0"/>
            </a:endParaRPr>
          </a:p>
        </p:txBody>
      </p:sp>
      <p:pic>
        <p:nvPicPr>
          <p:cNvPr id="38" name="Picture 37"/>
          <p:cNvPicPr>
            <a:picLocks noChangeAspect="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a:xfrm>
            <a:off x="9652362" y="1132264"/>
            <a:ext cx="428022" cy="428022"/>
          </a:xfrm>
          <a:prstGeom prst="rect">
            <a:avLst/>
          </a:prstGeom>
        </p:spPr>
      </p:pic>
      <p:sp>
        <p:nvSpPr>
          <p:cNvPr id="39" name="Rectangle 38"/>
          <p:cNvSpPr/>
          <p:nvPr/>
        </p:nvSpPr>
        <p:spPr bwMode="auto">
          <a:xfrm>
            <a:off x="8974080" y="1783079"/>
            <a:ext cx="1782057" cy="1735200"/>
          </a:xfrm>
          <a:prstGeom prst="rect">
            <a:avLst/>
          </a:prstGeom>
          <a:solidFill>
            <a:srgbClr val="1E9D9D">
              <a:lumMod val="75000"/>
            </a:srgbClr>
          </a:solidFill>
          <a:ln w="12700" cap="flat" cmpd="sng" algn="ctr">
            <a:noFill/>
            <a:prstDash val="solid"/>
            <a:miter lim="800000"/>
            <a:headEnd/>
            <a:tailEnd/>
          </a:ln>
          <a:effectLst/>
        </p:spPr>
        <p:txBody>
          <a:bodyPr rtlCol="0" anchor="ctr"/>
          <a:lstStyle/>
          <a:p>
            <a:pPr lvl="0" algn="ctr">
              <a:defRPr/>
            </a:pPr>
            <a:r>
              <a:rPr lang="en-US" sz="1600" kern="0" dirty="0">
                <a:solidFill>
                  <a:prstClr val="white"/>
                </a:solidFill>
                <a:latin typeface="Arial" panose="020B0604020202020204" pitchFamily="34" charset="0"/>
                <a:ea typeface="Segoe UI" panose="020B0502040204020203" pitchFamily="34" charset="0"/>
                <a:cs typeface="Arial" panose="020B0604020202020204" pitchFamily="34" charset="0"/>
              </a:rPr>
              <a:t>Dynamic Automation</a:t>
            </a:r>
          </a:p>
        </p:txBody>
      </p:sp>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31506" y="1179536"/>
            <a:ext cx="379380" cy="379380"/>
          </a:xfrm>
          <a:prstGeom prst="rect">
            <a:avLst/>
          </a:prstGeom>
        </p:spPr>
      </p:pic>
      <p:sp>
        <p:nvSpPr>
          <p:cNvPr id="41" name="Rectangle 40"/>
          <p:cNvSpPr/>
          <p:nvPr/>
        </p:nvSpPr>
        <p:spPr>
          <a:xfrm>
            <a:off x="5956771" y="3650573"/>
            <a:ext cx="2470770" cy="954107"/>
          </a:xfrm>
          <a:prstGeom prst="rect">
            <a:avLst/>
          </a:prstGeom>
        </p:spPr>
        <p:txBody>
          <a:bodyPr wrap="square">
            <a:spAutoFit/>
          </a:bodyPr>
          <a:lstStyle/>
          <a:p>
            <a:pPr algn="ctr"/>
            <a:r>
              <a:rPr lang="en-US" sz="1400" b="1" i="1" dirty="0">
                <a:solidFill>
                  <a:schemeClr val="accent1"/>
                </a:solidFill>
                <a:ea typeface="Segoe UI" panose="020B0502040204020203" pitchFamily="34" charset="0"/>
                <a:cs typeface="Arial" panose="020B0604020202020204" pitchFamily="34" charset="0"/>
              </a:rPr>
              <a:t>Look Alike Model</a:t>
            </a:r>
            <a:r>
              <a:rPr lang="en-US" sz="1400" i="1" dirty="0">
                <a:solidFill>
                  <a:schemeClr val="accent1"/>
                </a:solidFill>
                <a:ea typeface="Segoe UI" panose="020B0502040204020203" pitchFamily="34" charset="0"/>
                <a:cs typeface="Arial" panose="020B0604020202020204" pitchFamily="34" charset="0"/>
              </a:rPr>
              <a:t> using drivers of success applied on potential locations to propose to </a:t>
            </a:r>
            <a:r>
              <a:rPr lang="en-US" sz="1400" b="1" i="1" dirty="0">
                <a:solidFill>
                  <a:schemeClr val="accent1"/>
                </a:solidFill>
                <a:ea typeface="Segoe UI" panose="020B0502040204020203" pitchFamily="34" charset="0"/>
                <a:cs typeface="Arial" panose="020B0604020202020204" pitchFamily="34" charset="0"/>
              </a:rPr>
              <a:t>New Outlet Opportunities</a:t>
            </a:r>
          </a:p>
        </p:txBody>
      </p:sp>
      <p:sp>
        <p:nvSpPr>
          <p:cNvPr id="42" name="Rectangle 41"/>
          <p:cNvSpPr/>
          <p:nvPr/>
        </p:nvSpPr>
        <p:spPr>
          <a:xfrm>
            <a:off x="8912773" y="3650573"/>
            <a:ext cx="1916433" cy="954107"/>
          </a:xfrm>
          <a:prstGeom prst="rect">
            <a:avLst/>
          </a:prstGeom>
        </p:spPr>
        <p:txBody>
          <a:bodyPr wrap="square">
            <a:spAutoFit/>
          </a:bodyPr>
          <a:lstStyle/>
          <a:p>
            <a:pPr algn="ctr"/>
            <a:r>
              <a:rPr lang="en-US" sz="1400" i="1" dirty="0">
                <a:solidFill>
                  <a:schemeClr val="accent1"/>
                </a:solidFill>
                <a:ea typeface="Segoe UI" panose="020B0502040204020203" pitchFamily="34" charset="0"/>
                <a:cs typeface="Arial" panose="020B0604020202020204" pitchFamily="34" charset="0"/>
              </a:rPr>
              <a:t>Automated pipeline to generate </a:t>
            </a:r>
            <a:r>
              <a:rPr lang="en-US" sz="1400" b="1" i="1" dirty="0">
                <a:solidFill>
                  <a:schemeClr val="accent1"/>
                </a:solidFill>
                <a:ea typeface="Segoe UI" panose="020B0502040204020203" pitchFamily="34" charset="0"/>
                <a:cs typeface="Arial" panose="020B0604020202020204" pitchFamily="34" charset="0"/>
              </a:rPr>
              <a:t>Optimized Recommendations</a:t>
            </a:r>
            <a:r>
              <a:rPr lang="en-US" sz="1400" i="1" dirty="0">
                <a:solidFill>
                  <a:schemeClr val="accent1"/>
                </a:solidFill>
                <a:ea typeface="Segoe UI" panose="020B0502040204020203" pitchFamily="34" charset="0"/>
                <a:cs typeface="Arial" panose="020B0604020202020204" pitchFamily="34" charset="0"/>
              </a:rPr>
              <a:t> for the “hunters”</a:t>
            </a:r>
          </a:p>
        </p:txBody>
      </p:sp>
      <p:sp>
        <p:nvSpPr>
          <p:cNvPr id="18" name="Rectangle 17">
            <a:extLst>
              <a:ext uri="{FF2B5EF4-FFF2-40B4-BE49-F238E27FC236}">
                <a16:creationId xmlns:a16="http://schemas.microsoft.com/office/drawing/2014/main" id="{1651554D-9FF7-4E6C-8B42-34025BD1DDDB}"/>
              </a:ext>
            </a:extLst>
          </p:cNvPr>
          <p:cNvSpPr/>
          <p:nvPr/>
        </p:nvSpPr>
        <p:spPr bwMode="auto">
          <a:xfrm>
            <a:off x="1265515" y="5712387"/>
            <a:ext cx="9490622" cy="457200"/>
          </a:xfrm>
          <a:prstGeom prst="rect">
            <a:avLst/>
          </a:prstGeom>
          <a:solidFill>
            <a:schemeClr val="accent6"/>
          </a:solidFill>
          <a:ln w="12700" cap="flat" cmpd="sng" algn="ctr">
            <a:noFill/>
            <a:prstDash val="solid"/>
            <a:miter lim="800000"/>
            <a:headEnd/>
            <a:tailEnd/>
          </a:ln>
          <a:effectLst/>
        </p:spPr>
        <p:txBody>
          <a:bodyPr rtlCol="0" anchor="ctr"/>
          <a:lstStyle/>
          <a:p>
            <a:pPr lvl="0" algn="ctr">
              <a:defRPr/>
            </a:pPr>
            <a:r>
              <a:rPr lang="en-US" sz="1600" kern="0" dirty="0">
                <a:solidFill>
                  <a:prstClr val="white"/>
                </a:solidFill>
                <a:latin typeface="Arial" panose="020B0604020202020204" pitchFamily="34" charset="0"/>
                <a:ea typeface="Segoe UI" panose="020B0502040204020203" pitchFamily="34" charset="0"/>
                <a:cs typeface="Arial" panose="020B0604020202020204" pitchFamily="34" charset="0"/>
              </a:rPr>
              <a:t>EXTERNAL + INTERNAL DATASETS</a:t>
            </a:r>
          </a:p>
        </p:txBody>
      </p:sp>
      <p:sp>
        <p:nvSpPr>
          <p:cNvPr id="19" name="Rectangle 18">
            <a:extLst>
              <a:ext uri="{FF2B5EF4-FFF2-40B4-BE49-F238E27FC236}">
                <a16:creationId xmlns:a16="http://schemas.microsoft.com/office/drawing/2014/main" id="{CE292377-13AC-4906-ACEE-A679D322933F}"/>
              </a:ext>
            </a:extLst>
          </p:cNvPr>
          <p:cNvSpPr/>
          <p:nvPr/>
        </p:nvSpPr>
        <p:spPr>
          <a:xfrm>
            <a:off x="1517611" y="6200571"/>
            <a:ext cx="9029904" cy="307777"/>
          </a:xfrm>
          <a:prstGeom prst="rect">
            <a:avLst/>
          </a:prstGeom>
        </p:spPr>
        <p:txBody>
          <a:bodyPr wrap="square">
            <a:spAutoFit/>
          </a:bodyPr>
          <a:lstStyle/>
          <a:p>
            <a:pPr algn="ctr"/>
            <a:r>
              <a:rPr lang="en-US" sz="1400" i="1" dirty="0">
                <a:solidFill>
                  <a:schemeClr val="accent1"/>
                </a:solidFill>
                <a:ea typeface="Segoe UI" panose="020B0502040204020203" pitchFamily="34" charset="0"/>
                <a:cs typeface="Segoe UI" panose="020B0502040204020203" pitchFamily="34" charset="0"/>
              </a:rPr>
              <a:t>External data sources to augment Unilever internal data with granular location, demographic and competitor data</a:t>
            </a:r>
          </a:p>
        </p:txBody>
      </p:sp>
      <p:sp>
        <p:nvSpPr>
          <p:cNvPr id="3" name="Arrow: Right 2">
            <a:extLst>
              <a:ext uri="{FF2B5EF4-FFF2-40B4-BE49-F238E27FC236}">
                <a16:creationId xmlns:a16="http://schemas.microsoft.com/office/drawing/2014/main" id="{9A4DF191-A9C7-4417-9D84-22A665DB2067}"/>
              </a:ext>
            </a:extLst>
          </p:cNvPr>
          <p:cNvSpPr/>
          <p:nvPr/>
        </p:nvSpPr>
        <p:spPr>
          <a:xfrm>
            <a:off x="3131658" y="2515407"/>
            <a:ext cx="375931"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rrow: Right 21">
            <a:extLst>
              <a:ext uri="{FF2B5EF4-FFF2-40B4-BE49-F238E27FC236}">
                <a16:creationId xmlns:a16="http://schemas.microsoft.com/office/drawing/2014/main" id="{C6C9E4E4-04CB-44EA-B13F-47C2F0725CE7}"/>
              </a:ext>
            </a:extLst>
          </p:cNvPr>
          <p:cNvSpPr/>
          <p:nvPr/>
        </p:nvSpPr>
        <p:spPr>
          <a:xfrm>
            <a:off x="5551745" y="2515407"/>
            <a:ext cx="375931"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Right 22">
            <a:extLst>
              <a:ext uri="{FF2B5EF4-FFF2-40B4-BE49-F238E27FC236}">
                <a16:creationId xmlns:a16="http://schemas.microsoft.com/office/drawing/2014/main" id="{9697DC41-D1C3-4055-A6DD-34F84F0507D8}"/>
              </a:ext>
            </a:extLst>
          </p:cNvPr>
          <p:cNvSpPr/>
          <p:nvPr/>
        </p:nvSpPr>
        <p:spPr>
          <a:xfrm>
            <a:off x="8545594" y="2515407"/>
            <a:ext cx="375931"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0000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p:bldP spid="32" grpId="0" animBg="1"/>
      <p:bldP spid="33" grpId="0"/>
      <p:bldP spid="34" grpId="0" animBg="1"/>
      <p:bldP spid="36" grpId="0"/>
      <p:bldP spid="37" grpId="0" animBg="1"/>
      <p:bldP spid="39" grpId="0" animBg="1"/>
      <p:bldP spid="41" grpId="0"/>
      <p:bldP spid="42" grpId="0"/>
      <p:bldP spid="18" grpId="0" animBg="1"/>
      <p:bldP spid="19" grpId="0"/>
      <p:bldP spid="3" grpId="0" animBg="1"/>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5C360-F25E-49E5-86CB-DC13C8D88317}"/>
              </a:ext>
            </a:extLst>
          </p:cNvPr>
          <p:cNvSpPr>
            <a:spLocks noGrp="1"/>
          </p:cNvSpPr>
          <p:nvPr>
            <p:ph type="title"/>
          </p:nvPr>
        </p:nvSpPr>
        <p:spPr/>
        <p:txBody>
          <a:bodyPr/>
          <a:lstStyle/>
          <a:p>
            <a:r>
              <a:rPr lang="en-GB" dirty="0"/>
              <a:t>Project Pinpoint - Platform Roadmap</a:t>
            </a:r>
          </a:p>
        </p:txBody>
      </p:sp>
      <p:sp>
        <p:nvSpPr>
          <p:cNvPr id="3" name="Rectangle 2">
            <a:extLst>
              <a:ext uri="{FF2B5EF4-FFF2-40B4-BE49-F238E27FC236}">
                <a16:creationId xmlns:a16="http://schemas.microsoft.com/office/drawing/2014/main" id="{16D898EC-7723-47DB-994E-8CEA554F3F05}"/>
              </a:ext>
            </a:extLst>
          </p:cNvPr>
          <p:cNvSpPr/>
          <p:nvPr/>
        </p:nvSpPr>
        <p:spPr>
          <a:xfrm>
            <a:off x="1176776" y="3111852"/>
            <a:ext cx="1580419" cy="1861880"/>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 name="TextBox 3">
            <a:extLst>
              <a:ext uri="{FF2B5EF4-FFF2-40B4-BE49-F238E27FC236}">
                <a16:creationId xmlns:a16="http://schemas.microsoft.com/office/drawing/2014/main" id="{E2A24425-E48A-4945-A725-AD909CE99157}"/>
              </a:ext>
            </a:extLst>
          </p:cNvPr>
          <p:cNvSpPr txBox="1"/>
          <p:nvPr/>
        </p:nvSpPr>
        <p:spPr>
          <a:xfrm>
            <a:off x="1197309" y="3157860"/>
            <a:ext cx="1618578" cy="1785104"/>
          </a:xfrm>
          <a:prstGeom prst="rect">
            <a:avLst/>
          </a:prstGeom>
          <a:noFill/>
        </p:spPr>
        <p:txBody>
          <a:bodyPr wrap="square" rtlCol="0">
            <a:spAutoFit/>
          </a:bodyPr>
          <a:lstStyle/>
          <a:p>
            <a:pPr marL="171450" indent="-171450">
              <a:buFont typeface="Arial" panose="020B0604020202020204" pitchFamily="34" charset="0"/>
              <a:buChar char="•"/>
            </a:pPr>
            <a:r>
              <a:rPr lang="en-GB" sz="1000" dirty="0"/>
              <a:t>Validate Internal data volume, format &amp; availability</a:t>
            </a:r>
          </a:p>
          <a:p>
            <a:pPr marL="171450" indent="-171450">
              <a:buFont typeface="Arial" panose="020B0604020202020204" pitchFamily="34" charset="0"/>
              <a:buChar char="•"/>
            </a:pPr>
            <a:r>
              <a:rPr lang="en-GB" sz="1000" dirty="0"/>
              <a:t>Understand technology stack &amp; preferences</a:t>
            </a:r>
          </a:p>
          <a:p>
            <a:pPr marL="171450" indent="-171450">
              <a:buFont typeface="Arial" panose="020B0604020202020204" pitchFamily="34" charset="0"/>
              <a:buChar char="•"/>
            </a:pPr>
            <a:r>
              <a:rPr lang="en-GB" sz="1000" dirty="0"/>
              <a:t>Align on external data sources &amp; cost </a:t>
            </a:r>
          </a:p>
          <a:p>
            <a:pPr marL="171450" indent="-171450">
              <a:buFont typeface="Arial" panose="020B0604020202020204" pitchFamily="34" charset="0"/>
              <a:buChar char="•"/>
            </a:pPr>
            <a:r>
              <a:rPr lang="en-GB" sz="1000" dirty="0"/>
              <a:t>Business discussion to define performance measurement KPIs</a:t>
            </a:r>
          </a:p>
          <a:p>
            <a:pPr marL="171450" indent="-171450">
              <a:buFont typeface="Arial" panose="020B0604020202020204" pitchFamily="34" charset="0"/>
              <a:buChar char="•"/>
            </a:pPr>
            <a:r>
              <a:rPr lang="en-GB" sz="1000" dirty="0"/>
              <a:t>Interview with SME’s</a:t>
            </a:r>
          </a:p>
        </p:txBody>
      </p:sp>
      <p:sp>
        <p:nvSpPr>
          <p:cNvPr id="5" name="Rectangle 4">
            <a:extLst>
              <a:ext uri="{FF2B5EF4-FFF2-40B4-BE49-F238E27FC236}">
                <a16:creationId xmlns:a16="http://schemas.microsoft.com/office/drawing/2014/main" id="{39442B9D-37FF-4153-A6BE-2A27F795EA20}"/>
              </a:ext>
            </a:extLst>
          </p:cNvPr>
          <p:cNvSpPr/>
          <p:nvPr/>
        </p:nvSpPr>
        <p:spPr>
          <a:xfrm>
            <a:off x="99391" y="613903"/>
            <a:ext cx="11944808" cy="59497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LatentView proposes a </a:t>
            </a:r>
            <a:r>
              <a:rPr lang="en-US" sz="1400" b="1" dirty="0">
                <a:solidFill>
                  <a:schemeClr val="tx1"/>
                </a:solidFill>
                <a:latin typeface="Arial" panose="020B0604020202020204" pitchFamily="34" charset="0"/>
                <a:cs typeface="Arial" panose="020B0604020202020204" pitchFamily="34" charset="0"/>
              </a:rPr>
              <a:t>3 phased approach</a:t>
            </a:r>
            <a:r>
              <a:rPr lang="en-US" sz="1400" dirty="0">
                <a:solidFill>
                  <a:schemeClr val="tx1"/>
                </a:solidFill>
                <a:latin typeface="Arial" panose="020B0604020202020204" pitchFamily="34" charset="0"/>
                <a:cs typeface="Arial" panose="020B0604020202020204" pitchFamily="34" charset="0"/>
              </a:rPr>
              <a:t> involving </a:t>
            </a:r>
            <a:r>
              <a:rPr lang="en-US" sz="1400" dirty="0" err="1">
                <a:solidFill>
                  <a:schemeClr val="tx1"/>
                </a:solidFill>
                <a:latin typeface="Arial" panose="020B0604020202020204" pitchFamily="34" charset="0"/>
                <a:cs typeface="Arial" panose="020B0604020202020204" pitchFamily="34" charset="0"/>
              </a:rPr>
              <a:t>i</a:t>
            </a:r>
            <a:r>
              <a:rPr lang="en-US" sz="1400" dirty="0">
                <a:solidFill>
                  <a:schemeClr val="tx1"/>
                </a:solidFill>
                <a:latin typeface="Arial" panose="020B0604020202020204" pitchFamily="34" charset="0"/>
                <a:cs typeface="Arial" panose="020B0604020202020204" pitchFamily="34" charset="0"/>
              </a:rPr>
              <a:t>) Initial </a:t>
            </a:r>
            <a:r>
              <a:rPr lang="en-US" sz="1400" b="1" dirty="0">
                <a:solidFill>
                  <a:schemeClr val="tx1"/>
                </a:solidFill>
                <a:latin typeface="Arial" panose="020B0604020202020204" pitchFamily="34" charset="0"/>
                <a:cs typeface="Arial" panose="020B0604020202020204" pitchFamily="34" charset="0"/>
              </a:rPr>
              <a:t>Business &amp; Data Understanding</a:t>
            </a:r>
            <a:r>
              <a:rPr lang="en-US" sz="1400" dirty="0">
                <a:solidFill>
                  <a:schemeClr val="tx1"/>
                </a:solidFill>
                <a:latin typeface="Arial" panose="020B0604020202020204" pitchFamily="34" charset="0"/>
                <a:cs typeface="Arial" panose="020B0604020202020204" pitchFamily="34" charset="0"/>
              </a:rPr>
              <a:t> followed by ii) An </a:t>
            </a:r>
            <a:r>
              <a:rPr lang="en-US" sz="1400" b="1" dirty="0">
                <a:solidFill>
                  <a:schemeClr val="tx1"/>
                </a:solidFill>
                <a:latin typeface="Arial" panose="020B0604020202020204" pitchFamily="34" charset="0"/>
                <a:cs typeface="Arial" panose="020B0604020202020204" pitchFamily="34" charset="0"/>
              </a:rPr>
              <a:t>Agile Development</a:t>
            </a:r>
            <a:r>
              <a:rPr lang="en-US" sz="1400" dirty="0">
                <a:solidFill>
                  <a:schemeClr val="tx1"/>
                </a:solidFill>
                <a:latin typeface="Arial" panose="020B0604020202020204" pitchFamily="34" charset="0"/>
                <a:cs typeface="Arial" panose="020B0604020202020204" pitchFamily="34" charset="0"/>
              </a:rPr>
              <a:t> model to build the location intelligence MVP followed by iii) </a:t>
            </a:r>
            <a:r>
              <a:rPr lang="en-US" sz="1400" b="1" dirty="0">
                <a:solidFill>
                  <a:schemeClr val="tx1"/>
                </a:solidFill>
                <a:latin typeface="Arial" panose="020B0604020202020204" pitchFamily="34" charset="0"/>
                <a:cs typeface="Arial" panose="020B0604020202020204" pitchFamily="34" charset="0"/>
              </a:rPr>
              <a:t>Enterprising &amp; Scaling up</a:t>
            </a:r>
            <a:r>
              <a:rPr lang="en-US" sz="1400" dirty="0">
                <a:solidFill>
                  <a:schemeClr val="tx1"/>
                </a:solidFill>
                <a:latin typeface="Arial" panose="020B0604020202020204" pitchFamily="34" charset="0"/>
                <a:cs typeface="Arial" panose="020B0604020202020204" pitchFamily="34" charset="0"/>
              </a:rPr>
              <a:t> the solution for all markets</a:t>
            </a:r>
          </a:p>
        </p:txBody>
      </p:sp>
      <p:sp>
        <p:nvSpPr>
          <p:cNvPr id="6" name="TextBox 5">
            <a:extLst>
              <a:ext uri="{FF2B5EF4-FFF2-40B4-BE49-F238E27FC236}">
                <a16:creationId xmlns:a16="http://schemas.microsoft.com/office/drawing/2014/main" id="{50D73F30-F39F-42B7-A43A-DBFF168AF37E}"/>
              </a:ext>
            </a:extLst>
          </p:cNvPr>
          <p:cNvSpPr txBox="1"/>
          <p:nvPr/>
        </p:nvSpPr>
        <p:spPr>
          <a:xfrm rot="5400000">
            <a:off x="1375098" y="445280"/>
            <a:ext cx="1108155" cy="3341598"/>
          </a:xfrm>
          <a:prstGeom prst="rect">
            <a:avLst/>
          </a:prstGeom>
          <a:solidFill>
            <a:schemeClr val="accent1">
              <a:lumMod val="20000"/>
              <a:lumOff val="80000"/>
            </a:schemeClr>
          </a:solidFill>
          <a:ln>
            <a:solidFill>
              <a:srgbClr val="2F3542">
                <a:shade val="50000"/>
              </a:srgbClr>
            </a:solidFill>
            <a:prstDash val="dash"/>
          </a:ln>
        </p:spPr>
        <p:txBody>
          <a:bodyPr vert="vert270"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9" name="Rounded Rectangle 3">
            <a:extLst>
              <a:ext uri="{FF2B5EF4-FFF2-40B4-BE49-F238E27FC236}">
                <a16:creationId xmlns:a16="http://schemas.microsoft.com/office/drawing/2014/main" id="{76E9213B-68C7-4229-9175-E372D33FFC83}"/>
              </a:ext>
            </a:extLst>
          </p:cNvPr>
          <p:cNvSpPr/>
          <p:nvPr/>
        </p:nvSpPr>
        <p:spPr>
          <a:xfrm>
            <a:off x="2129671" y="1854239"/>
            <a:ext cx="1333144" cy="562908"/>
          </a:xfrm>
          <a:prstGeom prst="roundRect">
            <a:avLst/>
          </a:prstGeom>
          <a:solidFill>
            <a:srgbClr val="14498C"/>
          </a:solidFill>
          <a:ln>
            <a:solidFill>
              <a:srgbClr val="44546A"/>
            </a:solidFill>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Arial" panose="020B0604020202020204" pitchFamily="34" charset="0"/>
                <a:ea typeface="Segoe UI" panose="020B0502040204020203" pitchFamily="34" charset="0"/>
                <a:cs typeface="Arial" panose="020B0604020202020204" pitchFamily="34" charset="0"/>
              </a:rPr>
              <a:t>Internal Data Understanding</a:t>
            </a:r>
          </a:p>
        </p:txBody>
      </p:sp>
      <p:cxnSp>
        <p:nvCxnSpPr>
          <p:cNvPr id="10" name="Straight Arrow Connector 9">
            <a:extLst>
              <a:ext uri="{FF2B5EF4-FFF2-40B4-BE49-F238E27FC236}">
                <a16:creationId xmlns:a16="http://schemas.microsoft.com/office/drawing/2014/main" id="{3F156B28-48DB-4098-A7C7-16A6D41ACB63}"/>
              </a:ext>
            </a:extLst>
          </p:cNvPr>
          <p:cNvCxnSpPr>
            <a:cxnSpLocks/>
          </p:cNvCxnSpPr>
          <p:nvPr/>
        </p:nvCxnSpPr>
        <p:spPr>
          <a:xfrm flipV="1">
            <a:off x="1654924" y="2135693"/>
            <a:ext cx="468000" cy="10810"/>
          </a:xfrm>
          <a:prstGeom prst="straightConnector1">
            <a:avLst/>
          </a:prstGeom>
          <a:noFill/>
          <a:ln w="9525" cap="flat" cmpd="sng" algn="ctr">
            <a:solidFill>
              <a:srgbClr val="44546A"/>
            </a:solidFill>
            <a:prstDash val="solid"/>
            <a:tailEnd type="triangle"/>
          </a:ln>
          <a:effectLst/>
        </p:spPr>
      </p:cxnSp>
      <p:sp>
        <p:nvSpPr>
          <p:cNvPr id="11" name="Rectangle 10">
            <a:extLst>
              <a:ext uri="{FF2B5EF4-FFF2-40B4-BE49-F238E27FC236}">
                <a16:creationId xmlns:a16="http://schemas.microsoft.com/office/drawing/2014/main" id="{009D2005-9124-47F3-9C26-9AD3346CD1EC}"/>
              </a:ext>
            </a:extLst>
          </p:cNvPr>
          <p:cNvSpPr/>
          <p:nvPr/>
        </p:nvSpPr>
        <p:spPr>
          <a:xfrm>
            <a:off x="383457" y="1854238"/>
            <a:ext cx="1262218" cy="562908"/>
          </a:xfrm>
          <a:prstGeom prst="rect">
            <a:avLst/>
          </a:prstGeom>
          <a:solidFill>
            <a:srgbClr val="14498C"/>
          </a:solidFill>
          <a:ln>
            <a:solidFill>
              <a:srgbClr val="44546A"/>
            </a:solidFill>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Arial" panose="020B0604020202020204" pitchFamily="34" charset="0"/>
                <a:ea typeface="Segoe UI" panose="020B0502040204020203" pitchFamily="34" charset="0"/>
                <a:cs typeface="Arial" panose="020B0604020202020204" pitchFamily="34" charset="0"/>
              </a:rPr>
              <a:t>Business Understanding</a:t>
            </a:r>
          </a:p>
        </p:txBody>
      </p:sp>
      <p:sp>
        <p:nvSpPr>
          <p:cNvPr id="42" name="TextBox 41">
            <a:extLst>
              <a:ext uri="{FF2B5EF4-FFF2-40B4-BE49-F238E27FC236}">
                <a16:creationId xmlns:a16="http://schemas.microsoft.com/office/drawing/2014/main" id="{7E719653-0D3F-4338-BD28-B6A8E03B2E5D}"/>
              </a:ext>
            </a:extLst>
          </p:cNvPr>
          <p:cNvSpPr txBox="1"/>
          <p:nvPr/>
        </p:nvSpPr>
        <p:spPr>
          <a:xfrm>
            <a:off x="1400185" y="5631846"/>
            <a:ext cx="1057979" cy="276999"/>
          </a:xfrm>
          <a:prstGeom prst="rect">
            <a:avLst/>
          </a:prstGeom>
          <a:noFill/>
        </p:spPr>
        <p:txBody>
          <a:bodyPr wrap="square" rtlCol="0">
            <a:spAutoFit/>
          </a:bodyPr>
          <a:lstStyle/>
          <a:p>
            <a:pPr algn="ctr"/>
            <a:r>
              <a:rPr lang="en-US" sz="1200" b="1" dirty="0">
                <a:solidFill>
                  <a:schemeClr val="accent1"/>
                </a:solidFill>
              </a:rPr>
              <a:t>2 Weeks</a:t>
            </a:r>
          </a:p>
        </p:txBody>
      </p:sp>
      <p:sp>
        <p:nvSpPr>
          <p:cNvPr id="45" name="TextBox 44">
            <a:extLst>
              <a:ext uri="{FF2B5EF4-FFF2-40B4-BE49-F238E27FC236}">
                <a16:creationId xmlns:a16="http://schemas.microsoft.com/office/drawing/2014/main" id="{59B38AC3-AB07-4466-9EC3-F25BC328182B}"/>
              </a:ext>
            </a:extLst>
          </p:cNvPr>
          <p:cNvSpPr txBox="1"/>
          <p:nvPr/>
        </p:nvSpPr>
        <p:spPr>
          <a:xfrm>
            <a:off x="10609153" y="5613966"/>
            <a:ext cx="1057979" cy="276999"/>
          </a:xfrm>
          <a:prstGeom prst="rect">
            <a:avLst/>
          </a:prstGeom>
          <a:noFill/>
        </p:spPr>
        <p:txBody>
          <a:bodyPr wrap="square" rtlCol="0">
            <a:spAutoFit/>
          </a:bodyPr>
          <a:lstStyle/>
          <a:p>
            <a:pPr algn="ctr"/>
            <a:r>
              <a:rPr lang="en-US" sz="1200" b="1" dirty="0">
                <a:solidFill>
                  <a:schemeClr val="accent1"/>
                </a:solidFill>
              </a:rPr>
              <a:t>4 - 6 Months</a:t>
            </a:r>
          </a:p>
        </p:txBody>
      </p:sp>
      <p:sp>
        <p:nvSpPr>
          <p:cNvPr id="59" name="Rectangle 58">
            <a:extLst>
              <a:ext uri="{FF2B5EF4-FFF2-40B4-BE49-F238E27FC236}">
                <a16:creationId xmlns:a16="http://schemas.microsoft.com/office/drawing/2014/main" id="{F3CACB71-5726-4A4B-882C-2310215AE1C4}"/>
              </a:ext>
            </a:extLst>
          </p:cNvPr>
          <p:cNvSpPr/>
          <p:nvPr/>
        </p:nvSpPr>
        <p:spPr>
          <a:xfrm>
            <a:off x="4223921" y="3133095"/>
            <a:ext cx="1839834" cy="1846640"/>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1" name="Rectangle 60">
            <a:extLst>
              <a:ext uri="{FF2B5EF4-FFF2-40B4-BE49-F238E27FC236}">
                <a16:creationId xmlns:a16="http://schemas.microsoft.com/office/drawing/2014/main" id="{04284FB9-7F0F-4F4F-B934-DFF6ED0363A9}"/>
              </a:ext>
            </a:extLst>
          </p:cNvPr>
          <p:cNvSpPr/>
          <p:nvPr/>
        </p:nvSpPr>
        <p:spPr>
          <a:xfrm>
            <a:off x="6560896" y="3138090"/>
            <a:ext cx="1530584" cy="1835641"/>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3" name="Rectangle 62">
            <a:extLst>
              <a:ext uri="{FF2B5EF4-FFF2-40B4-BE49-F238E27FC236}">
                <a16:creationId xmlns:a16="http://schemas.microsoft.com/office/drawing/2014/main" id="{C82A60B5-289A-4734-9A48-EA216C3F3E33}"/>
              </a:ext>
            </a:extLst>
          </p:cNvPr>
          <p:cNvSpPr/>
          <p:nvPr/>
        </p:nvSpPr>
        <p:spPr>
          <a:xfrm>
            <a:off x="8591665" y="3142331"/>
            <a:ext cx="1216072" cy="1831399"/>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endParaRPr>
          </a:p>
        </p:txBody>
      </p:sp>
      <p:sp>
        <p:nvSpPr>
          <p:cNvPr id="68" name="TextBox 67">
            <a:extLst>
              <a:ext uri="{FF2B5EF4-FFF2-40B4-BE49-F238E27FC236}">
                <a16:creationId xmlns:a16="http://schemas.microsoft.com/office/drawing/2014/main" id="{768FECA9-F653-4695-840E-CD6563EACC18}"/>
              </a:ext>
            </a:extLst>
          </p:cNvPr>
          <p:cNvSpPr txBox="1"/>
          <p:nvPr/>
        </p:nvSpPr>
        <p:spPr>
          <a:xfrm rot="5400000">
            <a:off x="6404946" y="-926265"/>
            <a:ext cx="1108155" cy="6084689"/>
          </a:xfrm>
          <a:prstGeom prst="rect">
            <a:avLst/>
          </a:prstGeom>
          <a:solidFill>
            <a:schemeClr val="accent1">
              <a:lumMod val="20000"/>
              <a:lumOff val="80000"/>
            </a:schemeClr>
          </a:solidFill>
          <a:ln>
            <a:solidFill>
              <a:srgbClr val="2F3542">
                <a:shade val="50000"/>
              </a:srgbClr>
            </a:solidFill>
            <a:prstDash val="dash"/>
          </a:ln>
        </p:spPr>
        <p:txBody>
          <a:bodyPr vert="vert270"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70" name="TextBox 69">
            <a:extLst>
              <a:ext uri="{FF2B5EF4-FFF2-40B4-BE49-F238E27FC236}">
                <a16:creationId xmlns:a16="http://schemas.microsoft.com/office/drawing/2014/main" id="{5BDC476C-7C10-4C06-87C1-2E49B2621066}"/>
              </a:ext>
            </a:extLst>
          </p:cNvPr>
          <p:cNvSpPr txBox="1"/>
          <p:nvPr/>
        </p:nvSpPr>
        <p:spPr>
          <a:xfrm rot="5400000">
            <a:off x="10548304" y="1250460"/>
            <a:ext cx="1108154" cy="1731236"/>
          </a:xfrm>
          <a:prstGeom prst="rect">
            <a:avLst/>
          </a:prstGeom>
          <a:solidFill>
            <a:schemeClr val="bg2">
              <a:lumMod val="90000"/>
            </a:schemeClr>
          </a:solidFill>
          <a:ln>
            <a:solidFill>
              <a:srgbClr val="2F3542">
                <a:shade val="50000"/>
              </a:srgbClr>
            </a:solidFill>
            <a:prstDash val="dash"/>
          </a:ln>
        </p:spPr>
        <p:txBody>
          <a:bodyPr vert="vert270"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71" name="Rectangle 70">
            <a:extLst>
              <a:ext uri="{FF2B5EF4-FFF2-40B4-BE49-F238E27FC236}">
                <a16:creationId xmlns:a16="http://schemas.microsoft.com/office/drawing/2014/main" id="{CB9CBB6D-DBE5-42B3-BA9E-5DA81805DEBC}"/>
              </a:ext>
            </a:extLst>
          </p:cNvPr>
          <p:cNvSpPr/>
          <p:nvPr/>
        </p:nvSpPr>
        <p:spPr>
          <a:xfrm>
            <a:off x="10332541" y="3153330"/>
            <a:ext cx="1530584" cy="18203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3" name="Rounded Rectangle 3">
            <a:extLst>
              <a:ext uri="{FF2B5EF4-FFF2-40B4-BE49-F238E27FC236}">
                <a16:creationId xmlns:a16="http://schemas.microsoft.com/office/drawing/2014/main" id="{CE9C5317-661A-431B-947B-2E245B30D22F}"/>
              </a:ext>
            </a:extLst>
          </p:cNvPr>
          <p:cNvSpPr/>
          <p:nvPr/>
        </p:nvSpPr>
        <p:spPr>
          <a:xfrm>
            <a:off x="4097255" y="1678644"/>
            <a:ext cx="2219244" cy="336688"/>
          </a:xfrm>
          <a:prstGeom prst="roundRect">
            <a:avLst/>
          </a:prstGeom>
          <a:solidFill>
            <a:srgbClr val="14498C"/>
          </a:solidFill>
          <a:ln>
            <a:solidFill>
              <a:srgbClr val="44546A"/>
            </a:solidFill>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Arial" panose="020B0604020202020204" pitchFamily="34" charset="0"/>
                <a:ea typeface="Segoe UI" panose="020B0502040204020203" pitchFamily="34" charset="0"/>
                <a:cs typeface="Arial" panose="020B0604020202020204" pitchFamily="34" charset="0"/>
              </a:rPr>
              <a:t>Benchmarking &amp; Dashboarding</a:t>
            </a:r>
          </a:p>
        </p:txBody>
      </p:sp>
      <p:sp>
        <p:nvSpPr>
          <p:cNvPr id="74" name="Rounded Rectangle 3">
            <a:extLst>
              <a:ext uri="{FF2B5EF4-FFF2-40B4-BE49-F238E27FC236}">
                <a16:creationId xmlns:a16="http://schemas.microsoft.com/office/drawing/2014/main" id="{26AF2427-C5C0-41F3-8D41-8E8B18BD2B95}"/>
              </a:ext>
            </a:extLst>
          </p:cNvPr>
          <p:cNvSpPr/>
          <p:nvPr/>
        </p:nvSpPr>
        <p:spPr>
          <a:xfrm>
            <a:off x="4103947" y="2108399"/>
            <a:ext cx="900000" cy="433061"/>
          </a:xfrm>
          <a:prstGeom prst="roundRect">
            <a:avLst/>
          </a:prstGeom>
          <a:solidFill>
            <a:srgbClr val="14498C"/>
          </a:solidFill>
          <a:ln>
            <a:solidFill>
              <a:srgbClr val="44546A"/>
            </a:solidFill>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Arial" panose="020B0604020202020204" pitchFamily="34" charset="0"/>
                <a:ea typeface="Segoe UI" panose="020B0502040204020203" pitchFamily="34" charset="0"/>
                <a:cs typeface="Arial" panose="020B0604020202020204" pitchFamily="34" charset="0"/>
              </a:rPr>
              <a:t>External Data</a:t>
            </a:r>
          </a:p>
        </p:txBody>
      </p:sp>
      <p:sp>
        <p:nvSpPr>
          <p:cNvPr id="77" name="Rounded Rectangle 3">
            <a:extLst>
              <a:ext uri="{FF2B5EF4-FFF2-40B4-BE49-F238E27FC236}">
                <a16:creationId xmlns:a16="http://schemas.microsoft.com/office/drawing/2014/main" id="{915F6325-F9BA-4876-BB82-A3B90FD4A051}"/>
              </a:ext>
            </a:extLst>
          </p:cNvPr>
          <p:cNvSpPr/>
          <p:nvPr/>
        </p:nvSpPr>
        <p:spPr>
          <a:xfrm>
            <a:off x="6607861" y="1678644"/>
            <a:ext cx="3240000" cy="338400"/>
          </a:xfrm>
          <a:prstGeom prst="roundRect">
            <a:avLst/>
          </a:prstGeom>
          <a:solidFill>
            <a:srgbClr val="14498C"/>
          </a:solidFill>
          <a:ln>
            <a:solidFill>
              <a:srgbClr val="44546A"/>
            </a:solidFill>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Arial" panose="020B0604020202020204" pitchFamily="34" charset="0"/>
                <a:ea typeface="Segoe UI" panose="020B0502040204020203" pitchFamily="34" charset="0"/>
                <a:cs typeface="Arial" panose="020B0604020202020204" pitchFamily="34" charset="0"/>
              </a:rPr>
              <a:t>Outlet Recommendation</a:t>
            </a:r>
          </a:p>
        </p:txBody>
      </p:sp>
      <p:sp>
        <p:nvSpPr>
          <p:cNvPr id="78" name="Rounded Rectangle 3">
            <a:extLst>
              <a:ext uri="{FF2B5EF4-FFF2-40B4-BE49-F238E27FC236}">
                <a16:creationId xmlns:a16="http://schemas.microsoft.com/office/drawing/2014/main" id="{C8F20F5C-51A6-4FA7-90B6-F5F9A29F8CD2}"/>
              </a:ext>
            </a:extLst>
          </p:cNvPr>
          <p:cNvSpPr/>
          <p:nvPr/>
        </p:nvSpPr>
        <p:spPr>
          <a:xfrm>
            <a:off x="8623795" y="2094199"/>
            <a:ext cx="1191600" cy="432000"/>
          </a:xfrm>
          <a:prstGeom prst="roundRect">
            <a:avLst/>
          </a:prstGeom>
          <a:solidFill>
            <a:srgbClr val="14498C"/>
          </a:solidFill>
          <a:ln>
            <a:solidFill>
              <a:srgbClr val="44546A"/>
            </a:solidFill>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b="1" kern="0" dirty="0">
                <a:solidFill>
                  <a:srgbClr val="FFFFFF"/>
                </a:solidFill>
                <a:latin typeface="Arial" panose="020B0604020202020204" pitchFamily="34" charset="0"/>
                <a:ea typeface="Segoe UI" panose="020B0502040204020203" pitchFamily="34" charset="0"/>
                <a:cs typeface="Arial" panose="020B0604020202020204" pitchFamily="34" charset="0"/>
              </a:rPr>
              <a:t>Dynamic Automation</a:t>
            </a:r>
            <a:endParaRPr kumimoji="0" lang="en-US" sz="1050" b="1" i="0" u="none" strike="noStrike" kern="0" cap="none" spc="0" normalizeH="0" baseline="0" noProof="0" dirty="0">
              <a:ln>
                <a:noFill/>
              </a:ln>
              <a:solidFill>
                <a:srgbClr val="FFFFFF"/>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79" name="Rounded Rectangle 3">
            <a:extLst>
              <a:ext uri="{FF2B5EF4-FFF2-40B4-BE49-F238E27FC236}">
                <a16:creationId xmlns:a16="http://schemas.microsoft.com/office/drawing/2014/main" id="{C7A1BB82-BF06-4C15-9789-99D943B086FB}"/>
              </a:ext>
            </a:extLst>
          </p:cNvPr>
          <p:cNvSpPr/>
          <p:nvPr/>
        </p:nvSpPr>
        <p:spPr>
          <a:xfrm>
            <a:off x="10434883" y="1854239"/>
            <a:ext cx="1333144" cy="562908"/>
          </a:xfrm>
          <a:prstGeom prst="roundRect">
            <a:avLst/>
          </a:prstGeom>
          <a:solidFill>
            <a:srgbClr val="14498C"/>
          </a:solidFill>
          <a:ln>
            <a:solidFill>
              <a:srgbClr val="44546A"/>
            </a:solidFill>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Arial" panose="020B0604020202020204" pitchFamily="34" charset="0"/>
                <a:ea typeface="Segoe UI" panose="020B0502040204020203" pitchFamily="34" charset="0"/>
                <a:cs typeface="Arial" panose="020B0604020202020204" pitchFamily="34" charset="0"/>
              </a:rPr>
              <a:t>Global Expansion</a:t>
            </a:r>
          </a:p>
        </p:txBody>
      </p:sp>
      <p:sp>
        <p:nvSpPr>
          <p:cNvPr id="80" name="Rounded Rectangle 3">
            <a:extLst>
              <a:ext uri="{FF2B5EF4-FFF2-40B4-BE49-F238E27FC236}">
                <a16:creationId xmlns:a16="http://schemas.microsoft.com/office/drawing/2014/main" id="{34DE37DD-5055-47D7-9689-7743197948F3}"/>
              </a:ext>
            </a:extLst>
          </p:cNvPr>
          <p:cNvSpPr/>
          <p:nvPr/>
        </p:nvSpPr>
        <p:spPr>
          <a:xfrm>
            <a:off x="5125079" y="2093138"/>
            <a:ext cx="1191420" cy="433061"/>
          </a:xfrm>
          <a:prstGeom prst="roundRect">
            <a:avLst/>
          </a:prstGeom>
          <a:solidFill>
            <a:srgbClr val="14498C"/>
          </a:solidFill>
          <a:ln>
            <a:solidFill>
              <a:srgbClr val="44546A"/>
            </a:solidFill>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Arial" panose="020B0604020202020204" pitchFamily="34" charset="0"/>
                <a:ea typeface="Segoe UI" panose="020B0502040204020203" pitchFamily="34" charset="0"/>
                <a:cs typeface="Arial" panose="020B0604020202020204" pitchFamily="34" charset="0"/>
              </a:rPr>
              <a:t>Drivers of Success Analysis</a:t>
            </a:r>
          </a:p>
        </p:txBody>
      </p:sp>
      <p:cxnSp>
        <p:nvCxnSpPr>
          <p:cNvPr id="84" name="Straight Arrow Connector 83">
            <a:extLst>
              <a:ext uri="{FF2B5EF4-FFF2-40B4-BE49-F238E27FC236}">
                <a16:creationId xmlns:a16="http://schemas.microsoft.com/office/drawing/2014/main" id="{490095AE-8ADB-4C89-B2F2-5CCF60B0D3CD}"/>
              </a:ext>
            </a:extLst>
          </p:cNvPr>
          <p:cNvCxnSpPr>
            <a:cxnSpLocks/>
            <a:stCxn id="73" idx="3"/>
            <a:endCxn id="77" idx="1"/>
          </p:cNvCxnSpPr>
          <p:nvPr/>
        </p:nvCxnSpPr>
        <p:spPr>
          <a:xfrm>
            <a:off x="6316499" y="1846988"/>
            <a:ext cx="291362" cy="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4139C31-00D3-4C34-BFBE-88817D7E1797}"/>
              </a:ext>
            </a:extLst>
          </p:cNvPr>
          <p:cNvCxnSpPr>
            <a:cxnSpLocks/>
          </p:cNvCxnSpPr>
          <p:nvPr/>
        </p:nvCxnSpPr>
        <p:spPr>
          <a:xfrm>
            <a:off x="10017942" y="2146503"/>
            <a:ext cx="432000" cy="10210"/>
          </a:xfrm>
          <a:prstGeom prst="straightConnector1">
            <a:avLst/>
          </a:prstGeom>
          <a:ln>
            <a:prstDash val="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926B33AA-B148-463A-997A-27103E324155}"/>
              </a:ext>
            </a:extLst>
          </p:cNvPr>
          <p:cNvSpPr txBox="1"/>
          <p:nvPr/>
        </p:nvSpPr>
        <p:spPr>
          <a:xfrm rot="16200000">
            <a:off x="3058577" y="3837680"/>
            <a:ext cx="1440000" cy="276999"/>
          </a:xfrm>
          <a:prstGeom prst="rect">
            <a:avLst/>
          </a:prstGeom>
          <a:solidFill>
            <a:srgbClr val="A1D7C9"/>
          </a:solidFill>
        </p:spPr>
        <p:txBody>
          <a:bodyPr wrap="square" rtlCol="0">
            <a:spAutoFit/>
          </a:bodyPr>
          <a:lstStyle/>
          <a:p>
            <a:pPr algn="ctr"/>
            <a:r>
              <a:rPr lang="en-US" sz="1200" i="1" dirty="0">
                <a:latin typeface="Arial" panose="020B0604020202020204" pitchFamily="34" charset="0"/>
                <a:cs typeface="Arial" panose="020B0604020202020204" pitchFamily="34" charset="0"/>
              </a:rPr>
              <a:t>Data Validation</a:t>
            </a:r>
          </a:p>
        </p:txBody>
      </p:sp>
      <p:sp>
        <p:nvSpPr>
          <p:cNvPr id="95" name="TextBox 94">
            <a:extLst>
              <a:ext uri="{FF2B5EF4-FFF2-40B4-BE49-F238E27FC236}">
                <a16:creationId xmlns:a16="http://schemas.microsoft.com/office/drawing/2014/main" id="{6EDEAE85-B964-4CA5-8288-96D4ECD0D0C9}"/>
              </a:ext>
            </a:extLst>
          </p:cNvPr>
          <p:cNvSpPr txBox="1"/>
          <p:nvPr/>
        </p:nvSpPr>
        <p:spPr>
          <a:xfrm rot="16200000">
            <a:off x="5584491" y="3837680"/>
            <a:ext cx="1440000" cy="276999"/>
          </a:xfrm>
          <a:prstGeom prst="rect">
            <a:avLst/>
          </a:prstGeom>
          <a:solidFill>
            <a:srgbClr val="A1D7C9"/>
          </a:solidFill>
        </p:spPr>
        <p:txBody>
          <a:bodyPr wrap="square" rtlCol="0">
            <a:spAutoFit/>
          </a:bodyPr>
          <a:lstStyle/>
          <a:p>
            <a:pPr algn="ctr"/>
            <a:r>
              <a:rPr lang="en-US" sz="1200" i="1" dirty="0">
                <a:latin typeface="Arial" panose="020B0604020202020204" pitchFamily="34" charset="0"/>
                <a:cs typeface="Arial" panose="020B0604020202020204" pitchFamily="34" charset="0"/>
              </a:rPr>
              <a:t>Business Review</a:t>
            </a:r>
          </a:p>
        </p:txBody>
      </p:sp>
      <p:sp>
        <p:nvSpPr>
          <p:cNvPr id="96" name="TextBox 95">
            <a:extLst>
              <a:ext uri="{FF2B5EF4-FFF2-40B4-BE49-F238E27FC236}">
                <a16:creationId xmlns:a16="http://schemas.microsoft.com/office/drawing/2014/main" id="{7FDC2D70-D2B7-4C7C-A8B2-C793DAB67B2C}"/>
              </a:ext>
            </a:extLst>
          </p:cNvPr>
          <p:cNvSpPr txBox="1"/>
          <p:nvPr/>
        </p:nvSpPr>
        <p:spPr>
          <a:xfrm rot="16200000">
            <a:off x="7633882" y="3837680"/>
            <a:ext cx="1440000" cy="276999"/>
          </a:xfrm>
          <a:prstGeom prst="rect">
            <a:avLst/>
          </a:prstGeom>
          <a:solidFill>
            <a:srgbClr val="A1D7C9"/>
          </a:solidFill>
        </p:spPr>
        <p:txBody>
          <a:bodyPr wrap="square" rtlCol="0">
            <a:spAutoFit/>
          </a:bodyPr>
          <a:lstStyle/>
          <a:p>
            <a:pPr algn="ctr"/>
            <a:r>
              <a:rPr lang="en-US" sz="1200" i="1" dirty="0">
                <a:latin typeface="Arial" panose="020B0604020202020204" pitchFamily="34" charset="0"/>
                <a:cs typeface="Arial" panose="020B0604020202020204" pitchFamily="34" charset="0"/>
              </a:rPr>
              <a:t>Algorithm Testing</a:t>
            </a:r>
          </a:p>
        </p:txBody>
      </p:sp>
      <p:sp>
        <p:nvSpPr>
          <p:cNvPr id="97" name="TextBox 96">
            <a:extLst>
              <a:ext uri="{FF2B5EF4-FFF2-40B4-BE49-F238E27FC236}">
                <a16:creationId xmlns:a16="http://schemas.microsoft.com/office/drawing/2014/main" id="{73B4E8F3-1B2B-4456-A25A-8A10B9AEE939}"/>
              </a:ext>
            </a:extLst>
          </p:cNvPr>
          <p:cNvSpPr txBox="1"/>
          <p:nvPr/>
        </p:nvSpPr>
        <p:spPr>
          <a:xfrm rot="16200000">
            <a:off x="9373180" y="3841528"/>
            <a:ext cx="1440000" cy="269304"/>
          </a:xfrm>
          <a:prstGeom prst="rect">
            <a:avLst/>
          </a:prstGeom>
          <a:solidFill>
            <a:srgbClr val="A1D7C9"/>
          </a:solidFill>
        </p:spPr>
        <p:txBody>
          <a:bodyPr wrap="square" rtlCol="0">
            <a:spAutoFit/>
          </a:bodyPr>
          <a:lstStyle/>
          <a:p>
            <a:pPr algn="ctr"/>
            <a:r>
              <a:rPr lang="en-US" sz="1150" i="1" dirty="0">
                <a:latin typeface="Arial" panose="020B0604020202020204" pitchFamily="34" charset="0"/>
                <a:cs typeface="Arial" panose="020B0604020202020204" pitchFamily="34" charset="0"/>
              </a:rPr>
              <a:t>Roadmap Planning</a:t>
            </a:r>
          </a:p>
        </p:txBody>
      </p:sp>
      <p:pic>
        <p:nvPicPr>
          <p:cNvPr id="13" name="Picture 12" descr="A close up of a sign&#10;&#10;Description automatically generated">
            <a:extLst>
              <a:ext uri="{FF2B5EF4-FFF2-40B4-BE49-F238E27FC236}">
                <a16:creationId xmlns:a16="http://schemas.microsoft.com/office/drawing/2014/main" id="{EA01B21C-4059-4EC9-8F6E-E4613FD1F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027" y="2843006"/>
            <a:ext cx="360000" cy="360000"/>
          </a:xfrm>
          <a:prstGeom prst="rect">
            <a:avLst/>
          </a:prstGeom>
        </p:spPr>
      </p:pic>
      <p:pic>
        <p:nvPicPr>
          <p:cNvPr id="72" name="Picture 71" descr="A close up of a sign&#10;&#10;Description automatically generated">
            <a:extLst>
              <a:ext uri="{FF2B5EF4-FFF2-40B4-BE49-F238E27FC236}">
                <a16:creationId xmlns:a16="http://schemas.microsoft.com/office/drawing/2014/main" id="{8199E0F4-8AA5-47D7-9872-7F544EBBC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1624" y="2843006"/>
            <a:ext cx="360000" cy="360000"/>
          </a:xfrm>
          <a:prstGeom prst="rect">
            <a:avLst/>
          </a:prstGeom>
        </p:spPr>
      </p:pic>
      <p:pic>
        <p:nvPicPr>
          <p:cNvPr id="75" name="Picture 74" descr="A close up of a sign&#10;&#10;Description automatically generated">
            <a:extLst>
              <a:ext uri="{FF2B5EF4-FFF2-40B4-BE49-F238E27FC236}">
                <a16:creationId xmlns:a16="http://schemas.microsoft.com/office/drawing/2014/main" id="{A1CAA148-2EE2-477D-89C5-3A1B47354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1443" y="2843006"/>
            <a:ext cx="360000" cy="360000"/>
          </a:xfrm>
          <a:prstGeom prst="rect">
            <a:avLst/>
          </a:prstGeom>
        </p:spPr>
      </p:pic>
      <p:pic>
        <p:nvPicPr>
          <p:cNvPr id="76" name="Picture 75" descr="A close up of a sign&#10;&#10;Description automatically generated">
            <a:extLst>
              <a:ext uri="{FF2B5EF4-FFF2-40B4-BE49-F238E27FC236}">
                <a16:creationId xmlns:a16="http://schemas.microsoft.com/office/drawing/2014/main" id="{A719133B-B472-4EFE-8DB6-80EA2253A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2321" y="2843006"/>
            <a:ext cx="360000" cy="360000"/>
          </a:xfrm>
          <a:prstGeom prst="rect">
            <a:avLst/>
          </a:prstGeom>
        </p:spPr>
      </p:pic>
      <p:sp>
        <p:nvSpPr>
          <p:cNvPr id="82" name="TextBox 81">
            <a:extLst>
              <a:ext uri="{FF2B5EF4-FFF2-40B4-BE49-F238E27FC236}">
                <a16:creationId xmlns:a16="http://schemas.microsoft.com/office/drawing/2014/main" id="{00323084-C996-4717-8F27-A4C5CCA747BC}"/>
              </a:ext>
            </a:extLst>
          </p:cNvPr>
          <p:cNvSpPr txBox="1"/>
          <p:nvPr/>
        </p:nvSpPr>
        <p:spPr>
          <a:xfrm>
            <a:off x="4205801" y="3179392"/>
            <a:ext cx="1885096" cy="1785104"/>
          </a:xfrm>
          <a:prstGeom prst="rect">
            <a:avLst/>
          </a:prstGeom>
          <a:noFill/>
        </p:spPr>
        <p:txBody>
          <a:bodyPr wrap="square" rtlCol="0">
            <a:spAutoFit/>
          </a:bodyPr>
          <a:lstStyle/>
          <a:p>
            <a:pPr marL="171450" indent="-171450">
              <a:buFont typeface="Arial" panose="020B0604020202020204" pitchFamily="34" charset="0"/>
              <a:buChar char="•"/>
            </a:pPr>
            <a:r>
              <a:rPr lang="en-GB" sz="1000" b="1" dirty="0"/>
              <a:t>Benchmarking </a:t>
            </a:r>
            <a:r>
              <a:rPr lang="en-GB" sz="1000" dirty="0"/>
              <a:t>– Map cabinet locations &amp; performance KPIs &amp; build dashboards to benchmark across outlets</a:t>
            </a:r>
            <a:endParaRPr lang="en-GB" sz="1000" b="1" dirty="0"/>
          </a:p>
          <a:p>
            <a:pPr marL="171450" indent="-171450">
              <a:buFont typeface="Arial" panose="020B0604020202020204" pitchFamily="34" charset="0"/>
              <a:buChar char="•"/>
            </a:pPr>
            <a:r>
              <a:rPr lang="en-GB" sz="1000" b="1" dirty="0"/>
              <a:t>External data – </a:t>
            </a:r>
            <a:r>
              <a:rPr lang="en-GB" sz="1000" dirty="0"/>
              <a:t>Extract &amp; translate external data &amp; integrate with internal data</a:t>
            </a:r>
          </a:p>
          <a:p>
            <a:pPr marL="171450" indent="-171450">
              <a:buFont typeface="Arial" panose="020B0604020202020204" pitchFamily="34" charset="0"/>
              <a:buChar char="•"/>
            </a:pPr>
            <a:r>
              <a:rPr lang="en-GB" sz="1000" b="1" dirty="0"/>
              <a:t>Drivers of Success Analysis </a:t>
            </a:r>
            <a:r>
              <a:rPr lang="en-GB" sz="1000" dirty="0"/>
              <a:t>Define &amp; map success factors with costs to measure cabinet performance</a:t>
            </a:r>
          </a:p>
        </p:txBody>
      </p:sp>
      <p:sp>
        <p:nvSpPr>
          <p:cNvPr id="83" name="TextBox 82">
            <a:extLst>
              <a:ext uri="{FF2B5EF4-FFF2-40B4-BE49-F238E27FC236}">
                <a16:creationId xmlns:a16="http://schemas.microsoft.com/office/drawing/2014/main" id="{DD0EB7D3-2C70-41AC-A4E0-0840252036A7}"/>
              </a:ext>
            </a:extLst>
          </p:cNvPr>
          <p:cNvSpPr txBox="1"/>
          <p:nvPr/>
        </p:nvSpPr>
        <p:spPr>
          <a:xfrm>
            <a:off x="6571351" y="3188628"/>
            <a:ext cx="1518498" cy="1785104"/>
          </a:xfrm>
          <a:prstGeom prst="rect">
            <a:avLst/>
          </a:prstGeom>
          <a:noFill/>
        </p:spPr>
        <p:txBody>
          <a:bodyPr wrap="square" rtlCol="0">
            <a:spAutoFit/>
          </a:bodyPr>
          <a:lstStyle/>
          <a:p>
            <a:r>
              <a:rPr lang="en-GB" sz="1000" b="1" dirty="0"/>
              <a:t>Look-Alike Modelling</a:t>
            </a:r>
          </a:p>
          <a:p>
            <a:pPr marL="171450" indent="-171450">
              <a:buFont typeface="Arial" panose="020B0604020202020204" pitchFamily="34" charset="0"/>
              <a:buChar char="•"/>
            </a:pPr>
            <a:r>
              <a:rPr lang="en-GB" sz="1000" dirty="0"/>
              <a:t>Identify &amp; sort cabinets / outlets by performance KPIs</a:t>
            </a:r>
          </a:p>
          <a:p>
            <a:pPr marL="171450" indent="-171450">
              <a:buFont typeface="Arial" panose="020B0604020202020204" pitchFamily="34" charset="0"/>
              <a:buChar char="•"/>
            </a:pPr>
            <a:r>
              <a:rPr lang="en-GB" sz="1000" dirty="0"/>
              <a:t>Build look-alike model based on outlet specific data, contextual external factors, cabinet performance, transfer costs &amp; sales</a:t>
            </a:r>
          </a:p>
        </p:txBody>
      </p:sp>
      <p:sp>
        <p:nvSpPr>
          <p:cNvPr id="85" name="TextBox 84">
            <a:extLst>
              <a:ext uri="{FF2B5EF4-FFF2-40B4-BE49-F238E27FC236}">
                <a16:creationId xmlns:a16="http://schemas.microsoft.com/office/drawing/2014/main" id="{87C1F58F-070B-4269-9C01-C0E253669266}"/>
              </a:ext>
            </a:extLst>
          </p:cNvPr>
          <p:cNvSpPr txBox="1"/>
          <p:nvPr/>
        </p:nvSpPr>
        <p:spPr>
          <a:xfrm>
            <a:off x="8568218" y="3165478"/>
            <a:ext cx="1337759" cy="1785104"/>
          </a:xfrm>
          <a:prstGeom prst="rect">
            <a:avLst/>
          </a:prstGeom>
          <a:noFill/>
        </p:spPr>
        <p:txBody>
          <a:bodyPr wrap="square" rtlCol="0">
            <a:spAutoFit/>
          </a:bodyPr>
          <a:lstStyle/>
          <a:p>
            <a:r>
              <a:rPr lang="en-GB" sz="1000" b="1" dirty="0"/>
              <a:t>Optimize</a:t>
            </a:r>
          </a:p>
          <a:p>
            <a:pPr marL="171450" indent="-171450">
              <a:buFont typeface="Arial" panose="020B0604020202020204" pitchFamily="34" charset="0"/>
              <a:buChar char="•"/>
            </a:pPr>
            <a:r>
              <a:rPr lang="en-GB" sz="1000" dirty="0"/>
              <a:t>Optimize outlet suggestions based on costs (capex), space etc.</a:t>
            </a:r>
          </a:p>
          <a:p>
            <a:r>
              <a:rPr lang="en-GB" sz="1000" b="1" dirty="0"/>
              <a:t>Automate</a:t>
            </a:r>
          </a:p>
          <a:p>
            <a:pPr marL="171450" indent="-171450">
              <a:buFont typeface="Arial" panose="020B0604020202020204" pitchFamily="34" charset="0"/>
              <a:buChar char="•"/>
            </a:pPr>
            <a:r>
              <a:rPr lang="en-GB" sz="1000" dirty="0"/>
              <a:t>User interface to drive automated suggestions to hunters &amp; take in hunter feedback</a:t>
            </a:r>
          </a:p>
        </p:txBody>
      </p:sp>
      <p:sp>
        <p:nvSpPr>
          <p:cNvPr id="87" name="TextBox 86">
            <a:extLst>
              <a:ext uri="{FF2B5EF4-FFF2-40B4-BE49-F238E27FC236}">
                <a16:creationId xmlns:a16="http://schemas.microsoft.com/office/drawing/2014/main" id="{8EB8D531-0068-4A44-BA21-40A582F68A9C}"/>
              </a:ext>
            </a:extLst>
          </p:cNvPr>
          <p:cNvSpPr txBox="1"/>
          <p:nvPr/>
        </p:nvSpPr>
        <p:spPr>
          <a:xfrm>
            <a:off x="10343251" y="3188628"/>
            <a:ext cx="1519874" cy="1785104"/>
          </a:xfrm>
          <a:prstGeom prst="rect">
            <a:avLst/>
          </a:prstGeom>
          <a:noFill/>
        </p:spPr>
        <p:txBody>
          <a:bodyPr wrap="square" rtlCol="0">
            <a:spAutoFit/>
          </a:bodyPr>
          <a:lstStyle/>
          <a:p>
            <a:r>
              <a:rPr lang="en-US" sz="1000" b="1" dirty="0">
                <a:solidFill>
                  <a:schemeClr val="tx1">
                    <a:lumMod val="95000"/>
                    <a:lumOff val="5000"/>
                  </a:schemeClr>
                </a:solidFill>
                <a:latin typeface="Arial" panose="020B0604020202020204" pitchFamily="34" charset="0"/>
                <a:cs typeface="Arial" panose="020B0604020202020204" pitchFamily="34" charset="0"/>
              </a:rPr>
              <a:t>Global Expansion</a:t>
            </a:r>
          </a:p>
          <a:p>
            <a:pPr marL="171450" indent="-171450">
              <a:buFont typeface="Arial" panose="020B0604020202020204" pitchFamily="34" charset="0"/>
              <a:buChar char="•"/>
            </a:pPr>
            <a:r>
              <a:rPr lang="en-US" sz="1000" dirty="0">
                <a:solidFill>
                  <a:schemeClr val="tx1">
                    <a:lumMod val="95000"/>
                    <a:lumOff val="5000"/>
                  </a:schemeClr>
                </a:solidFill>
                <a:latin typeface="Arial" panose="020B0604020202020204" pitchFamily="34" charset="0"/>
                <a:cs typeface="Arial" panose="020B0604020202020204" pitchFamily="34" charset="0"/>
              </a:rPr>
              <a:t>Identifying specific global markets for product expansion</a:t>
            </a:r>
            <a:endParaRPr lang="en-US" sz="1000" b="1" dirty="0">
              <a:solidFill>
                <a:schemeClr val="tx1">
                  <a:lumMod val="95000"/>
                  <a:lumOff val="5000"/>
                </a:scheme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b="1" dirty="0">
                <a:solidFill>
                  <a:schemeClr val="tx1">
                    <a:lumMod val="95000"/>
                    <a:lumOff val="5000"/>
                  </a:schemeClr>
                </a:solidFill>
                <a:latin typeface="Arial" panose="020B0604020202020204" pitchFamily="34" charset="0"/>
                <a:cs typeface="Arial" panose="020B0604020202020204" pitchFamily="34" charset="0"/>
              </a:rPr>
              <a:t>Scale pilot to global markets</a:t>
            </a:r>
            <a:r>
              <a:rPr lang="en-US" sz="1000" dirty="0">
                <a:solidFill>
                  <a:schemeClr val="tx1">
                    <a:lumMod val="95000"/>
                    <a:lumOff val="5000"/>
                  </a:schemeClr>
                </a:solidFill>
                <a:latin typeface="Arial" panose="020B0604020202020204" pitchFamily="34" charset="0"/>
                <a:cs typeface="Arial" panose="020B0604020202020204" pitchFamily="34" charset="0"/>
              </a:rPr>
              <a:t> by using internal data from local markets &amp; external data from region-based points of interest</a:t>
            </a:r>
          </a:p>
        </p:txBody>
      </p:sp>
      <p:sp>
        <p:nvSpPr>
          <p:cNvPr id="53" name="Arrow: Left-Right 52">
            <a:extLst>
              <a:ext uri="{FF2B5EF4-FFF2-40B4-BE49-F238E27FC236}">
                <a16:creationId xmlns:a16="http://schemas.microsoft.com/office/drawing/2014/main" id="{3AA1A14C-4E66-4962-ACBA-8B97F8E0DB6E}"/>
              </a:ext>
            </a:extLst>
          </p:cNvPr>
          <p:cNvSpPr/>
          <p:nvPr/>
        </p:nvSpPr>
        <p:spPr>
          <a:xfrm>
            <a:off x="258375" y="5218005"/>
            <a:ext cx="3341599" cy="432299"/>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i="1" dirty="0">
                <a:solidFill>
                  <a:schemeClr val="tx1">
                    <a:lumMod val="65000"/>
                    <a:lumOff val="35000"/>
                  </a:schemeClr>
                </a:solidFill>
                <a:cs typeface="Arial" panose="020B0604020202020204" pitchFamily="34" charset="0"/>
              </a:rPr>
              <a:t>Data Discovery Phase</a:t>
            </a:r>
          </a:p>
        </p:txBody>
      </p:sp>
      <p:sp>
        <p:nvSpPr>
          <p:cNvPr id="54" name="Arrow: Left-Right 53">
            <a:extLst>
              <a:ext uri="{FF2B5EF4-FFF2-40B4-BE49-F238E27FC236}">
                <a16:creationId xmlns:a16="http://schemas.microsoft.com/office/drawing/2014/main" id="{C601F258-7633-4DE5-8214-5BAD4774C3A7}"/>
              </a:ext>
            </a:extLst>
          </p:cNvPr>
          <p:cNvSpPr/>
          <p:nvPr/>
        </p:nvSpPr>
        <p:spPr>
          <a:xfrm>
            <a:off x="3916679" y="5218005"/>
            <a:ext cx="5955642" cy="432299"/>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i="1" dirty="0">
                <a:solidFill>
                  <a:schemeClr val="tx1">
                    <a:lumMod val="65000"/>
                    <a:lumOff val="35000"/>
                  </a:schemeClr>
                </a:solidFill>
                <a:cs typeface="Arial" panose="020B0604020202020204" pitchFamily="34" charset="0"/>
              </a:rPr>
              <a:t>Pilot Phase – Turkey Market</a:t>
            </a:r>
          </a:p>
        </p:txBody>
      </p:sp>
      <p:sp>
        <p:nvSpPr>
          <p:cNvPr id="55" name="Arrow: Left-Right 54">
            <a:extLst>
              <a:ext uri="{FF2B5EF4-FFF2-40B4-BE49-F238E27FC236}">
                <a16:creationId xmlns:a16="http://schemas.microsoft.com/office/drawing/2014/main" id="{8D58DDB6-16D8-4836-9FD1-34DEC44AA365}"/>
              </a:ext>
            </a:extLst>
          </p:cNvPr>
          <p:cNvSpPr/>
          <p:nvPr/>
        </p:nvSpPr>
        <p:spPr>
          <a:xfrm>
            <a:off x="10248824" y="5218005"/>
            <a:ext cx="1719175" cy="432299"/>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i="1" dirty="0">
                <a:solidFill>
                  <a:schemeClr val="tx1">
                    <a:lumMod val="65000"/>
                    <a:lumOff val="35000"/>
                  </a:schemeClr>
                </a:solidFill>
                <a:cs typeface="Arial" panose="020B0604020202020204" pitchFamily="34" charset="0"/>
              </a:rPr>
              <a:t>Roadmap</a:t>
            </a:r>
          </a:p>
        </p:txBody>
      </p:sp>
      <p:cxnSp>
        <p:nvCxnSpPr>
          <p:cNvPr id="47" name="Straight Arrow Connector 46">
            <a:extLst>
              <a:ext uri="{FF2B5EF4-FFF2-40B4-BE49-F238E27FC236}">
                <a16:creationId xmlns:a16="http://schemas.microsoft.com/office/drawing/2014/main" id="{51C5572A-7779-428A-95E5-4C49AB8538B6}"/>
              </a:ext>
            </a:extLst>
          </p:cNvPr>
          <p:cNvCxnSpPr>
            <a:cxnSpLocks/>
          </p:cNvCxnSpPr>
          <p:nvPr/>
        </p:nvCxnSpPr>
        <p:spPr>
          <a:xfrm>
            <a:off x="4232908" y="5661356"/>
            <a:ext cx="1800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70793C0-4F83-4772-8825-AEC0854AE8DD}"/>
              </a:ext>
            </a:extLst>
          </p:cNvPr>
          <p:cNvSpPr txBox="1"/>
          <p:nvPr/>
        </p:nvSpPr>
        <p:spPr>
          <a:xfrm>
            <a:off x="4537621" y="5678626"/>
            <a:ext cx="1057979" cy="276999"/>
          </a:xfrm>
          <a:prstGeom prst="rect">
            <a:avLst/>
          </a:prstGeom>
          <a:noFill/>
        </p:spPr>
        <p:txBody>
          <a:bodyPr wrap="square" rtlCol="0">
            <a:spAutoFit/>
          </a:bodyPr>
          <a:lstStyle/>
          <a:p>
            <a:pPr algn="ctr"/>
            <a:r>
              <a:rPr lang="en-US" sz="1200" b="1" dirty="0">
                <a:solidFill>
                  <a:schemeClr val="accent1"/>
                </a:solidFill>
              </a:rPr>
              <a:t>4-6 Weeks</a:t>
            </a:r>
          </a:p>
        </p:txBody>
      </p:sp>
      <p:cxnSp>
        <p:nvCxnSpPr>
          <p:cNvPr id="49" name="Straight Arrow Connector 48">
            <a:extLst>
              <a:ext uri="{FF2B5EF4-FFF2-40B4-BE49-F238E27FC236}">
                <a16:creationId xmlns:a16="http://schemas.microsoft.com/office/drawing/2014/main" id="{39787021-CAB4-48B8-88DC-76AEA8E228D4}"/>
              </a:ext>
            </a:extLst>
          </p:cNvPr>
          <p:cNvCxnSpPr>
            <a:cxnSpLocks/>
          </p:cNvCxnSpPr>
          <p:nvPr/>
        </p:nvCxnSpPr>
        <p:spPr>
          <a:xfrm>
            <a:off x="6476861" y="5666610"/>
            <a:ext cx="3240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8683250-003E-4302-9CB5-BB418BA0D101}"/>
              </a:ext>
            </a:extLst>
          </p:cNvPr>
          <p:cNvSpPr txBox="1"/>
          <p:nvPr/>
        </p:nvSpPr>
        <p:spPr>
          <a:xfrm>
            <a:off x="7517297" y="5680129"/>
            <a:ext cx="1057979" cy="276999"/>
          </a:xfrm>
          <a:prstGeom prst="rect">
            <a:avLst/>
          </a:prstGeom>
          <a:noFill/>
        </p:spPr>
        <p:txBody>
          <a:bodyPr wrap="square" rtlCol="0">
            <a:spAutoFit/>
          </a:bodyPr>
          <a:lstStyle/>
          <a:p>
            <a:pPr algn="ctr"/>
            <a:r>
              <a:rPr lang="en-US" sz="1200" b="1" dirty="0">
                <a:solidFill>
                  <a:schemeClr val="accent1"/>
                </a:solidFill>
              </a:rPr>
              <a:t>7-8 Weeks</a:t>
            </a:r>
          </a:p>
        </p:txBody>
      </p:sp>
      <p:sp>
        <p:nvSpPr>
          <p:cNvPr id="57" name="Rounded Rectangle 3">
            <a:extLst>
              <a:ext uri="{FF2B5EF4-FFF2-40B4-BE49-F238E27FC236}">
                <a16:creationId xmlns:a16="http://schemas.microsoft.com/office/drawing/2014/main" id="{9C295404-8F47-452D-8FDA-96FB4A10C3CE}"/>
              </a:ext>
            </a:extLst>
          </p:cNvPr>
          <p:cNvSpPr/>
          <p:nvPr/>
        </p:nvSpPr>
        <p:spPr>
          <a:xfrm>
            <a:off x="6646397" y="2094199"/>
            <a:ext cx="1410965" cy="433061"/>
          </a:xfrm>
          <a:prstGeom prst="roundRect">
            <a:avLst/>
          </a:prstGeom>
          <a:solidFill>
            <a:srgbClr val="14498C"/>
          </a:solidFill>
          <a:ln>
            <a:solidFill>
              <a:srgbClr val="44546A"/>
            </a:solidFill>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Arial" panose="020B0604020202020204" pitchFamily="34" charset="0"/>
                <a:ea typeface="Segoe UI" panose="020B0502040204020203" pitchFamily="34" charset="0"/>
                <a:cs typeface="Arial" panose="020B0604020202020204" pitchFamily="34" charset="0"/>
              </a:rPr>
              <a:t>Look-Alike Modelling</a:t>
            </a:r>
          </a:p>
        </p:txBody>
      </p:sp>
      <p:sp>
        <p:nvSpPr>
          <p:cNvPr id="20" name="TextBox 19">
            <a:extLst>
              <a:ext uri="{FF2B5EF4-FFF2-40B4-BE49-F238E27FC236}">
                <a16:creationId xmlns:a16="http://schemas.microsoft.com/office/drawing/2014/main" id="{9E95A37C-73ED-4851-A253-6FA9BCB8B111}"/>
              </a:ext>
            </a:extLst>
          </p:cNvPr>
          <p:cNvSpPr txBox="1"/>
          <p:nvPr/>
        </p:nvSpPr>
        <p:spPr>
          <a:xfrm>
            <a:off x="243591" y="6024462"/>
            <a:ext cx="8077852" cy="577081"/>
          </a:xfrm>
          <a:prstGeom prst="rect">
            <a:avLst/>
          </a:prstGeom>
          <a:noFill/>
        </p:spPr>
        <p:txBody>
          <a:bodyPr wrap="none" rtlCol="0">
            <a:spAutoFit/>
          </a:bodyPr>
          <a:lstStyle/>
          <a:p>
            <a:r>
              <a:rPr lang="en-GB" sz="1050" b="1" u="sng" dirty="0">
                <a:cs typeface="Arial" panose="020B0604020202020204" pitchFamily="34" charset="0"/>
              </a:rPr>
              <a:t>Note</a:t>
            </a:r>
          </a:p>
          <a:p>
            <a:r>
              <a:rPr lang="en-GB" sz="1050" dirty="0">
                <a:cs typeface="Arial" panose="020B0604020202020204" pitchFamily="34" charset="0"/>
              </a:rPr>
              <a:t>1. Timelines provided above are indicative &amp; will be decided in collaboration with Unilever stakeholders at the end of data discovery phase</a:t>
            </a:r>
          </a:p>
          <a:p>
            <a:r>
              <a:rPr lang="en-GB" sz="1050" dirty="0">
                <a:cs typeface="Arial" panose="020B0604020202020204" pitchFamily="34" charset="0"/>
              </a:rPr>
              <a:t>2. External Data Sources – For the purpose of timelines, we have assumed that we would use 8-10 external data sources to extract necessary data</a:t>
            </a:r>
          </a:p>
        </p:txBody>
      </p:sp>
      <p:cxnSp>
        <p:nvCxnSpPr>
          <p:cNvPr id="56" name="Straight Arrow Connector 55">
            <a:extLst>
              <a:ext uri="{FF2B5EF4-FFF2-40B4-BE49-F238E27FC236}">
                <a16:creationId xmlns:a16="http://schemas.microsoft.com/office/drawing/2014/main" id="{BE613E07-0F10-4B45-9B6D-7AA968489738}"/>
              </a:ext>
            </a:extLst>
          </p:cNvPr>
          <p:cNvCxnSpPr>
            <a:cxnSpLocks/>
          </p:cNvCxnSpPr>
          <p:nvPr/>
        </p:nvCxnSpPr>
        <p:spPr>
          <a:xfrm>
            <a:off x="3653951" y="2146503"/>
            <a:ext cx="252000" cy="10210"/>
          </a:xfrm>
          <a:prstGeom prst="straightConnector1">
            <a:avLst/>
          </a:prstGeom>
          <a:ln>
            <a:prstDash val="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07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fade">
                                      <p:cBhvr>
                                        <p:cTn id="28" dur="500"/>
                                        <p:tgtEl>
                                          <p:spTgt spid="94"/>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fade">
                                      <p:cBhvr>
                                        <p:cTn id="48" dur="500"/>
                                        <p:tgtEl>
                                          <p:spTgt spid="7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500"/>
                                        <p:tgtEl>
                                          <p:spTgt spid="7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animEffect transition="in" filter="fade">
                                      <p:cBhvr>
                                        <p:cTn id="57" dur="500"/>
                                        <p:tgtEl>
                                          <p:spTgt spid="7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fade">
                                      <p:cBhvr>
                                        <p:cTn id="60" dur="500"/>
                                        <p:tgtEl>
                                          <p:spTgt spid="80"/>
                                        </p:tgtEl>
                                      </p:cBhvr>
                                    </p:animEffect>
                                  </p:childTnLst>
                                </p:cTn>
                              </p:par>
                              <p:par>
                                <p:cTn id="61" presetID="10" presetClass="entr" presetSubtype="0" fill="hold" nodeType="with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fade">
                                      <p:cBhvr>
                                        <p:cTn id="63" dur="500"/>
                                        <p:tgtEl>
                                          <p:spTgt spid="8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5"/>
                                        </p:tgtEl>
                                        <p:attrNameLst>
                                          <p:attrName>style.visibility</p:attrName>
                                        </p:attrNameLst>
                                      </p:cBhvr>
                                      <p:to>
                                        <p:strVal val="visible"/>
                                      </p:to>
                                    </p:set>
                                    <p:animEffect transition="in" filter="fade">
                                      <p:cBhvr>
                                        <p:cTn id="66" dur="500"/>
                                        <p:tgtEl>
                                          <p:spTgt spid="9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fade">
                                      <p:cBhvr>
                                        <p:cTn id="69" dur="500"/>
                                        <p:tgtEl>
                                          <p:spTgt spid="96"/>
                                        </p:tgtEl>
                                      </p:cBhvr>
                                    </p:animEffect>
                                  </p:childTnLst>
                                </p:cTn>
                              </p:par>
                              <p:par>
                                <p:cTn id="70" presetID="10" presetClass="entr" presetSubtype="0" fill="hold"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fade">
                                      <p:cBhvr>
                                        <p:cTn id="72" dur="500"/>
                                        <p:tgtEl>
                                          <p:spTgt spid="72"/>
                                        </p:tgtEl>
                                      </p:cBhvr>
                                    </p:animEffect>
                                  </p:childTnLst>
                                </p:cTn>
                              </p:par>
                              <p:par>
                                <p:cTn id="73" presetID="10" presetClass="entr" presetSubtype="0" fill="hold" nodeType="with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fade">
                                      <p:cBhvr>
                                        <p:cTn id="75" dur="500"/>
                                        <p:tgtEl>
                                          <p:spTgt spid="7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2"/>
                                        </p:tgtEl>
                                        <p:attrNameLst>
                                          <p:attrName>style.visibility</p:attrName>
                                        </p:attrNameLst>
                                      </p:cBhvr>
                                      <p:to>
                                        <p:strVal val="visible"/>
                                      </p:to>
                                    </p:set>
                                    <p:animEffect transition="in" filter="fade">
                                      <p:cBhvr>
                                        <p:cTn id="78" dur="500"/>
                                        <p:tgtEl>
                                          <p:spTgt spid="8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fade">
                                      <p:cBhvr>
                                        <p:cTn id="81" dur="500"/>
                                        <p:tgtEl>
                                          <p:spTgt spid="8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5"/>
                                        </p:tgtEl>
                                        <p:attrNameLst>
                                          <p:attrName>style.visibility</p:attrName>
                                        </p:attrNameLst>
                                      </p:cBhvr>
                                      <p:to>
                                        <p:strVal val="visible"/>
                                      </p:to>
                                    </p:set>
                                    <p:animEffect transition="in" filter="fade">
                                      <p:cBhvr>
                                        <p:cTn id="84" dur="500"/>
                                        <p:tgtEl>
                                          <p:spTgt spid="8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fade">
                                      <p:cBhvr>
                                        <p:cTn id="87" dur="500"/>
                                        <p:tgtEl>
                                          <p:spTgt spid="54"/>
                                        </p:tgtEl>
                                      </p:cBhvr>
                                    </p:animEffect>
                                  </p:childTnLst>
                                </p:cTn>
                              </p:par>
                              <p:par>
                                <p:cTn id="88" presetID="10" presetClass="entr" presetSubtype="0" fill="hold" nodeType="withEffect">
                                  <p:stCondLst>
                                    <p:cond delay="0"/>
                                  </p:stCondLst>
                                  <p:childTnLst>
                                    <p:set>
                                      <p:cBhvr>
                                        <p:cTn id="89" dur="1" fill="hold">
                                          <p:stCondLst>
                                            <p:cond delay="0"/>
                                          </p:stCondLst>
                                        </p:cTn>
                                        <p:tgtEl>
                                          <p:spTgt spid="47"/>
                                        </p:tgtEl>
                                        <p:attrNameLst>
                                          <p:attrName>style.visibility</p:attrName>
                                        </p:attrNameLst>
                                      </p:cBhvr>
                                      <p:to>
                                        <p:strVal val="visible"/>
                                      </p:to>
                                    </p:set>
                                    <p:animEffect transition="in" filter="fade">
                                      <p:cBhvr>
                                        <p:cTn id="90" dur="500"/>
                                        <p:tgtEl>
                                          <p:spTgt spid="4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500"/>
                                        <p:tgtEl>
                                          <p:spTgt spid="48"/>
                                        </p:tgtEl>
                                      </p:cBhvr>
                                    </p:animEffect>
                                  </p:childTnLst>
                                </p:cTn>
                              </p:par>
                              <p:par>
                                <p:cTn id="94" presetID="10" presetClass="entr" presetSubtype="0" fill="hold" nodeType="with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fade">
                                      <p:cBhvr>
                                        <p:cTn id="96" dur="500"/>
                                        <p:tgtEl>
                                          <p:spTgt spid="56"/>
                                        </p:tgtEl>
                                      </p:cBhvr>
                                    </p:animEffect>
                                  </p:childTnLst>
                                </p:cTn>
                              </p:par>
                              <p:par>
                                <p:cTn id="97" presetID="10" presetClass="entr" presetSubtype="0" fill="hold" nodeType="with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fade">
                                      <p:cBhvr>
                                        <p:cTn id="99" dur="500"/>
                                        <p:tgtEl>
                                          <p:spTgt spid="4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500"/>
                                        <p:tgtEl>
                                          <p:spTgt spid="5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fade">
                                      <p:cBhvr>
                                        <p:cTn id="105" dur="500"/>
                                        <p:tgtEl>
                                          <p:spTgt spid="5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8"/>
                                        </p:tgtEl>
                                        <p:attrNameLst>
                                          <p:attrName>style.visibility</p:attrName>
                                        </p:attrNameLst>
                                      </p:cBhvr>
                                      <p:to>
                                        <p:strVal val="visible"/>
                                      </p:to>
                                    </p:set>
                                    <p:animEffect transition="in" filter="fade">
                                      <p:cBhvr>
                                        <p:cTn id="108" dur="500"/>
                                        <p:tgtEl>
                                          <p:spTgt spid="68"/>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45"/>
                                        </p:tgtEl>
                                        <p:attrNameLst>
                                          <p:attrName>style.visibility</p:attrName>
                                        </p:attrNameLst>
                                      </p:cBhvr>
                                      <p:to>
                                        <p:strVal val="visible"/>
                                      </p:to>
                                    </p:set>
                                    <p:animEffect transition="in" filter="fade">
                                      <p:cBhvr>
                                        <p:cTn id="113" dur="500"/>
                                        <p:tgtEl>
                                          <p:spTgt spid="4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70"/>
                                        </p:tgtEl>
                                        <p:attrNameLst>
                                          <p:attrName>style.visibility</p:attrName>
                                        </p:attrNameLst>
                                      </p:cBhvr>
                                      <p:to>
                                        <p:strVal val="visible"/>
                                      </p:to>
                                    </p:set>
                                    <p:animEffect transition="in" filter="fade">
                                      <p:cBhvr>
                                        <p:cTn id="116" dur="500"/>
                                        <p:tgtEl>
                                          <p:spTgt spid="7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fade">
                                      <p:cBhvr>
                                        <p:cTn id="119" dur="500"/>
                                        <p:tgtEl>
                                          <p:spTgt spid="7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9"/>
                                        </p:tgtEl>
                                        <p:attrNameLst>
                                          <p:attrName>style.visibility</p:attrName>
                                        </p:attrNameLst>
                                      </p:cBhvr>
                                      <p:to>
                                        <p:strVal val="visible"/>
                                      </p:to>
                                    </p:set>
                                    <p:animEffect transition="in" filter="fade">
                                      <p:cBhvr>
                                        <p:cTn id="122" dur="500"/>
                                        <p:tgtEl>
                                          <p:spTgt spid="79"/>
                                        </p:tgtEl>
                                      </p:cBhvr>
                                    </p:animEffect>
                                  </p:childTnLst>
                                </p:cTn>
                              </p:par>
                              <p:par>
                                <p:cTn id="123" presetID="10" presetClass="entr" presetSubtype="0" fill="hold" nodeType="withEffect">
                                  <p:stCondLst>
                                    <p:cond delay="0"/>
                                  </p:stCondLst>
                                  <p:childTnLst>
                                    <p:set>
                                      <p:cBhvr>
                                        <p:cTn id="124" dur="1" fill="hold">
                                          <p:stCondLst>
                                            <p:cond delay="0"/>
                                          </p:stCondLst>
                                        </p:cTn>
                                        <p:tgtEl>
                                          <p:spTgt spid="93"/>
                                        </p:tgtEl>
                                        <p:attrNameLst>
                                          <p:attrName>style.visibility</p:attrName>
                                        </p:attrNameLst>
                                      </p:cBhvr>
                                      <p:to>
                                        <p:strVal val="visible"/>
                                      </p:to>
                                    </p:set>
                                    <p:animEffect transition="in" filter="fade">
                                      <p:cBhvr>
                                        <p:cTn id="125" dur="500"/>
                                        <p:tgtEl>
                                          <p:spTgt spid="93"/>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97"/>
                                        </p:tgtEl>
                                        <p:attrNameLst>
                                          <p:attrName>style.visibility</p:attrName>
                                        </p:attrNameLst>
                                      </p:cBhvr>
                                      <p:to>
                                        <p:strVal val="visible"/>
                                      </p:to>
                                    </p:set>
                                    <p:animEffect transition="in" filter="fade">
                                      <p:cBhvr>
                                        <p:cTn id="128" dur="500"/>
                                        <p:tgtEl>
                                          <p:spTgt spid="97"/>
                                        </p:tgtEl>
                                      </p:cBhvr>
                                    </p:animEffect>
                                  </p:childTnLst>
                                </p:cTn>
                              </p:par>
                              <p:par>
                                <p:cTn id="129" presetID="10" presetClass="entr" presetSubtype="0" fill="hold" nodeType="with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fade">
                                      <p:cBhvr>
                                        <p:cTn id="131" dur="500"/>
                                        <p:tgtEl>
                                          <p:spTgt spid="76"/>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87"/>
                                        </p:tgtEl>
                                        <p:attrNameLst>
                                          <p:attrName>style.visibility</p:attrName>
                                        </p:attrNameLst>
                                      </p:cBhvr>
                                      <p:to>
                                        <p:strVal val="visible"/>
                                      </p:to>
                                    </p:set>
                                    <p:animEffect transition="in" filter="fade">
                                      <p:cBhvr>
                                        <p:cTn id="134" dur="500"/>
                                        <p:tgtEl>
                                          <p:spTgt spid="87"/>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5"/>
                                        </p:tgtEl>
                                        <p:attrNameLst>
                                          <p:attrName>style.visibility</p:attrName>
                                        </p:attrNameLst>
                                      </p:cBhvr>
                                      <p:to>
                                        <p:strVal val="visible"/>
                                      </p:to>
                                    </p:set>
                                    <p:animEffect transition="in" filter="fade">
                                      <p:cBhvr>
                                        <p:cTn id="137" dur="500"/>
                                        <p:tgtEl>
                                          <p:spTgt spid="55"/>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animBg="1"/>
      <p:bldP spid="9" grpId="0" animBg="1"/>
      <p:bldP spid="11" grpId="0" animBg="1"/>
      <p:bldP spid="42" grpId="0"/>
      <p:bldP spid="45" grpId="0"/>
      <p:bldP spid="59" grpId="0" animBg="1"/>
      <p:bldP spid="61" grpId="0" animBg="1"/>
      <p:bldP spid="63" grpId="0" animBg="1"/>
      <p:bldP spid="68" grpId="0" animBg="1"/>
      <p:bldP spid="70" grpId="0" animBg="1"/>
      <p:bldP spid="71" grpId="0" animBg="1"/>
      <p:bldP spid="73" grpId="0" animBg="1"/>
      <p:bldP spid="74" grpId="0" animBg="1"/>
      <p:bldP spid="77" grpId="0" animBg="1"/>
      <p:bldP spid="78" grpId="0" animBg="1"/>
      <p:bldP spid="79" grpId="0" animBg="1"/>
      <p:bldP spid="80" grpId="0" animBg="1"/>
      <p:bldP spid="94" grpId="0" animBg="1"/>
      <p:bldP spid="95" grpId="0" animBg="1"/>
      <p:bldP spid="96" grpId="0" animBg="1"/>
      <p:bldP spid="97" grpId="0" animBg="1"/>
      <p:bldP spid="82" grpId="0"/>
      <p:bldP spid="83" grpId="0"/>
      <p:bldP spid="85" grpId="0"/>
      <p:bldP spid="87" grpId="0"/>
      <p:bldP spid="53" grpId="0" animBg="1"/>
      <p:bldP spid="54" grpId="0" animBg="1"/>
      <p:bldP spid="55" grpId="0" animBg="1"/>
      <p:bldP spid="48" grpId="0"/>
      <p:bldP spid="50" grpId="0"/>
      <p:bldP spid="57"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42403-3148-4665-B9FC-8891B406944E}"/>
              </a:ext>
            </a:extLst>
          </p:cNvPr>
          <p:cNvSpPr>
            <a:spLocks noGrp="1"/>
          </p:cNvSpPr>
          <p:nvPr>
            <p:ph sz="quarter" idx="10"/>
          </p:nvPr>
        </p:nvSpPr>
        <p:spPr>
          <a:xfrm>
            <a:off x="1431724" y="2362200"/>
            <a:ext cx="9761517" cy="914400"/>
          </a:xfrm>
        </p:spPr>
        <p:txBody>
          <a:bodyPr/>
          <a:lstStyle/>
          <a:p>
            <a:r>
              <a:rPr lang="en-US" dirty="0"/>
              <a:t>Solution Overview &amp; Data Considerations</a:t>
            </a:r>
          </a:p>
        </p:txBody>
      </p:sp>
    </p:spTree>
    <p:extLst>
      <p:ext uri="{BB962C8B-B14F-4D97-AF65-F5344CB8AC3E}">
        <p14:creationId xmlns:p14="http://schemas.microsoft.com/office/powerpoint/2010/main" val="48837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08" name="Shape 308"/>
          <p:cNvSpPr txBox="1">
            <a:spLocks noGrp="1"/>
          </p:cNvSpPr>
          <p:nvPr>
            <p:ph type="title"/>
          </p:nvPr>
        </p:nvSpPr>
        <p:spPr>
          <a:xfrm>
            <a:off x="599655" y="58925"/>
            <a:ext cx="10940304" cy="408349"/>
          </a:xfrm>
          <a:prstGeom prst="rect">
            <a:avLst/>
          </a:prstGeom>
          <a:noFill/>
          <a:ln>
            <a:noFill/>
          </a:ln>
        </p:spPr>
        <p:txBody>
          <a:bodyPr wrap="square" lIns="91425" tIns="45700" rIns="91425" bIns="45700" anchor="ctr" anchorCtr="0">
            <a:noAutofit/>
          </a:bodyPr>
          <a:lstStyle/>
          <a:p>
            <a:pPr lvl="0" indent="-177800">
              <a:spcBef>
                <a:spcPts val="0"/>
              </a:spcBef>
              <a:buClr>
                <a:schemeClr val="lt1"/>
              </a:buClr>
              <a:buSzPct val="100000"/>
            </a:pPr>
            <a:r>
              <a:rPr lang="en-US" dirty="0"/>
              <a:t>Data Considerations</a:t>
            </a:r>
          </a:p>
        </p:txBody>
      </p:sp>
      <p:sp>
        <p:nvSpPr>
          <p:cNvPr id="42" name="TextBox 41">
            <a:extLst>
              <a:ext uri="{FF2B5EF4-FFF2-40B4-BE49-F238E27FC236}">
                <a16:creationId xmlns:a16="http://schemas.microsoft.com/office/drawing/2014/main" id="{1FC1358A-B98C-44D2-94FE-EACC5B031162}"/>
              </a:ext>
            </a:extLst>
          </p:cNvPr>
          <p:cNvSpPr txBox="1"/>
          <p:nvPr/>
        </p:nvSpPr>
        <p:spPr>
          <a:xfrm>
            <a:off x="375539" y="614519"/>
            <a:ext cx="11440922" cy="584775"/>
          </a:xfrm>
          <a:prstGeom prst="rect">
            <a:avLst/>
          </a:prstGeom>
          <a:noFill/>
        </p:spPr>
        <p:txBody>
          <a:bodyPr wrap="square" rtlCol="0">
            <a:spAutoFit/>
          </a:bodyPr>
          <a:lstStyle/>
          <a:p>
            <a:r>
              <a:rPr lang="en-IN" sz="1600" dirty="0">
                <a:solidFill>
                  <a:srgbClr val="003554"/>
                </a:solidFill>
                <a:cs typeface="Arial" panose="020B0604020202020204" pitchFamily="34" charset="0"/>
              </a:rPr>
              <a:t>LatentView proposes to integrate a wide range of variables from variety of data sources listed below. These are indicative &amp; prioritized in collaboration with Unilever in the initial 2 weeks (discovery phase) based on </a:t>
            </a:r>
            <a:r>
              <a:rPr lang="en-IN" sz="1600" b="1" dirty="0">
                <a:solidFill>
                  <a:srgbClr val="003554"/>
                </a:solidFill>
                <a:cs typeface="Arial" panose="020B0604020202020204" pitchFamily="34" charset="0"/>
              </a:rPr>
              <a:t>F</a:t>
            </a:r>
            <a:r>
              <a:rPr lang="en-IN" sz="1600" dirty="0">
                <a:solidFill>
                  <a:srgbClr val="003554"/>
                </a:solidFill>
                <a:cs typeface="Arial" panose="020B0604020202020204" pitchFamily="34" charset="0"/>
              </a:rPr>
              <a:t>easibility, </a:t>
            </a:r>
            <a:r>
              <a:rPr lang="en-IN" sz="1600" b="1" dirty="0">
                <a:solidFill>
                  <a:srgbClr val="003554"/>
                </a:solidFill>
                <a:cs typeface="Arial" panose="020B0604020202020204" pitchFamily="34" charset="0"/>
              </a:rPr>
              <a:t>A</a:t>
            </a:r>
            <a:r>
              <a:rPr lang="en-IN" sz="1600" dirty="0">
                <a:solidFill>
                  <a:srgbClr val="003554"/>
                </a:solidFill>
                <a:cs typeface="Arial" panose="020B0604020202020204" pitchFamily="34" charset="0"/>
              </a:rPr>
              <a:t>pplicability, </a:t>
            </a:r>
            <a:r>
              <a:rPr lang="en-IN" sz="1600" b="1" dirty="0">
                <a:solidFill>
                  <a:srgbClr val="003554"/>
                </a:solidFill>
                <a:cs typeface="Arial" panose="020B0604020202020204" pitchFamily="34" charset="0"/>
              </a:rPr>
              <a:t>C</a:t>
            </a:r>
            <a:r>
              <a:rPr lang="en-IN" sz="1600" dirty="0">
                <a:solidFill>
                  <a:srgbClr val="003554"/>
                </a:solidFill>
                <a:cs typeface="Arial" panose="020B0604020202020204" pitchFamily="34" charset="0"/>
              </a:rPr>
              <a:t>omplexity &amp; </a:t>
            </a:r>
            <a:r>
              <a:rPr lang="en-IN" sz="1600" b="1" dirty="0">
                <a:solidFill>
                  <a:srgbClr val="003554"/>
                </a:solidFill>
                <a:cs typeface="Arial" panose="020B0604020202020204" pitchFamily="34" charset="0"/>
              </a:rPr>
              <a:t>C</a:t>
            </a:r>
            <a:r>
              <a:rPr lang="en-IN" sz="1600" dirty="0">
                <a:solidFill>
                  <a:srgbClr val="003554"/>
                </a:solidFill>
                <a:cs typeface="Arial" panose="020B0604020202020204" pitchFamily="34" charset="0"/>
              </a:rPr>
              <a:t>ost.</a:t>
            </a:r>
          </a:p>
        </p:txBody>
      </p:sp>
      <p:grpSp>
        <p:nvGrpSpPr>
          <p:cNvPr id="2" name="Group 1"/>
          <p:cNvGrpSpPr/>
          <p:nvPr/>
        </p:nvGrpSpPr>
        <p:grpSpPr>
          <a:xfrm>
            <a:off x="547872" y="1282522"/>
            <a:ext cx="3476682" cy="5035008"/>
            <a:chOff x="214372" y="1245912"/>
            <a:chExt cx="3476682" cy="4668587"/>
          </a:xfrm>
        </p:grpSpPr>
        <p:sp>
          <p:nvSpPr>
            <p:cNvPr id="45" name="Rectangle 44">
              <a:extLst>
                <a:ext uri="{FF2B5EF4-FFF2-40B4-BE49-F238E27FC236}">
                  <a16:creationId xmlns:a16="http://schemas.microsoft.com/office/drawing/2014/main" id="{D3760CBD-4C57-40E3-9F6D-B84FD67656AA}"/>
                </a:ext>
              </a:extLst>
            </p:cNvPr>
            <p:cNvSpPr/>
            <p:nvPr/>
          </p:nvSpPr>
          <p:spPr>
            <a:xfrm>
              <a:off x="266924" y="1245912"/>
              <a:ext cx="3424130" cy="369457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IN" sz="1400" b="1" dirty="0">
                  <a:cs typeface="Arial" panose="020B0604020202020204" pitchFamily="34" charset="0"/>
                </a:rPr>
                <a:t>Unilever ’s Internal Data</a:t>
              </a:r>
            </a:p>
            <a:p>
              <a:pPr algn="ctr"/>
              <a:r>
                <a:rPr lang="en-IN" sz="1200" b="1" dirty="0">
                  <a:cs typeface="Arial" panose="020B0604020202020204" pitchFamily="34" charset="0"/>
                </a:rPr>
                <a:t>(</a:t>
              </a:r>
              <a:r>
                <a:rPr lang="en-IN" sz="1200" dirty="0">
                  <a:cs typeface="Arial" panose="020B0604020202020204" pitchFamily="34" charset="0"/>
                </a:rPr>
                <a:t>LatentView will work with Unilever Internal IT teams to extract &amp; use internal data)</a:t>
              </a:r>
              <a:endParaRPr lang="en-IN" sz="1200" b="1" dirty="0">
                <a:cs typeface="Arial" panose="020B0604020202020204" pitchFamily="34" charset="0"/>
              </a:endParaRPr>
            </a:p>
            <a:p>
              <a:pPr algn="ctr"/>
              <a:endParaRPr lang="en-IN" sz="700" b="1" dirty="0">
                <a:cs typeface="Arial" panose="020B0604020202020204" pitchFamily="34" charset="0"/>
              </a:endParaRPr>
            </a:p>
            <a:p>
              <a:pPr algn="ctr"/>
              <a:endParaRPr lang="en-IN" sz="700" b="1" dirty="0">
                <a:cs typeface="Arial" panose="020B0604020202020204" pitchFamily="34" charset="0"/>
              </a:endParaRPr>
            </a:p>
            <a:p>
              <a:r>
                <a:rPr lang="en-IN" sz="1400" b="1" dirty="0">
                  <a:cs typeface="Arial" panose="020B0604020202020204" pitchFamily="34" charset="0"/>
                </a:rPr>
                <a:t>Cabinet Data:</a:t>
              </a:r>
            </a:p>
            <a:p>
              <a:r>
                <a:rPr lang="en-IN" sz="1050" dirty="0">
                  <a:cs typeface="Arial" panose="020B0604020202020204" pitchFamily="34" charset="0"/>
                </a:rPr>
                <a:t>- Cost of Installation / Relocation / Maintenance</a:t>
              </a:r>
            </a:p>
            <a:p>
              <a:r>
                <a:rPr lang="en-IN" sz="1050" dirty="0">
                  <a:cs typeface="Arial" panose="020B0604020202020204" pitchFamily="34" charset="0"/>
                </a:rPr>
                <a:t>- Competitor Information / Product Assortment</a:t>
              </a:r>
            </a:p>
            <a:p>
              <a:endParaRPr lang="en-IN" sz="1050" dirty="0">
                <a:cs typeface="Arial" panose="020B0604020202020204" pitchFamily="34" charset="0"/>
              </a:endParaRPr>
            </a:p>
            <a:p>
              <a:r>
                <a:rPr lang="en-IN" sz="1400" b="1" dirty="0">
                  <a:cs typeface="Arial" panose="020B0604020202020204" pitchFamily="34" charset="0"/>
                </a:rPr>
                <a:t>Location Data:</a:t>
              </a:r>
            </a:p>
            <a:p>
              <a:r>
                <a:rPr lang="en-IN" sz="1050" dirty="0">
                  <a:cs typeface="Arial" panose="020B0604020202020204" pitchFamily="34" charset="0"/>
                </a:rPr>
                <a:t>- Cabinet location &amp; store performance</a:t>
              </a:r>
            </a:p>
            <a:p>
              <a:r>
                <a:rPr lang="en-IN" sz="1050" dirty="0">
                  <a:cs typeface="Arial" panose="020B0604020202020204" pitchFamily="34" charset="0"/>
                </a:rPr>
                <a:t>- Promotions, Marketing efforts – In Outlets</a:t>
              </a:r>
            </a:p>
            <a:p>
              <a:r>
                <a:rPr lang="en-IN" sz="1050" dirty="0">
                  <a:cs typeface="Arial" panose="020B0604020202020204" pitchFamily="34" charset="0"/>
                </a:rPr>
                <a:t>- Coverage, Area of Outlets</a:t>
              </a:r>
            </a:p>
            <a:p>
              <a:r>
                <a:rPr lang="en-IN" sz="1050" dirty="0">
                  <a:cs typeface="Arial" panose="020B0604020202020204" pitchFamily="34" charset="0"/>
                </a:rPr>
                <a:t>- Website engagement info</a:t>
              </a:r>
            </a:p>
            <a:p>
              <a:endParaRPr lang="en-IN" sz="1050" dirty="0">
                <a:cs typeface="Arial" panose="020B0604020202020204" pitchFamily="34" charset="0"/>
              </a:endParaRPr>
            </a:p>
            <a:p>
              <a:r>
                <a:rPr lang="en-IN" sz="1400" b="1" dirty="0">
                  <a:cs typeface="Arial" panose="020B0604020202020204" pitchFamily="34" charset="0"/>
                </a:rPr>
                <a:t>Sales &amp; Cost Data:</a:t>
              </a:r>
            </a:p>
            <a:p>
              <a:r>
                <a:rPr lang="en-IN" sz="1050" dirty="0">
                  <a:cs typeface="Arial" panose="020B0604020202020204" pitchFamily="34" charset="0"/>
                </a:rPr>
                <a:t>- Setup cost / ROI for Outlet</a:t>
              </a:r>
            </a:p>
            <a:p>
              <a:r>
                <a:rPr lang="en-IN" sz="1050" dirty="0">
                  <a:cs typeface="Arial" panose="020B0604020202020204" pitchFamily="34" charset="0"/>
                </a:rPr>
                <a:t>- Weekly/Monthly - Sales Information </a:t>
              </a:r>
            </a:p>
            <a:p>
              <a:endParaRPr lang="en-IN" sz="1050" b="1" dirty="0">
                <a:cs typeface="Arial" panose="020B0604020202020204" pitchFamily="34" charset="0"/>
              </a:endParaRPr>
            </a:p>
            <a:p>
              <a:r>
                <a:rPr lang="en-IN" sz="1400" b="1" dirty="0">
                  <a:cs typeface="Arial" panose="020B0604020202020204" pitchFamily="34" charset="0"/>
                </a:rPr>
                <a:t>Agent / Hunter Data:</a:t>
              </a:r>
            </a:p>
            <a:p>
              <a:r>
                <a:rPr lang="en-IN" sz="1050" dirty="0">
                  <a:cs typeface="Arial" panose="020B0604020202020204" pitchFamily="34" charset="0"/>
                </a:rPr>
                <a:t>- Agent feedback about store</a:t>
              </a:r>
            </a:p>
            <a:p>
              <a:r>
                <a:rPr lang="en-IN" sz="1050" dirty="0">
                  <a:cs typeface="Arial" panose="020B0604020202020204" pitchFamily="34" charset="0"/>
                </a:rPr>
                <a:t>- Product assortment feedback</a:t>
              </a:r>
            </a:p>
          </p:txBody>
        </p:sp>
        <p:sp>
          <p:nvSpPr>
            <p:cNvPr id="48" name="Rectangle 47">
              <a:extLst>
                <a:ext uri="{FF2B5EF4-FFF2-40B4-BE49-F238E27FC236}">
                  <a16:creationId xmlns:a16="http://schemas.microsoft.com/office/drawing/2014/main" id="{FDFB7266-F338-4C49-96F8-F33C988DACF6}"/>
                </a:ext>
              </a:extLst>
            </p:cNvPr>
            <p:cNvSpPr/>
            <p:nvPr/>
          </p:nvSpPr>
          <p:spPr>
            <a:xfrm>
              <a:off x="214372" y="5076967"/>
              <a:ext cx="3476682" cy="8375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000" dirty="0">
                <a:solidFill>
                  <a:srgbClr val="FF0000"/>
                </a:solidFill>
                <a:latin typeface="Arial" panose="020B0604020202020204" pitchFamily="34" charset="0"/>
                <a:cs typeface="Arial" panose="020B0604020202020204" pitchFamily="34" charset="0"/>
              </a:endParaRPr>
            </a:p>
          </p:txBody>
        </p:sp>
      </p:grpSp>
      <p:grpSp>
        <p:nvGrpSpPr>
          <p:cNvPr id="3" name="Group 2"/>
          <p:cNvGrpSpPr/>
          <p:nvPr/>
        </p:nvGrpSpPr>
        <p:grpSpPr>
          <a:xfrm>
            <a:off x="4355073" y="1282521"/>
            <a:ext cx="3424130" cy="5035008"/>
            <a:chOff x="4606767" y="879491"/>
            <a:chExt cx="3424130" cy="5035008"/>
          </a:xfrm>
        </p:grpSpPr>
        <p:sp>
          <p:nvSpPr>
            <p:cNvPr id="11" name="Rectangle 10">
              <a:extLst>
                <a:ext uri="{FF2B5EF4-FFF2-40B4-BE49-F238E27FC236}">
                  <a16:creationId xmlns:a16="http://schemas.microsoft.com/office/drawing/2014/main" id="{7ACE8986-E12D-49D2-89F1-8A1CF9CD8030}"/>
                </a:ext>
              </a:extLst>
            </p:cNvPr>
            <p:cNvSpPr/>
            <p:nvPr/>
          </p:nvSpPr>
          <p:spPr>
            <a:xfrm>
              <a:off x="4606767" y="879491"/>
              <a:ext cx="3424130" cy="406099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b="1" dirty="0">
                  <a:cs typeface="Arial" panose="020B0604020202020204" pitchFamily="34" charset="0"/>
                </a:rPr>
                <a:t>Syndicated Data (Paid)*</a:t>
              </a:r>
            </a:p>
            <a:p>
              <a:pPr algn="ctr"/>
              <a:r>
                <a:rPr lang="en-IN" sz="1200" b="1" dirty="0">
                  <a:cs typeface="Arial" panose="020B0604020202020204" pitchFamily="34" charset="0"/>
                </a:rPr>
                <a:t>(</a:t>
              </a:r>
              <a:r>
                <a:rPr lang="en-IN" sz="1200" dirty="0">
                  <a:cs typeface="Arial" panose="020B0604020202020204" pitchFamily="34" charset="0"/>
                </a:rPr>
                <a:t>LatentView will source the syndicated data and would charge Unilever on actuals)</a:t>
              </a:r>
              <a:endParaRPr lang="en-US" sz="1200" b="1" dirty="0">
                <a:cs typeface="Arial" panose="020B0604020202020204" pitchFamily="34" charset="0"/>
              </a:endParaRPr>
            </a:p>
            <a:p>
              <a:pPr algn="ctr"/>
              <a:endParaRPr lang="en-US" sz="700" b="1" dirty="0">
                <a:cs typeface="Arial" panose="020B0604020202020204" pitchFamily="34" charset="0"/>
              </a:endParaRPr>
            </a:p>
            <a:p>
              <a:endParaRPr lang="en-IN" sz="700" b="1" dirty="0">
                <a:cs typeface="Arial" panose="020B0604020202020204" pitchFamily="34" charset="0"/>
              </a:endParaRPr>
            </a:p>
            <a:p>
              <a:r>
                <a:rPr lang="en-IN" sz="1400" b="1" dirty="0">
                  <a:cs typeface="Arial" panose="020B0604020202020204" pitchFamily="34" charset="0"/>
                </a:rPr>
                <a:t>Reach &amp; Engagement:</a:t>
              </a:r>
            </a:p>
            <a:p>
              <a:r>
                <a:rPr lang="en-IN" sz="1050" dirty="0">
                  <a:cs typeface="Arial" panose="020B0604020202020204" pitchFamily="34" charset="0"/>
                </a:rPr>
                <a:t>- Socio-Demographic factors</a:t>
              </a:r>
            </a:p>
            <a:p>
              <a:r>
                <a:rPr lang="en-IN" sz="1050" dirty="0">
                  <a:cs typeface="Arial" panose="020B0604020202020204" pitchFamily="34" charset="0"/>
                </a:rPr>
                <a:t>- Footfalls by establishment (Ex: Competitor, POI)</a:t>
              </a:r>
            </a:p>
            <a:p>
              <a:r>
                <a:rPr lang="en-IN" sz="1050" dirty="0">
                  <a:cs typeface="Arial" panose="020B0604020202020204" pitchFamily="34" charset="0"/>
                </a:rPr>
                <a:t>- Avg. Frequency of Visits, Footfall probability</a:t>
              </a:r>
            </a:p>
            <a:p>
              <a:r>
                <a:rPr lang="en-IN" sz="1050" dirty="0">
                  <a:cs typeface="Arial" panose="020B0604020202020204" pitchFamily="34" charset="0"/>
                </a:rPr>
                <a:t>- Psychographic factors</a:t>
              </a:r>
            </a:p>
            <a:p>
              <a:endParaRPr lang="en-US" sz="1050" b="1" dirty="0">
                <a:cs typeface="Arial" panose="020B0604020202020204" pitchFamily="34" charset="0"/>
              </a:endParaRPr>
            </a:p>
            <a:p>
              <a:r>
                <a:rPr lang="en-US" sz="1400" b="1" dirty="0">
                  <a:cs typeface="Arial" panose="020B0604020202020204" pitchFamily="34" charset="0"/>
                </a:rPr>
                <a:t>GIS Data:</a:t>
              </a:r>
            </a:p>
            <a:p>
              <a:r>
                <a:rPr lang="en-US" sz="1050" dirty="0">
                  <a:cs typeface="Arial" panose="020B0604020202020204" pitchFamily="34" charset="0"/>
                </a:rPr>
                <a:t>- Outlet locations</a:t>
              </a:r>
            </a:p>
            <a:p>
              <a:r>
                <a:rPr lang="en-US" sz="1050" dirty="0">
                  <a:cs typeface="Arial" panose="020B0604020202020204" pitchFamily="34" charset="0"/>
                </a:rPr>
                <a:t>- Outlet categories &amp; Footfalls</a:t>
              </a:r>
            </a:p>
            <a:p>
              <a:r>
                <a:rPr lang="en-US" sz="1050" dirty="0">
                  <a:cs typeface="Arial" panose="020B0604020202020204" pitchFamily="34" charset="0"/>
                </a:rPr>
                <a:t>- Outlet Reviews &amp; Ratings</a:t>
              </a:r>
            </a:p>
            <a:p>
              <a:r>
                <a:rPr lang="en-US" sz="1050" dirty="0">
                  <a:cs typeface="Arial" panose="020B0604020202020204" pitchFamily="34" charset="0"/>
                </a:rPr>
                <a:t>- Distance matrix for point of interests data (prospects &amp; competitor info</a:t>
              </a:r>
            </a:p>
            <a:p>
              <a:r>
                <a:rPr lang="en-US" sz="1050" dirty="0">
                  <a:cs typeface="Arial" panose="020B0604020202020204" pitchFamily="34" charset="0"/>
                </a:rPr>
                <a:t>- Visitor Journey – Other outlets visited etc.</a:t>
              </a:r>
            </a:p>
            <a:p>
              <a:endParaRPr lang="en-US" sz="1200" dirty="0">
                <a:cs typeface="Arial" panose="020B0604020202020204" pitchFamily="34" charset="0"/>
              </a:endParaRPr>
            </a:p>
            <a:p>
              <a:r>
                <a:rPr lang="en-US" sz="1400" b="1" dirty="0">
                  <a:cs typeface="Arial" panose="020B0604020202020204" pitchFamily="34" charset="0"/>
                </a:rPr>
                <a:t>Seasonality Data – Weather:</a:t>
              </a:r>
            </a:p>
            <a:p>
              <a:r>
                <a:rPr lang="en-IN" sz="1050" dirty="0">
                  <a:cs typeface="Arial" panose="020B0604020202020204" pitchFamily="34" charset="0"/>
                </a:rPr>
                <a:t>- Temperature, Wind, Humidity, Precipitation, Cloud, Frost/dew/snow indicators</a:t>
              </a:r>
            </a:p>
            <a:p>
              <a:endParaRPr lang="en-US" sz="12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4EBFA82-C04E-4034-8C72-8F70FE74F651}"/>
                </a:ext>
              </a:extLst>
            </p:cNvPr>
            <p:cNvSpPr/>
            <p:nvPr/>
          </p:nvSpPr>
          <p:spPr>
            <a:xfrm>
              <a:off x="4606767" y="5076967"/>
              <a:ext cx="3424130" cy="8375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000" dirty="0">
                <a:solidFill>
                  <a:schemeClr val="tx1"/>
                </a:solidFill>
                <a:latin typeface="Arial" panose="020B0604020202020204" pitchFamily="34" charset="0"/>
                <a:cs typeface="Arial" panose="020B0604020202020204" pitchFamily="34" charset="0"/>
              </a:endParaRPr>
            </a:p>
          </p:txBody>
        </p:sp>
      </p:grpSp>
      <p:sp>
        <p:nvSpPr>
          <p:cNvPr id="12" name="Rectangle 11">
            <a:extLst>
              <a:ext uri="{FF2B5EF4-FFF2-40B4-BE49-F238E27FC236}">
                <a16:creationId xmlns:a16="http://schemas.microsoft.com/office/drawing/2014/main" id="{13388AB8-E84E-45CE-9F64-26E07C98A6FA}"/>
              </a:ext>
            </a:extLst>
          </p:cNvPr>
          <p:cNvSpPr/>
          <p:nvPr/>
        </p:nvSpPr>
        <p:spPr>
          <a:xfrm>
            <a:off x="8198936" y="1282521"/>
            <a:ext cx="3415771" cy="4060999"/>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b="1" dirty="0">
                <a:cs typeface="Arial" panose="020B0604020202020204" pitchFamily="34" charset="0"/>
              </a:rPr>
              <a:t>External </a:t>
            </a:r>
            <a:r>
              <a:rPr lang="en-IN" sz="1400" b="1" dirty="0">
                <a:cs typeface="Arial" panose="020B0604020202020204" pitchFamily="34" charset="0"/>
              </a:rPr>
              <a:t>(Public</a:t>
            </a:r>
            <a:r>
              <a:rPr lang="en-US" sz="1400" b="1" dirty="0">
                <a:cs typeface="Arial" panose="020B0604020202020204" pitchFamily="34" charset="0"/>
              </a:rPr>
              <a:t> ) Data</a:t>
            </a:r>
          </a:p>
          <a:p>
            <a:pPr algn="ctr"/>
            <a:r>
              <a:rPr lang="en-IN" sz="1200" b="1" dirty="0">
                <a:cs typeface="Arial" panose="020B0604020202020204" pitchFamily="34" charset="0"/>
              </a:rPr>
              <a:t>(</a:t>
            </a:r>
            <a:r>
              <a:rPr lang="en-IN" sz="1200" dirty="0">
                <a:cs typeface="Arial" panose="020B0604020202020204" pitchFamily="34" charset="0"/>
              </a:rPr>
              <a:t>LatentView will develop custom built data aggregator to source publicly available data)</a:t>
            </a:r>
            <a:endParaRPr lang="en-US" sz="1200" b="1" dirty="0">
              <a:cs typeface="Arial" panose="020B0604020202020204" pitchFamily="34" charset="0"/>
            </a:endParaRPr>
          </a:p>
          <a:p>
            <a:pPr algn="ctr"/>
            <a:r>
              <a:rPr lang="en-US" sz="700" b="1" dirty="0">
                <a:cs typeface="Arial" panose="020B0604020202020204" pitchFamily="34" charset="0"/>
              </a:rPr>
              <a:t> </a:t>
            </a:r>
          </a:p>
          <a:p>
            <a:endParaRPr lang="en-IN" sz="700" b="1" dirty="0">
              <a:cs typeface="Arial" panose="020B0604020202020204" pitchFamily="34" charset="0"/>
            </a:endParaRPr>
          </a:p>
          <a:p>
            <a:r>
              <a:rPr lang="en-IN" sz="1400" b="1" dirty="0">
                <a:cs typeface="Arial" panose="020B0604020202020204" pitchFamily="34" charset="0"/>
              </a:rPr>
              <a:t>Point of Interest Data:</a:t>
            </a:r>
          </a:p>
          <a:p>
            <a:r>
              <a:rPr lang="en-IN" sz="1050" dirty="0">
                <a:cs typeface="Arial" panose="020B0604020202020204" pitchFamily="34" charset="0"/>
              </a:rPr>
              <a:t>- Populated Hotspots &amp; Footfalls</a:t>
            </a:r>
          </a:p>
          <a:p>
            <a:r>
              <a:rPr lang="en-IN" sz="1050" dirty="0">
                <a:cs typeface="Arial" panose="020B0604020202020204" pitchFamily="34" charset="0"/>
              </a:rPr>
              <a:t>- Establishment categories &amp; location</a:t>
            </a:r>
          </a:p>
          <a:p>
            <a:r>
              <a:rPr lang="en-IN" sz="1050" dirty="0">
                <a:cs typeface="Arial" panose="020B0604020202020204" pitchFamily="34" charset="0"/>
              </a:rPr>
              <a:t>      - Education, Healthcare, Tourism, Footfalls</a:t>
            </a:r>
          </a:p>
          <a:p>
            <a:endParaRPr lang="en-US" sz="1050" b="1" dirty="0">
              <a:cs typeface="Arial" panose="020B0604020202020204" pitchFamily="34" charset="0"/>
            </a:endParaRPr>
          </a:p>
          <a:p>
            <a:r>
              <a:rPr lang="en-US" sz="1400" b="1" dirty="0">
                <a:cs typeface="Arial" panose="020B0604020202020204" pitchFamily="34" charset="0"/>
              </a:rPr>
              <a:t>Census Data – Zip / Pin Code:</a:t>
            </a:r>
          </a:p>
          <a:p>
            <a:r>
              <a:rPr lang="en-US" sz="1050" dirty="0">
                <a:cs typeface="Arial" panose="020B0604020202020204" pitchFamily="34" charset="0"/>
              </a:rPr>
              <a:t>- # Population, Age, Distribution</a:t>
            </a:r>
          </a:p>
          <a:p>
            <a:r>
              <a:rPr lang="en-US" sz="1050" dirty="0">
                <a:cs typeface="Arial" panose="020B0604020202020204" pitchFamily="34" charset="0"/>
              </a:rPr>
              <a:t>- #Households, # Average Households Size</a:t>
            </a:r>
          </a:p>
          <a:p>
            <a:r>
              <a:rPr lang="en-US" sz="1050" dirty="0">
                <a:cs typeface="Arial" panose="020B0604020202020204" pitchFamily="34" charset="0"/>
              </a:rPr>
              <a:t>- Family Status &amp; Size</a:t>
            </a:r>
          </a:p>
          <a:p>
            <a:endParaRPr lang="en-US" sz="1050" b="1" dirty="0">
              <a:cs typeface="Arial" panose="020B0604020202020204" pitchFamily="34" charset="0"/>
            </a:endParaRPr>
          </a:p>
          <a:p>
            <a:r>
              <a:rPr lang="en-US" sz="1400" b="1" dirty="0">
                <a:cs typeface="Arial" panose="020B0604020202020204" pitchFamily="34" charset="0"/>
              </a:rPr>
              <a:t>Safety &amp; Food Security Data:</a:t>
            </a:r>
          </a:p>
          <a:p>
            <a:r>
              <a:rPr lang="en-US" sz="1050" dirty="0">
                <a:cs typeface="Arial" panose="020B0604020202020204" pitchFamily="34" charset="0"/>
              </a:rPr>
              <a:t>- Pin code level safety factors</a:t>
            </a:r>
          </a:p>
          <a:p>
            <a:r>
              <a:rPr lang="en-US" sz="1050" dirty="0">
                <a:cs typeface="Arial" panose="020B0604020202020204" pitchFamily="34" charset="0"/>
              </a:rPr>
              <a:t>- Food security data</a:t>
            </a:r>
          </a:p>
          <a:p>
            <a:endParaRPr lang="en-US" sz="1050" dirty="0">
              <a:cs typeface="Arial" panose="020B0604020202020204" pitchFamily="34" charset="0"/>
            </a:endParaRPr>
          </a:p>
          <a:p>
            <a:r>
              <a:rPr lang="en-US" sz="1400" b="1" dirty="0">
                <a:cs typeface="Arial" panose="020B0604020202020204" pitchFamily="34" charset="0"/>
              </a:rPr>
              <a:t>Product Reviews &amp; Sentiment:</a:t>
            </a:r>
          </a:p>
          <a:p>
            <a:r>
              <a:rPr lang="en-US" sz="1050" dirty="0">
                <a:cs typeface="Arial" panose="020B0604020202020204" pitchFamily="34" charset="0"/>
              </a:rPr>
              <a:t>- Review sentiment</a:t>
            </a:r>
          </a:p>
          <a:p>
            <a:r>
              <a:rPr lang="en-US" sz="1050" dirty="0">
                <a:cs typeface="Arial" panose="020B0604020202020204" pitchFamily="34" charset="0"/>
              </a:rPr>
              <a:t>- Brand mentions</a:t>
            </a:r>
          </a:p>
        </p:txBody>
      </p:sp>
      <p:sp>
        <p:nvSpPr>
          <p:cNvPr id="15" name="Rectangle 14">
            <a:extLst>
              <a:ext uri="{FF2B5EF4-FFF2-40B4-BE49-F238E27FC236}">
                <a16:creationId xmlns:a16="http://schemas.microsoft.com/office/drawing/2014/main" id="{D2FAA48F-32C6-460D-B478-36CD79800E1C}"/>
              </a:ext>
            </a:extLst>
          </p:cNvPr>
          <p:cNvSpPr/>
          <p:nvPr/>
        </p:nvSpPr>
        <p:spPr>
          <a:xfrm>
            <a:off x="169210" y="6572042"/>
            <a:ext cx="9472848" cy="246221"/>
          </a:xfrm>
          <a:prstGeom prst="rect">
            <a:avLst/>
          </a:prstGeom>
        </p:spPr>
        <p:txBody>
          <a:bodyPr wrap="square">
            <a:spAutoFit/>
          </a:bodyPr>
          <a:lstStyle/>
          <a:p>
            <a:r>
              <a:rPr lang="en-US" sz="1000" b="1" i="1" dirty="0">
                <a:solidFill>
                  <a:schemeClr val="accent1"/>
                </a:solidFill>
                <a:latin typeface="Arial" panose="020B0604020202020204" pitchFamily="34" charset="0"/>
                <a:ea typeface="Segoe UI" panose="020B0502040204020203" pitchFamily="34" charset="0"/>
                <a:cs typeface="Arial" panose="020B0604020202020204" pitchFamily="34" charset="0"/>
              </a:rPr>
              <a:t>*Indicative cost for external (Syndicated) data will be charged at actuals but an indicative price provided above</a:t>
            </a:r>
          </a:p>
        </p:txBody>
      </p:sp>
      <p:sp>
        <p:nvSpPr>
          <p:cNvPr id="5" name="Rectangle 4">
            <a:extLst>
              <a:ext uri="{FF2B5EF4-FFF2-40B4-BE49-F238E27FC236}">
                <a16:creationId xmlns:a16="http://schemas.microsoft.com/office/drawing/2014/main" id="{6440F44F-E7D4-4B39-99E4-65E7FAC9E7FC}"/>
              </a:ext>
            </a:extLst>
          </p:cNvPr>
          <p:cNvSpPr/>
          <p:nvPr/>
        </p:nvSpPr>
        <p:spPr>
          <a:xfrm>
            <a:off x="547872" y="5479997"/>
            <a:ext cx="3476682" cy="830997"/>
          </a:xfrm>
          <a:prstGeom prst="rect">
            <a:avLst/>
          </a:prstGeom>
        </p:spPr>
        <p:txBody>
          <a:bodyPr wrap="square">
            <a:spAutoFit/>
          </a:bodyPr>
          <a:lstStyle/>
          <a:p>
            <a:r>
              <a:rPr lang="en-US" sz="1200" dirty="0">
                <a:cs typeface="Arial" panose="020B0604020202020204" pitchFamily="34" charset="0"/>
              </a:rPr>
              <a:t>Based on Internal data availability &amp; volume, LatentView would collaborate with Unilever to categorize usability of internal data &amp; databases to store internal data for the pinpoint analytics platform</a:t>
            </a:r>
          </a:p>
        </p:txBody>
      </p:sp>
      <p:sp>
        <p:nvSpPr>
          <p:cNvPr id="20" name="Rectangle 19">
            <a:extLst>
              <a:ext uri="{FF2B5EF4-FFF2-40B4-BE49-F238E27FC236}">
                <a16:creationId xmlns:a16="http://schemas.microsoft.com/office/drawing/2014/main" id="{F4D86D55-AED9-4554-B381-601F397C5B1D}"/>
              </a:ext>
            </a:extLst>
          </p:cNvPr>
          <p:cNvSpPr/>
          <p:nvPr/>
        </p:nvSpPr>
        <p:spPr>
          <a:xfrm>
            <a:off x="8198936" y="5479997"/>
            <a:ext cx="3415771" cy="83099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cs typeface="Arial" panose="020B0604020202020204" pitchFamily="34" charset="0"/>
              </a:rPr>
              <a:t>The following sources provides freely available demographic, point of interest data variables:</a:t>
            </a:r>
          </a:p>
          <a:p>
            <a:r>
              <a:rPr lang="en-US" sz="1200" dirty="0">
                <a:solidFill>
                  <a:schemeClr val="tx1"/>
                </a:solidFill>
                <a:cs typeface="Arial" panose="020B0604020202020204" pitchFamily="34" charset="0"/>
              </a:rPr>
              <a:t>Humanitarian Data Exchange / Data.gov</a:t>
            </a:r>
          </a:p>
          <a:p>
            <a:r>
              <a:rPr lang="en-US" sz="1200" dirty="0">
                <a:solidFill>
                  <a:schemeClr val="tx1"/>
                </a:solidFill>
                <a:cs typeface="Arial" panose="020B0604020202020204" pitchFamily="34" charset="0"/>
              </a:rPr>
              <a:t>World Bank etc. </a:t>
            </a:r>
          </a:p>
        </p:txBody>
      </p:sp>
      <p:sp>
        <p:nvSpPr>
          <p:cNvPr id="4" name="Rectangle 3">
            <a:extLst>
              <a:ext uri="{FF2B5EF4-FFF2-40B4-BE49-F238E27FC236}">
                <a16:creationId xmlns:a16="http://schemas.microsoft.com/office/drawing/2014/main" id="{A56AD524-BD93-405A-98DA-ED58DA10965A}"/>
              </a:ext>
            </a:extLst>
          </p:cNvPr>
          <p:cNvSpPr/>
          <p:nvPr/>
        </p:nvSpPr>
        <p:spPr>
          <a:xfrm>
            <a:off x="4355073" y="5479997"/>
            <a:ext cx="3424130" cy="830997"/>
          </a:xfrm>
          <a:prstGeom prst="rect">
            <a:avLst/>
          </a:prstGeom>
        </p:spPr>
        <p:txBody>
          <a:bodyPr wrap="square">
            <a:spAutoFit/>
          </a:bodyPr>
          <a:lstStyle/>
          <a:p>
            <a:r>
              <a:rPr lang="en-IN" sz="1200" dirty="0">
                <a:cs typeface="Arial" panose="020B0604020202020204" pitchFamily="34" charset="0"/>
              </a:rPr>
              <a:t>GIS &amp; Reach: RevealMobile (Cost: $4k -$5k)</a:t>
            </a:r>
          </a:p>
          <a:p>
            <a:r>
              <a:rPr lang="en-IN" sz="1200" dirty="0">
                <a:cs typeface="Arial" panose="020B0604020202020204" pitchFamily="34" charset="0"/>
              </a:rPr>
              <a:t>Weather &amp; Seasonality: Meteomatics</a:t>
            </a:r>
          </a:p>
          <a:p>
            <a:r>
              <a:rPr lang="en-IN" sz="1200" dirty="0">
                <a:cs typeface="Arial" panose="020B0604020202020204" pitchFamily="34" charset="0"/>
              </a:rPr>
              <a:t>GIS + Zip Level Demographics Visualization: ESRI ($2.5k for 5 users, can go upto $10k)</a:t>
            </a:r>
          </a:p>
        </p:txBody>
      </p:sp>
    </p:spTree>
    <p:extLst>
      <p:ext uri="{BB962C8B-B14F-4D97-AF65-F5344CB8AC3E}">
        <p14:creationId xmlns:p14="http://schemas.microsoft.com/office/powerpoint/2010/main" val="370026587"/>
      </p:ext>
    </p:extLst>
  </p:cSld>
  <p:clrMapOvr>
    <a:masterClrMapping/>
  </p:clrMapOvr>
</p:sld>
</file>

<file path=ppt/theme/theme1.xml><?xml version="1.0" encoding="utf-8"?>
<a:theme xmlns:a="http://schemas.openxmlformats.org/drawingml/2006/main" name="LV Marketing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V Marketing Theme" id="{6EC8DCDE-9097-4687-A58E-F22E6E03370B}" vid="{F54F3BFF-62C9-4FCD-9277-ADA2139992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8372</TotalTime>
  <Words>4060</Words>
  <Application>Microsoft Office PowerPoint</Application>
  <PresentationFormat>Widescreen</PresentationFormat>
  <Paragraphs>876</Paragraphs>
  <Slides>28</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Avenir Book</vt:lpstr>
      <vt:lpstr>Calibri</vt:lpstr>
      <vt:lpstr>Calibri Light</vt:lpstr>
      <vt:lpstr>Segoe UI</vt:lpstr>
      <vt:lpstr>Segoe UI Light</vt:lpstr>
      <vt:lpstr>Segoe UI Semibold</vt:lpstr>
      <vt:lpstr>Wingdings</vt:lpstr>
      <vt:lpstr>LV Marketing Theme</vt:lpstr>
      <vt:lpstr>LatentView Analytics   Proposal for Unilever Project Pinpoint </vt:lpstr>
      <vt:lpstr>Agenda</vt:lpstr>
      <vt:lpstr>PowerPoint Presentation</vt:lpstr>
      <vt:lpstr>Project Pinpoint - Business Context &amp; Objectives</vt:lpstr>
      <vt:lpstr>PowerPoint Presentation</vt:lpstr>
      <vt:lpstr>Project Pinpoint – Platform Overview</vt:lpstr>
      <vt:lpstr>Project Pinpoint - Platform Roadmap</vt:lpstr>
      <vt:lpstr>PowerPoint Presentation</vt:lpstr>
      <vt:lpstr>Data Considerations</vt:lpstr>
      <vt:lpstr>Solution Architecture Overview</vt:lpstr>
      <vt:lpstr>Sample workflow - Driver Identification Framework</vt:lpstr>
      <vt:lpstr>PowerPoint Presentation</vt:lpstr>
      <vt:lpstr> Sample Illustration - Regional level outlook on Outlets, Brands </vt:lpstr>
      <vt:lpstr>Sample Illustration – Zip Code level outlook on Outlets, Brands</vt:lpstr>
      <vt:lpstr>PowerPoint Presentation</vt:lpstr>
      <vt:lpstr>Project Pinpoint – Project Plan &amp; Pricing</vt:lpstr>
      <vt:lpstr>Pricing, Assumptions &amp; Prerequisites.</vt:lpstr>
      <vt:lpstr>Project Model - Typical Path to Kick Off </vt:lpstr>
      <vt:lpstr>Project Pin Point - Assumptions &amp; Responsibilities</vt:lpstr>
      <vt:lpstr>Project Pinpoint - Proposed Engagement Structure</vt:lpstr>
      <vt:lpstr>PowerPoint Presentation</vt:lpstr>
      <vt:lpstr>To Integrate Data &amp; Identify profitable locations for cooler placement</vt:lpstr>
      <vt:lpstr>Store Identification for Campaigns using MatchView</vt:lpstr>
      <vt:lpstr>Intelligence route planning to optimize truck route &amp; warehouse inventory</vt:lpstr>
      <vt:lpstr>Thank you</vt:lpstr>
      <vt:lpstr>PowerPoint Presentation</vt:lpstr>
      <vt:lpstr>External Data Providers – Turkey &amp; Global Markets</vt:lpstr>
      <vt:lpstr>Visualization Tool – Decision Matrix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Raguram Anbazhagan</dc:creator>
  <cp:lastModifiedBy>viswanath Ramakirishna</cp:lastModifiedBy>
  <cp:revision>173</cp:revision>
  <dcterms:created xsi:type="dcterms:W3CDTF">2019-11-19T07:21:14Z</dcterms:created>
  <dcterms:modified xsi:type="dcterms:W3CDTF">2020-03-31T08:23:08Z</dcterms:modified>
</cp:coreProperties>
</file>